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60" r:id="rId4"/>
    <p:sldId id="258" r:id="rId5"/>
    <p:sldId id="261" r:id="rId6"/>
    <p:sldId id="259"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9F1B28-3856-4B05-96F9-51F0AAFCD380}" type="datetimeFigureOut">
              <a:rPr lang="en-IE" smtClean="0"/>
              <a:pPr/>
              <a:t>03/11/2014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1515B-ECE6-4ED1-B1D4-8CA8B50D4778}" type="slidenum">
              <a:rPr lang="en-IE" smtClean="0"/>
              <a:pPr/>
              <a:t>‹#›</a:t>
            </a:fld>
            <a:endParaRPr lang="en-IE"/>
          </a:p>
        </p:txBody>
      </p:sp>
    </p:spTree>
    <p:extLst>
      <p:ext uri="{BB962C8B-B14F-4D97-AF65-F5344CB8AC3E}">
        <p14:creationId xmlns:p14="http://schemas.microsoft.com/office/powerpoint/2010/main" val="80608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E" smtClean="0"/>
          </a:p>
        </p:txBody>
      </p:sp>
      <p:sp>
        <p:nvSpPr>
          <p:cNvPr id="4" name="Slide Number Placeholder 3"/>
          <p:cNvSpPr>
            <a:spLocks noGrp="1"/>
          </p:cNvSpPr>
          <p:nvPr>
            <p:ph type="sldNum" sz="quarter" idx="5"/>
          </p:nvPr>
        </p:nvSpPr>
        <p:spPr/>
        <p:txBody>
          <a:bodyPr/>
          <a:lstStyle/>
          <a:p>
            <a:pPr>
              <a:defRPr/>
            </a:pPr>
            <a:fld id="{08F0E3A7-A7A0-4CE6-A4CE-CDD856CAA10A}" type="slidenum">
              <a:rPr lang="en-IE" smtClean="0"/>
              <a:pPr>
                <a:defRPr/>
              </a:pPr>
              <a:t>2</a:t>
            </a:fld>
            <a:endParaRPr lang="en-IE"/>
          </a:p>
        </p:txBody>
      </p:sp>
    </p:spTree>
    <p:extLst>
      <p:ext uri="{BB962C8B-B14F-4D97-AF65-F5344CB8AC3E}">
        <p14:creationId xmlns:p14="http://schemas.microsoft.com/office/powerpoint/2010/main" val="4146477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Click image to open page to run  video.</a:t>
            </a:r>
            <a:r>
              <a:rPr lang="en-IE" baseline="0" dirty="0" smtClean="0"/>
              <a:t> http://www.commonsensemedia.org/educators/1to1/phase1 </a:t>
            </a:r>
            <a:endParaRPr lang="en-IE" dirty="0"/>
          </a:p>
        </p:txBody>
      </p:sp>
      <p:sp>
        <p:nvSpPr>
          <p:cNvPr id="4" name="Slide Number Placeholder 3"/>
          <p:cNvSpPr>
            <a:spLocks noGrp="1"/>
          </p:cNvSpPr>
          <p:nvPr>
            <p:ph type="sldNum" sz="quarter" idx="10"/>
          </p:nvPr>
        </p:nvSpPr>
        <p:spPr/>
        <p:txBody>
          <a:bodyPr/>
          <a:lstStyle/>
          <a:p>
            <a:fld id="{ADF1515B-ECE6-4ED1-B1D4-8CA8B50D4778}" type="slidenum">
              <a:rPr lang="en-IE" smtClean="0"/>
              <a:pPr/>
              <a:t>3</a:t>
            </a:fld>
            <a:endParaRPr lang="en-IE"/>
          </a:p>
        </p:txBody>
      </p:sp>
    </p:spTree>
    <p:extLst>
      <p:ext uri="{BB962C8B-B14F-4D97-AF65-F5344CB8AC3E}">
        <p14:creationId xmlns:p14="http://schemas.microsoft.com/office/powerpoint/2010/main" val="1056144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IE" dirty="0" smtClean="0"/>
          </a:p>
          <a:p>
            <a:pPr>
              <a:defRPr/>
            </a:pPr>
            <a:endParaRPr lang="en-IE" dirty="0"/>
          </a:p>
        </p:txBody>
      </p:sp>
      <p:sp>
        <p:nvSpPr>
          <p:cNvPr id="4" name="Slide Number Placeholder 3"/>
          <p:cNvSpPr>
            <a:spLocks noGrp="1"/>
          </p:cNvSpPr>
          <p:nvPr>
            <p:ph type="sldNum" sz="quarter" idx="5"/>
          </p:nvPr>
        </p:nvSpPr>
        <p:spPr/>
        <p:txBody>
          <a:bodyPr/>
          <a:lstStyle/>
          <a:p>
            <a:pPr>
              <a:defRPr/>
            </a:pPr>
            <a:fld id="{2954DA39-13CA-4BD4-97D6-417FA68FA935}" type="slidenum">
              <a:rPr lang="en-IE" smtClean="0"/>
              <a:pPr>
                <a:defRPr/>
              </a:pPr>
              <a:t>4</a:t>
            </a:fld>
            <a:endParaRPr lang="en-IE"/>
          </a:p>
        </p:txBody>
      </p:sp>
    </p:spTree>
    <p:extLst>
      <p:ext uri="{BB962C8B-B14F-4D97-AF65-F5344CB8AC3E}">
        <p14:creationId xmlns:p14="http://schemas.microsoft.com/office/powerpoint/2010/main" val="302922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IE" dirty="0" smtClean="0"/>
          </a:p>
          <a:p>
            <a:pPr>
              <a:defRPr/>
            </a:pPr>
            <a:endParaRPr lang="en-IE" dirty="0"/>
          </a:p>
        </p:txBody>
      </p:sp>
      <p:sp>
        <p:nvSpPr>
          <p:cNvPr id="4" name="Slide Number Placeholder 3"/>
          <p:cNvSpPr>
            <a:spLocks noGrp="1"/>
          </p:cNvSpPr>
          <p:nvPr>
            <p:ph type="sldNum" sz="quarter" idx="5"/>
          </p:nvPr>
        </p:nvSpPr>
        <p:spPr/>
        <p:txBody>
          <a:bodyPr/>
          <a:lstStyle/>
          <a:p>
            <a:pPr>
              <a:defRPr/>
            </a:pPr>
            <a:fld id="{13510F6D-2E0A-45DD-8DC6-1E9F4801B581}" type="slidenum">
              <a:rPr lang="en-IE" smtClean="0"/>
              <a:pPr>
                <a:defRPr/>
              </a:pPr>
              <a:t>6</a:t>
            </a:fld>
            <a:endParaRPr lang="en-IE"/>
          </a:p>
        </p:txBody>
      </p:sp>
    </p:spTree>
    <p:extLst>
      <p:ext uri="{BB962C8B-B14F-4D97-AF65-F5344CB8AC3E}">
        <p14:creationId xmlns:p14="http://schemas.microsoft.com/office/powerpoint/2010/main" val="1454139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92896"/>
            <a:ext cx="7772400" cy="1470025"/>
          </a:xfrm>
        </p:spPr>
        <p:txBody>
          <a:bodyPr/>
          <a:lstStyle>
            <a:lvl1pPr>
              <a:defRPr b="1">
                <a:solidFill>
                  <a:srgbClr val="2B7589"/>
                </a:solidFill>
              </a:defRPr>
            </a:lvl1pPr>
          </a:lstStyle>
          <a:p>
            <a:r>
              <a:rPr lang="en-US" smtClean="0"/>
              <a:t>Click to edit Master title style</a:t>
            </a:r>
            <a:endParaRPr lang="fr-BE" dirty="0"/>
          </a:p>
        </p:txBody>
      </p:sp>
      <p:sp>
        <p:nvSpPr>
          <p:cNvPr id="3" name="Subtitle 2"/>
          <p:cNvSpPr>
            <a:spLocks noGrp="1"/>
          </p:cNvSpPr>
          <p:nvPr>
            <p:ph type="subTitle" idx="1" hasCustomPrompt="1"/>
          </p:nvPr>
        </p:nvSpPr>
        <p:spPr>
          <a:xfrm>
            <a:off x="1187624" y="4221088"/>
            <a:ext cx="6840760" cy="1080120"/>
          </a:xfrm>
        </p:spPr>
        <p:txBody>
          <a:bodyPr/>
          <a:lstStyle>
            <a:lvl1pPr marL="0" indent="0" algn="ctr">
              <a:buNone/>
              <a:defRPr sz="2800" baseline="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a:t>
            </a:r>
            <a:r>
              <a:rPr lang="en-US" dirty="0" err="1" smtClean="0"/>
              <a:t>Organisation</a:t>
            </a:r>
            <a:r>
              <a:rPr lang="en-US" dirty="0" smtClean="0"/>
              <a:t> name</a:t>
            </a:r>
            <a:br>
              <a:rPr lang="en-US" dirty="0" smtClean="0"/>
            </a:br>
            <a:r>
              <a:rPr lang="en-US" dirty="0" smtClean="0"/>
              <a:t>DD/MM/YYYY</a:t>
            </a:r>
            <a:br>
              <a:rPr lang="en-US" dirty="0" smtClean="0"/>
            </a:br>
            <a:endParaRPr lang="fr-BE" dirty="0"/>
          </a:p>
        </p:txBody>
      </p:sp>
      <p:sp>
        <p:nvSpPr>
          <p:cNvPr id="4" name="Date Placeholder 3"/>
          <p:cNvSpPr>
            <a:spLocks noGrp="1"/>
          </p:cNvSpPr>
          <p:nvPr>
            <p:ph type="dt" sz="half" idx="10"/>
          </p:nvPr>
        </p:nvSpPr>
        <p:spPr/>
        <p:txBody>
          <a:bodyPr/>
          <a:lstStyle/>
          <a:p>
            <a:fld id="{A6A7E3A4-4CDF-4C05-AC56-F265B33C0A6E}" type="datetimeFigureOut">
              <a:rPr lang="en-IE" smtClean="0"/>
              <a:pPr/>
              <a:t>03/11/2014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88EA235-9065-48D3-80EF-EA321EFA4E7A}" type="slidenum">
              <a:rPr lang="en-IE" smtClean="0"/>
              <a:pPr/>
              <a:t>‹#›</a:t>
            </a:fld>
            <a:endParaRPr lang="en-IE"/>
          </a:p>
        </p:txBody>
      </p:sp>
      <p:pic>
        <p:nvPicPr>
          <p:cNvPr id="1026" name="Picture 2" descr="C:\Users\elina.jokisalo\Pictures\CPDLAB\CPDlab-logo.png"/>
          <p:cNvPicPr>
            <a:picLocks noChangeAspect="1" noChangeArrowheads="1"/>
          </p:cNvPicPr>
          <p:nvPr/>
        </p:nvPicPr>
        <p:blipFill>
          <a:blip r:embed="rId2" cstate="print"/>
          <a:srcRect/>
          <a:stretch>
            <a:fillRect/>
          </a:stretch>
        </p:blipFill>
        <p:spPr bwMode="auto">
          <a:xfrm>
            <a:off x="251520" y="116632"/>
            <a:ext cx="3429000" cy="2095500"/>
          </a:xfrm>
          <a:prstGeom prst="rect">
            <a:avLst/>
          </a:prstGeom>
          <a:noFill/>
        </p:spPr>
      </p:pic>
      <p:cxnSp>
        <p:nvCxnSpPr>
          <p:cNvPr id="1029" name="AutoShape 9"/>
          <p:cNvCxnSpPr>
            <a:cxnSpLocks noChangeShapeType="1"/>
          </p:cNvCxnSpPr>
          <p:nvPr/>
        </p:nvCxnSpPr>
        <p:spPr bwMode="auto">
          <a:xfrm>
            <a:off x="251520" y="5589240"/>
            <a:ext cx="8568952" cy="0"/>
          </a:xfrm>
          <a:prstGeom prst="straightConnector1">
            <a:avLst/>
          </a:prstGeom>
          <a:noFill/>
          <a:ln w="9525">
            <a:solidFill>
              <a:srgbClr val="92CDDC"/>
            </a:solidFill>
            <a:round/>
            <a:headEnd/>
            <a:tailEnd/>
          </a:ln>
        </p:spPr>
      </p:cxnSp>
      <p:pic>
        <p:nvPicPr>
          <p:cNvPr id="7" name="Picture 2" descr="C:\Users\elina.jokisalo\Pictures\CPDLAB\cpdlab-partners-lo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972" y="5661248"/>
            <a:ext cx="857250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5868144" y="235045"/>
            <a:ext cx="1095375" cy="382905"/>
          </a:xfrm>
          <a:prstGeom prst="rect">
            <a:avLst/>
          </a:prstGeom>
        </p:spPr>
      </p:pic>
      <p:pic>
        <p:nvPicPr>
          <p:cNvPr id="12" name="Picture 11" descr="C:\Users\elina.jokisalo\Pictures\eu_flag_llp_en-011_smal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4328" y="189275"/>
            <a:ext cx="1446530" cy="468630"/>
          </a:xfrm>
          <a:prstGeom prst="rect">
            <a:avLst/>
          </a:prstGeom>
          <a:noFill/>
          <a:ln>
            <a:noFill/>
          </a:ln>
        </p:spPr>
      </p:pic>
    </p:spTree>
    <p:extLst>
      <p:ext uri="{BB962C8B-B14F-4D97-AF65-F5344CB8AC3E}">
        <p14:creationId xmlns:p14="http://schemas.microsoft.com/office/powerpoint/2010/main" val="410695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2B7589"/>
                </a:solidFill>
              </a:defRPr>
            </a:lvl1pPr>
          </a:lstStyle>
          <a:p>
            <a:r>
              <a:rPr lang="en-US" smtClean="0"/>
              <a:t>Click to edit Master title style</a:t>
            </a:r>
            <a:endParaRPr lang="fr-BE" dirty="0"/>
          </a:p>
        </p:txBody>
      </p:sp>
      <p:sp>
        <p:nvSpPr>
          <p:cNvPr id="3" name="Content Placeholder 2"/>
          <p:cNvSpPr>
            <a:spLocks noGrp="1"/>
          </p:cNvSpPr>
          <p:nvPr>
            <p:ph idx="1"/>
          </p:nvPr>
        </p:nvSpPr>
        <p:spPr>
          <a:xfrm>
            <a:off x="457200" y="1600201"/>
            <a:ext cx="8229600" cy="4421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6" name="Slide Number Placeholder 5"/>
          <p:cNvSpPr>
            <a:spLocks noGrp="1"/>
          </p:cNvSpPr>
          <p:nvPr>
            <p:ph type="sldNum" sz="quarter" idx="12"/>
          </p:nvPr>
        </p:nvSpPr>
        <p:spPr/>
        <p:txBody>
          <a:bodyPr/>
          <a:lstStyle/>
          <a:p>
            <a:fld id="{E88EA235-9065-48D3-80EF-EA321EFA4E7A}" type="slidenum">
              <a:rPr lang="en-IE" smtClean="0"/>
              <a:pPr/>
              <a:t>‹#›</a:t>
            </a:fld>
            <a:endParaRPr lang="en-IE"/>
          </a:p>
        </p:txBody>
      </p:sp>
      <p:pic>
        <p:nvPicPr>
          <p:cNvPr id="2050" name="Picture 2" descr="C:\Users\elina.jokisalo\Pictures\CPDLAB\cpdlab-logo-237px-59px.png"/>
          <p:cNvPicPr>
            <a:picLocks noChangeAspect="1" noChangeArrowheads="1"/>
          </p:cNvPicPr>
          <p:nvPr/>
        </p:nvPicPr>
        <p:blipFill>
          <a:blip r:embed="rId2" cstate="print"/>
          <a:srcRect/>
          <a:stretch>
            <a:fillRect/>
          </a:stretch>
        </p:blipFill>
        <p:spPr bwMode="auto">
          <a:xfrm>
            <a:off x="186800" y="6427983"/>
            <a:ext cx="1224137" cy="304743"/>
          </a:xfrm>
          <a:prstGeom prst="rect">
            <a:avLst/>
          </a:prstGeom>
          <a:noFill/>
        </p:spPr>
      </p:pic>
      <p:cxnSp>
        <p:nvCxnSpPr>
          <p:cNvPr id="9" name="AutoShape 9"/>
          <p:cNvCxnSpPr>
            <a:cxnSpLocks noChangeShapeType="1"/>
          </p:cNvCxnSpPr>
          <p:nvPr/>
        </p:nvCxnSpPr>
        <p:spPr bwMode="auto">
          <a:xfrm>
            <a:off x="217280" y="6237312"/>
            <a:ext cx="8568952" cy="0"/>
          </a:xfrm>
          <a:prstGeom prst="straightConnector1">
            <a:avLst/>
          </a:prstGeom>
          <a:noFill/>
          <a:ln w="9525">
            <a:solidFill>
              <a:srgbClr val="92CDDC"/>
            </a:solidFill>
            <a:round/>
            <a:headEnd/>
            <a:tailEnd/>
          </a:ln>
        </p:spPr>
      </p:cxnSp>
      <p:pic>
        <p:nvPicPr>
          <p:cNvPr id="8" name="Picture 7" descr="C:\Users\elina.jokisalo\Pictures\eu_flag_llp_en-011_smal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6356350"/>
            <a:ext cx="1251203" cy="416515"/>
          </a:xfrm>
          <a:prstGeom prst="rect">
            <a:avLst/>
          </a:prstGeom>
          <a:noFill/>
          <a:ln>
            <a:noFill/>
          </a:ln>
        </p:spPr>
      </p:pic>
    </p:spTree>
    <p:extLst>
      <p:ext uri="{BB962C8B-B14F-4D97-AF65-F5344CB8AC3E}">
        <p14:creationId xmlns:p14="http://schemas.microsoft.com/office/powerpoint/2010/main" val="325838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2B7589"/>
                </a:solidFill>
              </a:defRPr>
            </a:lvl1pPr>
          </a:lstStyle>
          <a:p>
            <a:r>
              <a:rPr lang="en-US" smtClean="0"/>
              <a:t>Click to edit Master title style</a:t>
            </a:r>
            <a:endParaRPr lang="fr-BE" dirty="0"/>
          </a:p>
        </p:txBody>
      </p:sp>
      <p:sp>
        <p:nvSpPr>
          <p:cNvPr id="3" name="Content Placeholder 2"/>
          <p:cNvSpPr>
            <a:spLocks noGrp="1"/>
          </p:cNvSpPr>
          <p:nvPr>
            <p:ph sz="half" idx="1"/>
          </p:nvPr>
        </p:nvSpPr>
        <p:spPr>
          <a:xfrm>
            <a:off x="457200" y="1600201"/>
            <a:ext cx="4038600" cy="4421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4" name="Content Placeholder 3"/>
          <p:cNvSpPr>
            <a:spLocks noGrp="1"/>
          </p:cNvSpPr>
          <p:nvPr>
            <p:ph sz="half" idx="2"/>
          </p:nvPr>
        </p:nvSpPr>
        <p:spPr>
          <a:xfrm>
            <a:off x="4648200" y="1600201"/>
            <a:ext cx="4038600" cy="4421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13" name="Slide Number Placeholder 5"/>
          <p:cNvSpPr>
            <a:spLocks noGrp="1"/>
          </p:cNvSpPr>
          <p:nvPr>
            <p:ph type="sldNum" sz="quarter" idx="12"/>
          </p:nvPr>
        </p:nvSpPr>
        <p:spPr>
          <a:xfrm>
            <a:off x="6553200" y="6356350"/>
            <a:ext cx="2133600" cy="365125"/>
          </a:xfrm>
        </p:spPr>
        <p:txBody>
          <a:bodyPr/>
          <a:lstStyle/>
          <a:p>
            <a:fld id="{E88EA235-9065-48D3-80EF-EA321EFA4E7A}" type="slidenum">
              <a:rPr lang="en-IE" smtClean="0"/>
              <a:pPr/>
              <a:t>‹#›</a:t>
            </a:fld>
            <a:endParaRPr lang="en-IE"/>
          </a:p>
        </p:txBody>
      </p:sp>
      <p:pic>
        <p:nvPicPr>
          <p:cNvPr id="14" name="Picture 2" descr="C:\Users\elina.jokisalo\Pictures\CPDLAB\cpdlab-logo-237px-59px.png"/>
          <p:cNvPicPr>
            <a:picLocks noChangeAspect="1" noChangeArrowheads="1"/>
          </p:cNvPicPr>
          <p:nvPr/>
        </p:nvPicPr>
        <p:blipFill>
          <a:blip r:embed="rId2" cstate="print"/>
          <a:srcRect/>
          <a:stretch>
            <a:fillRect/>
          </a:stretch>
        </p:blipFill>
        <p:spPr bwMode="auto">
          <a:xfrm>
            <a:off x="186800" y="6427983"/>
            <a:ext cx="1224137" cy="304743"/>
          </a:xfrm>
          <a:prstGeom prst="rect">
            <a:avLst/>
          </a:prstGeom>
          <a:noFill/>
        </p:spPr>
      </p:pic>
      <p:cxnSp>
        <p:nvCxnSpPr>
          <p:cNvPr id="15" name="AutoShape 9"/>
          <p:cNvCxnSpPr>
            <a:cxnSpLocks noChangeShapeType="1"/>
          </p:cNvCxnSpPr>
          <p:nvPr/>
        </p:nvCxnSpPr>
        <p:spPr bwMode="auto">
          <a:xfrm>
            <a:off x="217280" y="6237312"/>
            <a:ext cx="8568952" cy="0"/>
          </a:xfrm>
          <a:prstGeom prst="straightConnector1">
            <a:avLst/>
          </a:prstGeom>
          <a:noFill/>
          <a:ln w="9525">
            <a:solidFill>
              <a:srgbClr val="92CDDC"/>
            </a:solidFill>
            <a:round/>
            <a:headEnd/>
            <a:tailEnd/>
          </a:ln>
        </p:spPr>
      </p:cxnSp>
      <p:pic>
        <p:nvPicPr>
          <p:cNvPr id="16" name="Picture 15" descr="C:\Users\elina.jokisalo\Pictures\eu_flag_llp_en-011_smal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6356350"/>
            <a:ext cx="1251203" cy="416515"/>
          </a:xfrm>
          <a:prstGeom prst="rect">
            <a:avLst/>
          </a:prstGeom>
          <a:noFill/>
          <a:ln>
            <a:noFill/>
          </a:ln>
        </p:spPr>
      </p:pic>
    </p:spTree>
    <p:extLst>
      <p:ext uri="{BB962C8B-B14F-4D97-AF65-F5344CB8AC3E}">
        <p14:creationId xmlns:p14="http://schemas.microsoft.com/office/powerpoint/2010/main" val="15060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fr-BE" sz="4000" b="1" kern="1200" dirty="0">
                <a:solidFill>
                  <a:srgbClr val="2B7589"/>
                </a:solidFill>
                <a:latin typeface="+mj-lt"/>
                <a:ea typeface="+mj-ea"/>
                <a:cs typeface="+mj-cs"/>
              </a:defRPr>
            </a:lvl1pPr>
          </a:lstStyle>
          <a:p>
            <a:r>
              <a:rPr lang="en-US" smtClean="0"/>
              <a:t>Click to edit Master title style</a:t>
            </a:r>
            <a:endParaRPr lang="fr-BE" dirty="0"/>
          </a:p>
        </p:txBody>
      </p:sp>
    </p:spTree>
    <p:extLst>
      <p:ext uri="{BB962C8B-B14F-4D97-AF65-F5344CB8AC3E}">
        <p14:creationId xmlns:p14="http://schemas.microsoft.com/office/powerpoint/2010/main" val="34124707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7E3A4-4CDF-4C05-AC56-F265B33C0A6E}" type="datetimeFigureOut">
              <a:rPr lang="en-IE" smtClean="0"/>
              <a:pPr/>
              <a:t>03/11/2014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EA235-9065-48D3-80EF-EA321EFA4E7A}" type="slidenum">
              <a:rPr lang="en-IE" smtClean="0"/>
              <a:pPr/>
              <a:t>‹#›</a:t>
            </a:fld>
            <a:endParaRPr lang="en-IE"/>
          </a:p>
        </p:txBody>
      </p:sp>
    </p:spTree>
    <p:extLst>
      <p:ext uri="{BB962C8B-B14F-4D97-AF65-F5344CB8AC3E}">
        <p14:creationId xmlns:p14="http://schemas.microsoft.com/office/powerpoint/2010/main" val="3632505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hyperlink" Target="http://www.byot.m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hyperlink" Target="http://teachingbattleground.wordpress.com/2012/06/11/the-insanity-of-allowing-phones-in-clas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ommonsensemedia.org/educators/1to1/phase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hyperlink" Target="http://creativecommons.org/licenses/by-sa/3.0/" TargetMode="External"/><Relationship Id="rId5" Type="http://schemas.openxmlformats.org/officeDocument/2006/relationships/hyperlink" Target="mailto:info@eun.org" TargetMode="External"/><Relationship Id="rId4" Type="http://schemas.openxmlformats.org/officeDocument/2006/relationships/hyperlink" Target="http://cpdlab.eu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 </a:t>
            </a:r>
            <a:r>
              <a:rPr lang="cs-CZ" dirty="0" smtClean="0"/>
              <a:t>10</a:t>
            </a:r>
            <a:r>
              <a:rPr lang="en-IE" dirty="0" smtClean="0"/>
              <a:t>.4 </a:t>
            </a:r>
            <a:r>
              <a:rPr lang="cs-CZ" dirty="0" smtClean="0"/>
              <a:t>Jste připraveni na BYOD či výuku </a:t>
            </a:r>
            <a:r>
              <a:rPr lang="en-IE" dirty="0" smtClean="0"/>
              <a:t>1:1?</a:t>
            </a:r>
            <a:endParaRPr lang="en-IE" dirty="0"/>
          </a:p>
        </p:txBody>
      </p:sp>
      <p:sp>
        <p:nvSpPr>
          <p:cNvPr id="3" name="Subtitle 2"/>
          <p:cNvSpPr>
            <a:spLocks noGrp="1"/>
          </p:cNvSpPr>
          <p:nvPr>
            <p:ph type="subTitle" idx="1"/>
          </p:nvPr>
        </p:nvSpPr>
        <p:spPr>
          <a:xfrm>
            <a:off x="1331640" y="3861048"/>
            <a:ext cx="6400800" cy="1752600"/>
          </a:xfrm>
        </p:spPr>
        <p:txBody>
          <a:bodyPr>
            <a:normAutofit/>
          </a:bodyPr>
          <a:lstStyle/>
          <a:p>
            <a:pPr algn="l"/>
            <a:r>
              <a:rPr lang="cs-CZ" dirty="0" smtClean="0"/>
              <a:t>       </a:t>
            </a:r>
            <a:r>
              <a:rPr lang="cs-CZ" sz="2800" dirty="0" smtClean="0"/>
              <a:t>Mobilní internet změnil naprosto vše.</a:t>
            </a:r>
            <a:endParaRPr lang="en-IE" sz="2800" dirty="0"/>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a:defRPr/>
            </a:pPr>
            <a:r>
              <a:rPr lang="en-IE" sz="4400" b="1" dirty="0" smtClean="0">
                <a:latin typeface="+mn-lt"/>
              </a:rPr>
              <a:t>BYOD / BYOT</a:t>
            </a:r>
          </a:p>
        </p:txBody>
      </p:sp>
      <p:sp>
        <p:nvSpPr>
          <p:cNvPr id="29699" name="TextBox 4"/>
          <p:cNvSpPr txBox="1">
            <a:spLocks noChangeArrowheads="1"/>
          </p:cNvSpPr>
          <p:nvPr/>
        </p:nvSpPr>
        <p:spPr bwMode="auto">
          <a:xfrm>
            <a:off x="1403648" y="1052736"/>
            <a:ext cx="7200900" cy="2062103"/>
          </a:xfrm>
          <a:prstGeom prst="rect">
            <a:avLst/>
          </a:prstGeom>
          <a:noFill/>
          <a:ln w="9525">
            <a:noFill/>
            <a:miter lim="800000"/>
            <a:headEnd/>
            <a:tailEnd/>
          </a:ln>
        </p:spPr>
        <p:txBody>
          <a:bodyPr>
            <a:spAutoFit/>
          </a:bodyPr>
          <a:lstStyle/>
          <a:p>
            <a:r>
              <a:rPr lang="cs-CZ" sz="3200" dirty="0" smtClean="0">
                <a:solidFill>
                  <a:schemeClr val="tx2"/>
                </a:solidFill>
              </a:rPr>
              <a:t>"</a:t>
            </a:r>
            <a:r>
              <a:rPr lang="cs-CZ" sz="2000" dirty="0" smtClean="0"/>
              <a:t>Všechny školy civilizovaného světa budou velmi záhy využívat osobní přenosné technologie žáků ve třídě daleko spíš, než aby ony nabízely technologie. Není otázkou, zda to tak bude, ale jen KDY to tak bude.“ </a:t>
            </a:r>
            <a:r>
              <a:rPr lang="en-IE" sz="2000" dirty="0" smtClean="0"/>
              <a:t> </a:t>
            </a:r>
            <a:endParaRPr lang="en-IE" sz="2000" dirty="0"/>
          </a:p>
          <a:p>
            <a:endParaRPr lang="en-IE" dirty="0">
              <a:latin typeface="Calibri" pitchFamily="34" charset="0"/>
            </a:endParaRPr>
          </a:p>
          <a:p>
            <a:r>
              <a:rPr lang="en-IE" sz="1600" dirty="0" smtClean="0">
                <a:latin typeface="Calibri" pitchFamily="34" charset="0"/>
              </a:rPr>
              <a:t>Lee, M. and </a:t>
            </a:r>
            <a:r>
              <a:rPr lang="en-IE" sz="1600" dirty="0" err="1" smtClean="0">
                <a:latin typeface="Calibri" pitchFamily="34" charset="0"/>
              </a:rPr>
              <a:t>Levins</a:t>
            </a:r>
            <a:r>
              <a:rPr lang="en-IE" sz="1600" dirty="0" smtClean="0">
                <a:latin typeface="Calibri" pitchFamily="34" charset="0"/>
              </a:rPr>
              <a:t>, M.       BYOT</a:t>
            </a:r>
            <a:r>
              <a:rPr lang="en-IE" sz="1600" dirty="0">
                <a:latin typeface="Calibri" pitchFamily="34" charset="0"/>
              </a:rPr>
              <a:t>? Bring it </a:t>
            </a:r>
            <a:r>
              <a:rPr lang="en-IE" sz="1600" dirty="0" smtClean="0">
                <a:latin typeface="Calibri" pitchFamily="34" charset="0"/>
              </a:rPr>
              <a:t>on [</a:t>
            </a:r>
            <a:r>
              <a:rPr lang="en-IE" sz="1600" dirty="0">
                <a:latin typeface="Calibri" pitchFamily="34" charset="0"/>
              </a:rPr>
              <a:t>Online]. (</a:t>
            </a:r>
            <a:r>
              <a:rPr lang="en-IE" sz="1600" dirty="0" smtClean="0">
                <a:latin typeface="Calibri" pitchFamily="34" charset="0"/>
              </a:rPr>
              <a:t>URL </a:t>
            </a:r>
            <a:r>
              <a:rPr lang="en-IE" dirty="0" smtClean="0">
                <a:latin typeface="Calibri" pitchFamily="34" charset="0"/>
                <a:hlinkClick r:id="rId3"/>
              </a:rPr>
              <a:t>www.byot.me</a:t>
            </a:r>
            <a:r>
              <a:rPr lang="en-IE" dirty="0">
                <a:latin typeface="Calibri" pitchFamily="34" charset="0"/>
              </a:rPr>
              <a:t>)</a:t>
            </a:r>
            <a:r>
              <a:rPr lang="en-IE" dirty="0" smtClean="0">
                <a:latin typeface="Calibri" pitchFamily="34" charset="0"/>
              </a:rPr>
              <a:t> </a:t>
            </a:r>
            <a:endParaRPr lang="en-IE" dirty="0">
              <a:latin typeface="Calibri" pitchFamily="34" charset="0"/>
            </a:endParaRPr>
          </a:p>
        </p:txBody>
      </p:sp>
      <p:sp>
        <p:nvSpPr>
          <p:cNvPr id="29700" name="TextBox 5"/>
          <p:cNvSpPr txBox="1">
            <a:spLocks noChangeArrowheads="1"/>
          </p:cNvSpPr>
          <p:nvPr/>
        </p:nvSpPr>
        <p:spPr bwMode="auto">
          <a:xfrm>
            <a:off x="1439863" y="3573016"/>
            <a:ext cx="7704137" cy="2185214"/>
          </a:xfrm>
          <a:prstGeom prst="rect">
            <a:avLst/>
          </a:prstGeom>
          <a:noFill/>
          <a:ln w="9525">
            <a:noFill/>
            <a:miter lim="800000"/>
            <a:headEnd/>
            <a:tailEnd/>
          </a:ln>
        </p:spPr>
        <p:txBody>
          <a:bodyPr>
            <a:spAutoFit/>
          </a:bodyPr>
          <a:lstStyle/>
          <a:p>
            <a:r>
              <a:rPr lang="en-IE" sz="2800" dirty="0" smtClean="0">
                <a:solidFill>
                  <a:schemeClr val="tx2"/>
                </a:solidFill>
              </a:rPr>
              <a:t>“</a:t>
            </a:r>
            <a:r>
              <a:rPr lang="cs-CZ" sz="2000" dirty="0" smtClean="0"/>
              <a:t>Až budu moci sledovat, co žáci dělají na svých mobilech a nebo jim budu moci zakázat jejich aktivity, pak možná přijde ta pravá změna. Do té doby budou mobily jen otravným a škodlivým faktorem, který brání běžné výuce.“ </a:t>
            </a:r>
          </a:p>
          <a:p>
            <a:r>
              <a:rPr lang="en-US" sz="1600" dirty="0" smtClean="0">
                <a:latin typeface="Calibri" pitchFamily="34" charset="0"/>
              </a:rPr>
              <a:t>Scenes </a:t>
            </a:r>
            <a:r>
              <a:rPr lang="en-US" sz="1600" dirty="0">
                <a:latin typeface="Calibri" pitchFamily="34" charset="0"/>
              </a:rPr>
              <a:t>From The </a:t>
            </a:r>
            <a:r>
              <a:rPr lang="en-US" sz="1600" dirty="0" smtClean="0">
                <a:latin typeface="Calibri" pitchFamily="34" charset="0"/>
              </a:rPr>
              <a:t>Battleground. (June, 2012) The </a:t>
            </a:r>
            <a:r>
              <a:rPr lang="en-US" sz="1600" dirty="0">
                <a:latin typeface="Calibri" pitchFamily="34" charset="0"/>
              </a:rPr>
              <a:t>Insanity of Allowing Phones in Class</a:t>
            </a:r>
            <a:r>
              <a:rPr lang="en-IE" sz="1600" dirty="0" smtClean="0">
                <a:latin typeface="Calibri" pitchFamily="34" charset="0"/>
              </a:rPr>
              <a:t> [Online</a:t>
            </a:r>
            <a:r>
              <a:rPr lang="en-IE" sz="1600" dirty="0">
                <a:latin typeface="Calibri" pitchFamily="34" charset="0"/>
              </a:rPr>
              <a:t>]. (URL </a:t>
            </a:r>
            <a:r>
              <a:rPr lang="en-IE" sz="1600" dirty="0" smtClean="0">
                <a:latin typeface="Calibri" pitchFamily="34" charset="0"/>
                <a:hlinkClick r:id="rId4"/>
              </a:rPr>
              <a:t>http</a:t>
            </a:r>
            <a:r>
              <a:rPr lang="en-IE" sz="1600" dirty="0">
                <a:latin typeface="Calibri" pitchFamily="34" charset="0"/>
                <a:hlinkClick r:id="rId4"/>
              </a:rPr>
              <a:t>://teachingbattleground.wordpress.com/2012/06/11/the-insanity-of-allowing-phones-in-class</a:t>
            </a:r>
            <a:r>
              <a:rPr lang="en-IE" sz="1600" dirty="0" smtClean="0">
                <a:latin typeface="Calibri" pitchFamily="34" charset="0"/>
                <a:hlinkClick r:id="rId4"/>
              </a:rPr>
              <a:t>/</a:t>
            </a:r>
            <a:r>
              <a:rPr lang="en-IE" sz="1600" dirty="0">
                <a:latin typeface="Calibri" pitchFamily="34" charset="0"/>
              </a:rPr>
              <a:t>)</a:t>
            </a:r>
          </a:p>
        </p:txBody>
      </p:sp>
      <p:pic>
        <p:nvPicPr>
          <p:cNvPr id="1026" name="Picture 2" descr="C:\Users\Grainne\AppData\Local\Microsoft\Windows\Temporary Internet Files\Content.IE5\T85UVDF1\MC900098039[1].wmf"/>
          <p:cNvPicPr>
            <a:picLocks noChangeAspect="1" noChangeArrowheads="1"/>
          </p:cNvPicPr>
          <p:nvPr/>
        </p:nvPicPr>
        <p:blipFill>
          <a:blip r:embed="rId5" cstate="print"/>
          <a:srcRect/>
          <a:stretch>
            <a:fillRect/>
          </a:stretch>
        </p:blipFill>
        <p:spPr bwMode="auto">
          <a:xfrm>
            <a:off x="323528" y="1340768"/>
            <a:ext cx="1080120" cy="1080120"/>
          </a:xfrm>
          <a:prstGeom prst="rect">
            <a:avLst/>
          </a:prstGeom>
          <a:noFill/>
        </p:spPr>
      </p:pic>
      <p:pic>
        <p:nvPicPr>
          <p:cNvPr id="1027" name="Picture 3" descr="C:\Users\Grainne\AppData\Local\Microsoft\Windows\Temporary Internet Files\Content.IE5\39OF9CR4\MC900097899[1].wmf"/>
          <p:cNvPicPr>
            <a:picLocks noChangeAspect="1" noChangeArrowheads="1"/>
          </p:cNvPicPr>
          <p:nvPr/>
        </p:nvPicPr>
        <p:blipFill>
          <a:blip r:embed="rId6" cstate="print"/>
          <a:srcRect/>
          <a:stretch>
            <a:fillRect/>
          </a:stretch>
        </p:blipFill>
        <p:spPr bwMode="auto">
          <a:xfrm>
            <a:off x="251520" y="3861048"/>
            <a:ext cx="1135693" cy="100811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Common Sense Media </a:t>
            </a:r>
            <a:br>
              <a:rPr lang="en-IE" dirty="0" smtClean="0"/>
            </a:br>
            <a:r>
              <a:rPr lang="cs-CZ" sz="3100" dirty="0" smtClean="0"/>
              <a:t>Všechny školy by měly vědět, co je </a:t>
            </a:r>
            <a:r>
              <a:rPr lang="en-IE" sz="2700" dirty="0" smtClean="0"/>
              <a:t> 1:1 </a:t>
            </a:r>
            <a:r>
              <a:rPr lang="cs-CZ" sz="2700" dirty="0" smtClean="0"/>
              <a:t>nebo</a:t>
            </a:r>
            <a:r>
              <a:rPr lang="en-IE" sz="2700" dirty="0" smtClean="0"/>
              <a:t> BYO</a:t>
            </a:r>
            <a:r>
              <a:rPr lang="cs-CZ" sz="2700" dirty="0" smtClean="0"/>
              <a:t>D</a:t>
            </a:r>
            <a:r>
              <a:rPr lang="en-IE" sz="2700" dirty="0" smtClean="0"/>
              <a:t> </a:t>
            </a:r>
            <a:endParaRPr lang="en-IE" sz="2700" dirty="0"/>
          </a:p>
        </p:txBody>
      </p:sp>
      <p:pic>
        <p:nvPicPr>
          <p:cNvPr id="4" name="Content Placeholder 3" descr="1-1 step 1.jpg">
            <a:hlinkClick r:id="rId3"/>
          </p:cNvPr>
          <p:cNvPicPr>
            <a:picLocks noGrp="1" noChangeAspect="1"/>
          </p:cNvPicPr>
          <p:nvPr>
            <p:ph idx="1"/>
          </p:nvPr>
        </p:nvPicPr>
        <p:blipFill>
          <a:blip r:embed="rId4" cstate="print"/>
          <a:stretch>
            <a:fillRect/>
          </a:stretch>
        </p:blipFill>
        <p:spPr>
          <a:xfrm>
            <a:off x="457200" y="2060848"/>
            <a:ext cx="8229600" cy="3511536"/>
          </a:xfrm>
        </p:spPr>
      </p:pic>
      <p:sp>
        <p:nvSpPr>
          <p:cNvPr id="5" name="TextBox 4"/>
          <p:cNvSpPr txBox="1"/>
          <p:nvPr/>
        </p:nvSpPr>
        <p:spPr>
          <a:xfrm>
            <a:off x="971600" y="5661248"/>
            <a:ext cx="7992888" cy="369332"/>
          </a:xfrm>
          <a:prstGeom prst="rect">
            <a:avLst/>
          </a:prstGeom>
          <a:noFill/>
        </p:spPr>
        <p:txBody>
          <a:bodyPr wrap="square" rtlCol="0">
            <a:spAutoFit/>
          </a:bodyPr>
          <a:lstStyle/>
          <a:p>
            <a:pPr algn="ctr"/>
            <a:r>
              <a:rPr lang="cs-CZ" dirty="0" smtClean="0"/>
              <a:t>Všechny zdroje jsou volné po registraci</a:t>
            </a:r>
            <a:endParaRPr lang="en-I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a:defRPr/>
            </a:pPr>
            <a:r>
              <a:rPr lang="en-IE" dirty="0" smtClean="0">
                <a:latin typeface="+mn-lt"/>
              </a:rPr>
              <a:t>BYOT / BYOD  </a:t>
            </a:r>
          </a:p>
        </p:txBody>
      </p:sp>
      <p:sp>
        <p:nvSpPr>
          <p:cNvPr id="32771" name="TextBox 4"/>
          <p:cNvSpPr txBox="1">
            <a:spLocks noChangeArrowheads="1"/>
          </p:cNvSpPr>
          <p:nvPr/>
        </p:nvSpPr>
        <p:spPr bwMode="auto">
          <a:xfrm>
            <a:off x="611188" y="1340768"/>
            <a:ext cx="7921625" cy="1938992"/>
          </a:xfrm>
          <a:prstGeom prst="rect">
            <a:avLst/>
          </a:prstGeom>
          <a:noFill/>
          <a:ln w="9525">
            <a:noFill/>
            <a:miter lim="800000"/>
            <a:headEnd/>
            <a:tailEnd/>
          </a:ln>
        </p:spPr>
        <p:txBody>
          <a:bodyPr>
            <a:spAutoFit/>
          </a:bodyPr>
          <a:lstStyle/>
          <a:p>
            <a:pPr>
              <a:spcBef>
                <a:spcPct val="0"/>
              </a:spcBef>
              <a:defRPr/>
            </a:pPr>
            <a:r>
              <a:rPr lang="cs-CZ" sz="2000" b="1" dirty="0" smtClean="0">
                <a:solidFill>
                  <a:srgbClr val="2B7589"/>
                </a:solidFill>
                <a:ea typeface="+mj-ea"/>
                <a:cs typeface="+mj-cs"/>
              </a:rPr>
              <a:t>Plánujte</a:t>
            </a:r>
            <a:r>
              <a:rPr lang="en-IE" sz="2000" b="1" dirty="0" smtClean="0">
                <a:solidFill>
                  <a:srgbClr val="2B7589"/>
                </a:solidFill>
                <a:ea typeface="+mj-ea"/>
                <a:cs typeface="+mj-cs"/>
              </a:rPr>
              <a:t> </a:t>
            </a:r>
            <a:r>
              <a:rPr lang="en-IE" sz="2000" b="1" dirty="0">
                <a:solidFill>
                  <a:srgbClr val="2B7589"/>
                </a:solidFill>
                <a:ea typeface="+mj-ea"/>
                <a:cs typeface="+mj-cs"/>
              </a:rPr>
              <a:t>– </a:t>
            </a:r>
            <a:r>
              <a:rPr lang="cs-CZ" sz="2000" b="1" dirty="0" smtClean="0">
                <a:solidFill>
                  <a:srgbClr val="2B7589"/>
                </a:solidFill>
                <a:ea typeface="+mj-ea"/>
                <a:cs typeface="+mj-cs"/>
              </a:rPr>
              <a:t>Zhodnoťte svou síť</a:t>
            </a:r>
            <a:endParaRPr lang="en-IE" sz="2000" b="1" dirty="0">
              <a:solidFill>
                <a:srgbClr val="2B7589"/>
              </a:solidFill>
              <a:ea typeface="+mj-ea"/>
              <a:cs typeface="+mj-cs"/>
            </a:endParaRPr>
          </a:p>
          <a:p>
            <a:r>
              <a:rPr lang="cs-CZ" sz="2000" dirty="0" smtClean="0"/>
              <a:t>Zvažujte:</a:t>
            </a:r>
            <a:r>
              <a:rPr lang="en-IE" sz="2000" dirty="0" smtClean="0"/>
              <a:t> </a:t>
            </a:r>
            <a:r>
              <a:rPr lang="cs-CZ" sz="2000" dirty="0" smtClean="0"/>
              <a:t>Připojení, síťovou bezpečnost,</a:t>
            </a:r>
            <a:r>
              <a:rPr lang="en-IE" sz="2000" dirty="0" smtClean="0"/>
              <a:t> </a:t>
            </a:r>
            <a:r>
              <a:rPr lang="cs-CZ" sz="2000" dirty="0" smtClean="0"/>
              <a:t>požadavky </a:t>
            </a:r>
            <a:r>
              <a:rPr lang="en-IE" sz="2000" dirty="0" smtClean="0"/>
              <a:t> </a:t>
            </a:r>
            <a:r>
              <a:rPr lang="en-IE" sz="2000" dirty="0"/>
              <a:t>BYOD </a:t>
            </a:r>
            <a:r>
              <a:rPr lang="cs-CZ" sz="2000" dirty="0" smtClean="0"/>
              <a:t>na infrastrukturu</a:t>
            </a:r>
            <a:r>
              <a:rPr lang="en-IE" sz="2000" dirty="0" smtClean="0"/>
              <a:t>.  </a:t>
            </a:r>
            <a:r>
              <a:rPr lang="cs-CZ" sz="2000" dirty="0" smtClean="0"/>
              <a:t>Jasně definujte nutný upgrade.</a:t>
            </a:r>
            <a:r>
              <a:rPr lang="en-IE" sz="2000" dirty="0" smtClean="0"/>
              <a:t> </a:t>
            </a:r>
            <a:r>
              <a:rPr lang="cs-CZ" sz="2000" dirty="0" smtClean="0"/>
              <a:t>Přijměte rozhodnutí o technologiích a </a:t>
            </a:r>
            <a:r>
              <a:rPr lang="cs-CZ" sz="2000" dirty="0" err="1" smtClean="0"/>
              <a:t>cloudovém</a:t>
            </a:r>
            <a:r>
              <a:rPr lang="cs-CZ" sz="2000" dirty="0" smtClean="0"/>
              <a:t> řešení. Spusťte bezdrátovou síť s obsahovým filtrováním, ale bez přístupu k adresářovým serverům. </a:t>
            </a:r>
            <a:r>
              <a:rPr lang="en-IE" sz="2000" dirty="0" smtClean="0"/>
              <a:t> </a:t>
            </a:r>
            <a:r>
              <a:rPr lang="cs-CZ" sz="2000" dirty="0" smtClean="0"/>
              <a:t>Naplánujte školení pro učitele.</a:t>
            </a:r>
            <a:r>
              <a:rPr lang="en-IE" sz="2000" dirty="0" smtClean="0"/>
              <a:t> </a:t>
            </a:r>
            <a:r>
              <a:rPr lang="cs-CZ" sz="2000" dirty="0" smtClean="0"/>
              <a:t>Prodiskutujte zapojení zákonných zástupců. </a:t>
            </a:r>
            <a:endParaRPr lang="en-IE" sz="2000" dirty="0"/>
          </a:p>
        </p:txBody>
      </p:sp>
      <p:sp>
        <p:nvSpPr>
          <p:cNvPr id="32773" name="TextBox 5"/>
          <p:cNvSpPr txBox="1">
            <a:spLocks noChangeArrowheads="1"/>
          </p:cNvSpPr>
          <p:nvPr/>
        </p:nvSpPr>
        <p:spPr bwMode="auto">
          <a:xfrm>
            <a:off x="611560" y="4004593"/>
            <a:ext cx="7705725" cy="1631216"/>
          </a:xfrm>
          <a:prstGeom prst="rect">
            <a:avLst/>
          </a:prstGeom>
          <a:noFill/>
          <a:ln w="9525">
            <a:noFill/>
            <a:miter lim="800000"/>
            <a:headEnd/>
            <a:tailEnd/>
          </a:ln>
        </p:spPr>
        <p:txBody>
          <a:bodyPr>
            <a:spAutoFit/>
          </a:bodyPr>
          <a:lstStyle/>
          <a:p>
            <a:pPr>
              <a:spcBef>
                <a:spcPct val="0"/>
              </a:spcBef>
              <a:defRPr/>
            </a:pPr>
            <a:r>
              <a:rPr lang="cs-CZ" sz="2000" b="1" dirty="0" smtClean="0">
                <a:solidFill>
                  <a:srgbClr val="2B7589"/>
                </a:solidFill>
                <a:ea typeface="+mj-ea"/>
                <a:cs typeface="+mj-cs"/>
              </a:rPr>
              <a:t>Zajistěte funkční školení zaměstnanců pro </a:t>
            </a:r>
            <a:r>
              <a:rPr lang="cs-CZ" sz="2000" b="1" dirty="0" err="1" smtClean="0">
                <a:solidFill>
                  <a:srgbClr val="2B7589"/>
                </a:solidFill>
                <a:ea typeface="+mj-ea"/>
                <a:cs typeface="+mj-cs"/>
              </a:rPr>
              <a:t>eBezpečnost</a:t>
            </a:r>
            <a:r>
              <a:rPr lang="cs-CZ" sz="2000" b="1" dirty="0" smtClean="0">
                <a:solidFill>
                  <a:srgbClr val="2B7589"/>
                </a:solidFill>
                <a:ea typeface="+mj-ea"/>
                <a:cs typeface="+mj-cs"/>
              </a:rPr>
              <a:t> a</a:t>
            </a:r>
            <a:r>
              <a:rPr lang="en-IE" sz="2000" b="1" dirty="0" smtClean="0">
                <a:solidFill>
                  <a:srgbClr val="2B7589"/>
                </a:solidFill>
                <a:ea typeface="+mj-ea"/>
                <a:cs typeface="+mj-cs"/>
              </a:rPr>
              <a:t> </a:t>
            </a:r>
            <a:r>
              <a:rPr lang="en-IE" sz="2000" b="1" dirty="0">
                <a:solidFill>
                  <a:srgbClr val="2B7589"/>
                </a:solidFill>
                <a:ea typeface="+mj-ea"/>
                <a:cs typeface="+mj-cs"/>
              </a:rPr>
              <a:t>BYOD</a:t>
            </a:r>
          </a:p>
          <a:p>
            <a:r>
              <a:rPr lang="cs-CZ" sz="2000" dirty="0" smtClean="0"/>
              <a:t>Zorganizujte vnitřní školení k </a:t>
            </a:r>
            <a:r>
              <a:rPr lang="cs-CZ" sz="2000" dirty="0" err="1" smtClean="0"/>
              <a:t>wifi</a:t>
            </a:r>
            <a:r>
              <a:rPr lang="cs-CZ" sz="2000" dirty="0" smtClean="0"/>
              <a:t> přístupu, </a:t>
            </a:r>
            <a:r>
              <a:rPr lang="cs-CZ" sz="2000" dirty="0" err="1" smtClean="0"/>
              <a:t>cloudovému</a:t>
            </a:r>
            <a:r>
              <a:rPr lang="cs-CZ" sz="2000" dirty="0" smtClean="0"/>
              <a:t> řešení a elektronické bezpečnosti. Vytvořte sadu otázek FAQ. Přijměte funkční řád, co je a co není pro BYOD přijatelné.  Nastavte monitorovací systém a stanovte sankce. Naučte učitele v </a:t>
            </a:r>
            <a:r>
              <a:rPr lang="cs-CZ" sz="2000" dirty="0" err="1" smtClean="0"/>
              <a:t>BYODu</a:t>
            </a:r>
            <a:r>
              <a:rPr lang="cs-CZ" sz="2000" dirty="0" smtClean="0"/>
              <a:t> pracovat.</a:t>
            </a:r>
            <a:endParaRPr lang="en-IE"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2000"/>
                                        <p:tgtEl>
                                          <p:spTgt spid="327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771">
                                            <p:txEl>
                                              <p:pRg st="1" end="1"/>
                                            </p:txEl>
                                          </p:spTgt>
                                        </p:tgtEl>
                                        <p:attrNameLst>
                                          <p:attrName>style.visibility</p:attrName>
                                        </p:attrNameLst>
                                      </p:cBhvr>
                                      <p:to>
                                        <p:strVal val="visible"/>
                                      </p:to>
                                    </p:set>
                                    <p:animEffect transition="in" filter="fade">
                                      <p:cBhvr>
                                        <p:cTn id="10" dur="2000"/>
                                        <p:tgtEl>
                                          <p:spTgt spid="327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2773">
                                            <p:txEl>
                                              <p:pRg st="0" end="0"/>
                                            </p:txEl>
                                          </p:spTgt>
                                        </p:tgtEl>
                                        <p:attrNameLst>
                                          <p:attrName>style.visibility</p:attrName>
                                        </p:attrNameLst>
                                      </p:cBhvr>
                                      <p:to>
                                        <p:strVal val="visible"/>
                                      </p:to>
                                    </p:set>
                                    <p:animEffect transition="in" filter="fade">
                                      <p:cBhvr>
                                        <p:cTn id="15" dur="2000"/>
                                        <p:tgtEl>
                                          <p:spTgt spid="3277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773">
                                            <p:txEl>
                                              <p:pRg st="1" end="1"/>
                                            </p:txEl>
                                          </p:spTgt>
                                        </p:tgtEl>
                                        <p:attrNameLst>
                                          <p:attrName>style.visibility</p:attrName>
                                        </p:attrNameLst>
                                      </p:cBhvr>
                                      <p:to>
                                        <p:strVal val="visible"/>
                                      </p:to>
                                    </p:set>
                                    <p:animEffect transition="in" filter="fade">
                                      <p:cBhvr>
                                        <p:cTn id="18" dur="2000"/>
                                        <p:tgtEl>
                                          <p:spTgt spid="327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allAtOnce"/>
      <p:bldP spid="3277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BYOT /BYOD </a:t>
            </a:r>
            <a:endParaRPr lang="en-IE" dirty="0"/>
          </a:p>
        </p:txBody>
      </p:sp>
      <p:sp>
        <p:nvSpPr>
          <p:cNvPr id="3" name="TextBox 4"/>
          <p:cNvSpPr txBox="1">
            <a:spLocks noChangeArrowheads="1"/>
          </p:cNvSpPr>
          <p:nvPr/>
        </p:nvSpPr>
        <p:spPr bwMode="auto">
          <a:xfrm>
            <a:off x="539552" y="3789040"/>
            <a:ext cx="8137525" cy="1631216"/>
          </a:xfrm>
          <a:prstGeom prst="rect">
            <a:avLst/>
          </a:prstGeom>
          <a:noFill/>
          <a:ln w="9525">
            <a:noFill/>
            <a:miter lim="800000"/>
            <a:headEnd/>
            <a:tailEnd/>
          </a:ln>
        </p:spPr>
        <p:txBody>
          <a:bodyPr>
            <a:spAutoFit/>
          </a:bodyPr>
          <a:lstStyle/>
          <a:p>
            <a:pPr>
              <a:spcBef>
                <a:spcPct val="0"/>
              </a:spcBef>
              <a:defRPr/>
            </a:pPr>
            <a:r>
              <a:rPr lang="cs-CZ" sz="2000" b="1" dirty="0" smtClean="0">
                <a:solidFill>
                  <a:srgbClr val="2B7589"/>
                </a:solidFill>
                <a:ea typeface="+mj-ea"/>
                <a:cs typeface="+mj-cs"/>
              </a:rPr>
              <a:t>Vytvořte školní politiku v této oblasti integrace tohoto tématu do školních předpisů</a:t>
            </a:r>
            <a:endParaRPr lang="en-IE" sz="2000" b="1" dirty="0">
              <a:solidFill>
                <a:srgbClr val="2B7589"/>
              </a:solidFill>
              <a:ea typeface="+mj-ea"/>
              <a:cs typeface="+mj-cs"/>
            </a:endParaRPr>
          </a:p>
          <a:p>
            <a:r>
              <a:rPr lang="cs-CZ" sz="2000" dirty="0" smtClean="0"/>
              <a:t>Cílem musí být smysluplné využívání ICT.  Zahrňte řád využívání BYOD do školního řádu. Sledujte dění, konzultujte, nechte si poradit. Vývoj vhodné politiky pro každou školu trvá nějakou dobu. </a:t>
            </a:r>
            <a:endParaRPr lang="en-IE" sz="2000" dirty="0"/>
          </a:p>
        </p:txBody>
      </p:sp>
      <p:sp>
        <p:nvSpPr>
          <p:cNvPr id="4" name="TextBox 4"/>
          <p:cNvSpPr txBox="1">
            <a:spLocks noChangeArrowheads="1"/>
          </p:cNvSpPr>
          <p:nvPr/>
        </p:nvSpPr>
        <p:spPr bwMode="auto">
          <a:xfrm>
            <a:off x="539552" y="1844824"/>
            <a:ext cx="8137525" cy="1231106"/>
          </a:xfrm>
          <a:prstGeom prst="rect">
            <a:avLst/>
          </a:prstGeom>
          <a:noFill/>
          <a:ln w="9525">
            <a:noFill/>
            <a:miter lim="800000"/>
            <a:headEnd/>
            <a:tailEnd/>
          </a:ln>
        </p:spPr>
        <p:txBody>
          <a:bodyPr>
            <a:spAutoFit/>
          </a:bodyPr>
          <a:lstStyle/>
          <a:p>
            <a:pPr>
              <a:spcBef>
                <a:spcPct val="0"/>
              </a:spcBef>
              <a:defRPr/>
            </a:pPr>
            <a:r>
              <a:rPr lang="cs-CZ" sz="2000" b="1" dirty="0" smtClean="0">
                <a:solidFill>
                  <a:srgbClr val="2B7589"/>
                </a:solidFill>
                <a:ea typeface="+mj-ea"/>
                <a:cs typeface="+mj-cs"/>
              </a:rPr>
              <a:t>Sestavte průřezové téma v ŠVP </a:t>
            </a:r>
            <a:endParaRPr lang="en-IE" sz="2000" b="1" dirty="0">
              <a:solidFill>
                <a:srgbClr val="2B7589"/>
              </a:solidFill>
              <a:ea typeface="+mj-ea"/>
              <a:cs typeface="+mj-cs"/>
            </a:endParaRPr>
          </a:p>
          <a:p>
            <a:r>
              <a:rPr lang="cs-CZ" dirty="0" smtClean="0"/>
              <a:t>Toto téma má mít tři složky:  Osobní bezpečnost a soukromí, Digitální gramotnost a Digitální občanství.  Zaměřte se prioritně na posilování dovedností a postojů tak, abychom vychovávali odpovědné tvůrce. </a:t>
            </a:r>
            <a:r>
              <a:rPr lang="en-IE" dirty="0" smtClean="0"/>
              <a:t> </a:t>
            </a:r>
            <a:endParaRPr lang="en-I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2000"/>
                                        <p:tgtEl>
                                          <p:spTgt spid="4">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a:defRPr/>
            </a:pPr>
            <a:r>
              <a:rPr lang="en-IE" dirty="0" smtClean="0">
                <a:latin typeface="+mn-lt"/>
              </a:rPr>
              <a:t>BYOD / BYOT</a:t>
            </a:r>
          </a:p>
        </p:txBody>
      </p:sp>
      <p:sp>
        <p:nvSpPr>
          <p:cNvPr id="32774" name="TextBox 6"/>
          <p:cNvSpPr txBox="1">
            <a:spLocks noChangeArrowheads="1"/>
          </p:cNvSpPr>
          <p:nvPr/>
        </p:nvSpPr>
        <p:spPr bwMode="auto">
          <a:xfrm>
            <a:off x="323528" y="1786868"/>
            <a:ext cx="5039940" cy="707886"/>
          </a:xfrm>
          <a:prstGeom prst="rect">
            <a:avLst/>
          </a:prstGeom>
          <a:noFill/>
          <a:ln w="9525">
            <a:noFill/>
            <a:miter lim="800000"/>
            <a:headEnd/>
            <a:tailEnd/>
          </a:ln>
        </p:spPr>
        <p:txBody>
          <a:bodyPr wrap="square">
            <a:spAutoFit/>
          </a:bodyPr>
          <a:lstStyle/>
          <a:p>
            <a:r>
              <a:rPr lang="cs-CZ" sz="2000" b="1" dirty="0" smtClean="0">
                <a:solidFill>
                  <a:srgbClr val="2B7589"/>
                </a:solidFill>
                <a:ea typeface="+mj-ea"/>
                <a:cs typeface="+mj-cs"/>
              </a:rPr>
              <a:t>Dejte žákům a zákonným zástupcům jasná pravidla</a:t>
            </a:r>
            <a:endParaRPr lang="en-IE" sz="2000" b="1" dirty="0">
              <a:solidFill>
                <a:srgbClr val="2B7589"/>
              </a:solidFill>
              <a:ea typeface="+mj-ea"/>
              <a:cs typeface="+mj-cs"/>
            </a:endParaRPr>
          </a:p>
        </p:txBody>
      </p:sp>
      <p:sp>
        <p:nvSpPr>
          <p:cNvPr id="32775" name="TextBox 7"/>
          <p:cNvSpPr txBox="1">
            <a:spLocks noChangeArrowheads="1"/>
          </p:cNvSpPr>
          <p:nvPr/>
        </p:nvSpPr>
        <p:spPr bwMode="auto">
          <a:xfrm>
            <a:off x="611560" y="4941888"/>
            <a:ext cx="7992690" cy="400110"/>
          </a:xfrm>
          <a:prstGeom prst="rect">
            <a:avLst/>
          </a:prstGeom>
          <a:noFill/>
          <a:ln w="9525">
            <a:noFill/>
            <a:miter lim="800000"/>
            <a:headEnd/>
            <a:tailEnd/>
          </a:ln>
        </p:spPr>
        <p:txBody>
          <a:bodyPr wrap="square">
            <a:spAutoFit/>
          </a:bodyPr>
          <a:lstStyle/>
          <a:p>
            <a:r>
              <a:rPr lang="cs-CZ" sz="2000" b="1" dirty="0" smtClean="0">
                <a:solidFill>
                  <a:srgbClr val="2B7589"/>
                </a:solidFill>
                <a:ea typeface="+mj-ea"/>
                <a:cs typeface="+mj-cs"/>
              </a:rPr>
              <a:t>Pravidelně hodnoťte  </a:t>
            </a:r>
            <a:r>
              <a:rPr lang="en-IE" sz="2000" b="1" dirty="0" smtClean="0">
                <a:solidFill>
                  <a:srgbClr val="2B7589"/>
                </a:solidFill>
                <a:ea typeface="+mj-ea"/>
                <a:cs typeface="+mj-cs"/>
              </a:rPr>
              <a:t>BYOD </a:t>
            </a:r>
            <a:r>
              <a:rPr lang="en-IE" sz="2000" b="1" dirty="0" err="1" smtClean="0">
                <a:solidFill>
                  <a:srgbClr val="2B7589"/>
                </a:solidFill>
                <a:ea typeface="+mj-ea"/>
                <a:cs typeface="+mj-cs"/>
              </a:rPr>
              <a:t>proje</a:t>
            </a:r>
            <a:r>
              <a:rPr lang="cs-CZ" sz="2000" b="1" dirty="0" err="1" smtClean="0">
                <a:solidFill>
                  <a:srgbClr val="2B7589"/>
                </a:solidFill>
                <a:ea typeface="+mj-ea"/>
                <a:cs typeface="+mj-cs"/>
              </a:rPr>
              <a:t>kt</a:t>
            </a:r>
            <a:r>
              <a:rPr lang="cs-CZ" sz="2000" b="1" dirty="0" smtClean="0">
                <a:solidFill>
                  <a:srgbClr val="2B7589"/>
                </a:solidFill>
                <a:ea typeface="+mj-ea"/>
                <a:cs typeface="+mj-cs"/>
              </a:rPr>
              <a:t>.  Hledejte zlepšení v čase i vybavení.</a:t>
            </a:r>
            <a:endParaRPr lang="en-IE" sz="2000" b="1" dirty="0">
              <a:solidFill>
                <a:srgbClr val="2B7589"/>
              </a:solidFill>
              <a:ea typeface="+mj-ea"/>
              <a:cs typeface="+mj-cs"/>
            </a:endParaRPr>
          </a:p>
        </p:txBody>
      </p:sp>
      <p:pic>
        <p:nvPicPr>
          <p:cNvPr id="8" name="Picture 2" descr="C:\Documents and Settings\gwalsh\Local Settings\Temporary Internet Files\Content.IE5\2426PS0A\MPj04101660000[1].jpg"/>
          <p:cNvPicPr>
            <a:picLocks noChangeAspect="1" noChangeArrowheads="1"/>
          </p:cNvPicPr>
          <p:nvPr/>
        </p:nvPicPr>
        <p:blipFill>
          <a:blip r:embed="rId3" cstate="print"/>
          <a:srcRect/>
          <a:stretch>
            <a:fillRect/>
          </a:stretch>
        </p:blipFill>
        <p:spPr bwMode="auto">
          <a:xfrm>
            <a:off x="5580112" y="1124744"/>
            <a:ext cx="2994025" cy="2436813"/>
          </a:xfrm>
          <a:prstGeom prst="rect">
            <a:avLst/>
          </a:prstGeom>
          <a:ln>
            <a:noFill/>
          </a:ln>
          <a:effectLst>
            <a:outerShdw blurRad="292100" dist="139700" dir="2700000" algn="tl" rotWithShape="0">
              <a:srgbClr val="333333">
                <a:alpha val="65000"/>
              </a:srgbClr>
            </a:outerShdw>
          </a:effectLst>
        </p:spPr>
      </p:pic>
      <p:sp>
        <p:nvSpPr>
          <p:cNvPr id="9" name="TextBox 8"/>
          <p:cNvSpPr txBox="1">
            <a:spLocks noChangeArrowheads="1"/>
          </p:cNvSpPr>
          <p:nvPr/>
        </p:nvSpPr>
        <p:spPr bwMode="auto">
          <a:xfrm>
            <a:off x="539751" y="2781300"/>
            <a:ext cx="5040362" cy="1477328"/>
          </a:xfrm>
          <a:prstGeom prst="rect">
            <a:avLst/>
          </a:prstGeom>
          <a:noFill/>
          <a:ln w="9525">
            <a:noFill/>
            <a:miter lim="800000"/>
            <a:headEnd/>
            <a:tailEnd/>
          </a:ln>
        </p:spPr>
        <p:txBody>
          <a:bodyPr wrap="square">
            <a:spAutoFit/>
          </a:bodyPr>
          <a:lstStyle/>
          <a:p>
            <a:r>
              <a:rPr lang="cs-CZ" dirty="0" smtClean="0"/>
              <a:t>Rodičovské semináře, FAQ, letáky a další propagační materiály.</a:t>
            </a:r>
          </a:p>
          <a:p>
            <a:r>
              <a:rPr lang="cs-CZ" dirty="0" smtClean="0"/>
              <a:t>Připravte návrh smlouvy mezi zákonným zástupcem i žákem o smysluplném používání BYOD.</a:t>
            </a:r>
            <a:endParaRPr lang="en-IE" dirty="0"/>
          </a:p>
          <a:p>
            <a:endParaRPr lang="en-IE"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4">
                                            <p:txEl>
                                              <p:pRg st="0" end="0"/>
                                            </p:txEl>
                                          </p:spTgt>
                                        </p:tgtEl>
                                        <p:attrNameLst>
                                          <p:attrName>style.visibility</p:attrName>
                                        </p:attrNameLst>
                                      </p:cBhvr>
                                      <p:to>
                                        <p:strVal val="visible"/>
                                      </p:to>
                                    </p:set>
                                    <p:animEffect transition="in" filter="fade">
                                      <p:cBhvr>
                                        <p:cTn id="7" dur="2000"/>
                                        <p:tgtEl>
                                          <p:spTgt spid="327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2000"/>
                                        <p:tgtEl>
                                          <p:spTgt spid="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2000"/>
                                        <p:tgtEl>
                                          <p:spTgt spid="9">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2775">
                                            <p:txEl>
                                              <p:pRg st="0" end="0"/>
                                            </p:txEl>
                                          </p:spTgt>
                                        </p:tgtEl>
                                        <p:attrNameLst>
                                          <p:attrName>style.visibility</p:attrName>
                                        </p:attrNameLst>
                                      </p:cBhvr>
                                      <p:to>
                                        <p:strVal val="visible"/>
                                      </p:to>
                                    </p:set>
                                    <p:animEffect transition="in" filter="fade">
                                      <p:cBhvr>
                                        <p:cTn id="20" dur="2000"/>
                                        <p:tgtEl>
                                          <p:spTgt spid="327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build="allAtOnce"/>
      <p:bldP spid="32775" grpId="0" build="allAtOnce"/>
      <p:bldP spid="9"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51520" y="5157192"/>
            <a:ext cx="8568952" cy="83099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1200" dirty="0" smtClean="0">
                <a:solidFill>
                  <a:schemeClr val="tx1">
                    <a:lumMod val="65000"/>
                    <a:lumOff val="35000"/>
                  </a:schemeClr>
                </a:solidFill>
              </a:rPr>
              <a:t>The work presented on this document is partially supported by the European Commission’s Lifelong Learning Programme – project </a:t>
            </a:r>
            <a:r>
              <a:rPr lang="en-GB" sz="1200" dirty="0" err="1" smtClean="0">
                <a:solidFill>
                  <a:schemeClr val="tx1">
                    <a:lumMod val="65000"/>
                    <a:lumOff val="35000"/>
                  </a:schemeClr>
                </a:solidFill>
              </a:rPr>
              <a:t>CPD</a:t>
            </a:r>
            <a:r>
              <a:rPr lang="en-GB" sz="1200" i="1" dirty="0" err="1" smtClean="0">
                <a:solidFill>
                  <a:schemeClr val="tx1">
                    <a:lumMod val="65000"/>
                    <a:lumOff val="35000"/>
                  </a:schemeClr>
                </a:solidFill>
              </a:rPr>
              <a:t>Lab</a:t>
            </a:r>
            <a:r>
              <a:rPr lang="en-GB" sz="1200" dirty="0" smtClean="0">
                <a:solidFill>
                  <a:schemeClr val="tx1">
                    <a:lumMod val="65000"/>
                    <a:lumOff val="35000"/>
                  </a:schemeClr>
                </a:solidFill>
              </a:rPr>
              <a:t>: Continuing Professional Development Lab (Grant agreement 2011-3641/001-001). The content of this document is the sole responsibility of the consortium members and it does not represent the opinion of the European Commission and the Commission is not responsible for any use that might be made of information contained herein.</a:t>
            </a:r>
            <a:endParaRPr lang="es-ES" sz="1200" dirty="0" smtClean="0">
              <a:solidFill>
                <a:schemeClr val="tx1">
                  <a:lumMod val="65000"/>
                  <a:lumOff val="35000"/>
                </a:schemeClr>
              </a:solidFill>
            </a:endParaRPr>
          </a:p>
        </p:txBody>
      </p:sp>
      <p:sp>
        <p:nvSpPr>
          <p:cNvPr id="7" name="Slide Number Placeholder 6"/>
          <p:cNvSpPr>
            <a:spLocks noGrp="1"/>
          </p:cNvSpPr>
          <p:nvPr>
            <p:ph type="sldNum" sz="quarter" idx="12"/>
          </p:nvPr>
        </p:nvSpPr>
        <p:spPr/>
        <p:txBody>
          <a:bodyPr/>
          <a:lstStyle/>
          <a:p>
            <a:fld id="{B36B2FD7-BC98-4E7D-A2CA-FB60172E7175}" type="slidenum">
              <a:rPr lang="fr-BE" smtClean="0"/>
              <a:pPr/>
              <a:t>7</a:t>
            </a:fld>
            <a:endParaRPr lang="fr-BE"/>
          </a:p>
        </p:txBody>
      </p:sp>
      <p:pic>
        <p:nvPicPr>
          <p:cNvPr id="2059" name="Picture 9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6696" y="1962787"/>
            <a:ext cx="1458103" cy="50928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95" descr="CPDlab-partners-Feb20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7356" y="2992915"/>
            <a:ext cx="5414087" cy="197597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4"/>
          <p:cNvSpPr>
            <a:spLocks noChangeArrowheads="1"/>
          </p:cNvSpPr>
          <p:nvPr/>
        </p:nvSpPr>
        <p:spPr bwMode="auto">
          <a:xfrm>
            <a:off x="827584" y="469147"/>
            <a:ext cx="5976664"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IE" sz="1600" b="1" dirty="0">
                <a:solidFill>
                  <a:schemeClr val="accent5">
                    <a:lumMod val="75000"/>
                  </a:schemeClr>
                </a:solidFill>
              </a:rPr>
              <a:t>This document is created as part of an EC-funded project, </a:t>
            </a:r>
            <a:r>
              <a:rPr lang="en-IE" sz="1600" b="1" dirty="0" err="1">
                <a:solidFill>
                  <a:schemeClr val="accent5">
                    <a:lumMod val="75000"/>
                  </a:schemeClr>
                </a:solidFill>
              </a:rPr>
              <a:t>CPD</a:t>
            </a:r>
            <a:r>
              <a:rPr lang="en-IE" sz="1600" b="1" i="1" dirty="0" err="1">
                <a:solidFill>
                  <a:schemeClr val="accent5">
                    <a:lumMod val="75000"/>
                  </a:schemeClr>
                </a:solidFill>
              </a:rPr>
              <a:t>Lab</a:t>
            </a:r>
            <a:r>
              <a:rPr lang="en-IE" sz="1600" b="1" dirty="0">
                <a:solidFill>
                  <a:schemeClr val="accent5">
                    <a:lumMod val="75000"/>
                  </a:schemeClr>
                </a:solidFill>
              </a:rPr>
              <a:t>. </a:t>
            </a:r>
            <a:endParaRPr lang="en-GB" sz="1600" b="1" dirty="0">
              <a:solidFill>
                <a:schemeClr val="accent5">
                  <a:lumMod val="75000"/>
                </a:schemeClr>
              </a:solidFill>
            </a:endParaRPr>
          </a:p>
          <a:p>
            <a:pPr eaLnBrk="0" fontAlgn="base" hangingPunct="0">
              <a:spcBef>
                <a:spcPct val="0"/>
              </a:spcBef>
              <a:spcAft>
                <a:spcPct val="0"/>
              </a:spcAft>
            </a:pPr>
            <a:endParaRPr lang="en-IE" sz="1600" dirty="0" smtClean="0">
              <a:solidFill>
                <a:schemeClr val="tx1">
                  <a:lumMod val="65000"/>
                  <a:lumOff val="35000"/>
                </a:schemeClr>
              </a:solidFill>
            </a:endParaRPr>
          </a:p>
          <a:p>
            <a:pPr eaLnBrk="0" fontAlgn="base" hangingPunct="0">
              <a:spcBef>
                <a:spcPct val="0"/>
              </a:spcBef>
              <a:spcAft>
                <a:spcPct val="0"/>
              </a:spcAft>
            </a:pPr>
            <a:r>
              <a:rPr lang="en-IE" sz="1600" dirty="0" smtClean="0">
                <a:solidFill>
                  <a:schemeClr val="tx1">
                    <a:lumMod val="65000"/>
                    <a:lumOff val="35000"/>
                  </a:schemeClr>
                </a:solidFill>
              </a:rPr>
              <a:t>Website</a:t>
            </a:r>
            <a:r>
              <a:rPr lang="en-IE" sz="1600" dirty="0">
                <a:solidFill>
                  <a:schemeClr val="tx1">
                    <a:lumMod val="65000"/>
                    <a:lumOff val="35000"/>
                  </a:schemeClr>
                </a:solidFill>
              </a:rPr>
              <a:t>: </a:t>
            </a:r>
            <a:r>
              <a:rPr lang="en-IE" sz="1600" dirty="0">
                <a:solidFill>
                  <a:schemeClr val="tx1">
                    <a:lumMod val="65000"/>
                    <a:lumOff val="35000"/>
                  </a:schemeClr>
                </a:solidFill>
                <a:hlinkClick r:id="rId4"/>
              </a:rPr>
              <a:t>http://cpdlab.eun.org</a:t>
            </a:r>
            <a:r>
              <a:rPr lang="en-IE" sz="1600" dirty="0">
                <a:solidFill>
                  <a:schemeClr val="tx1">
                    <a:lumMod val="65000"/>
                    <a:lumOff val="35000"/>
                  </a:schemeClr>
                </a:solidFill>
              </a:rPr>
              <a:t> </a:t>
            </a:r>
            <a:endParaRPr lang="en-GB" sz="1600" dirty="0">
              <a:solidFill>
                <a:schemeClr val="tx1">
                  <a:lumMod val="65000"/>
                  <a:lumOff val="35000"/>
                </a:schemeClr>
              </a:solidFill>
            </a:endParaRPr>
          </a:p>
          <a:p>
            <a:pPr eaLnBrk="0" fontAlgn="base" hangingPunct="0">
              <a:spcBef>
                <a:spcPct val="0"/>
              </a:spcBef>
              <a:spcAft>
                <a:spcPct val="0"/>
              </a:spcAft>
            </a:pPr>
            <a:r>
              <a:rPr lang="en-IE" sz="1600" dirty="0">
                <a:solidFill>
                  <a:schemeClr val="tx1">
                    <a:lumMod val="65000"/>
                    <a:lumOff val="35000"/>
                  </a:schemeClr>
                </a:solidFill>
              </a:rPr>
              <a:t>Email: </a:t>
            </a:r>
            <a:r>
              <a:rPr lang="en-IE" sz="1600" dirty="0" smtClean="0">
                <a:solidFill>
                  <a:schemeClr val="tx1">
                    <a:lumMod val="65000"/>
                    <a:lumOff val="35000"/>
                  </a:schemeClr>
                </a:solidFill>
                <a:hlinkClick r:id="rId5"/>
              </a:rPr>
              <a:t>info@eun.org</a:t>
            </a:r>
            <a:endParaRPr lang="en-IE" sz="1600" dirty="0" smtClean="0">
              <a:solidFill>
                <a:schemeClr val="tx1">
                  <a:lumMod val="65000"/>
                  <a:lumOff val="35000"/>
                </a:schemeClr>
              </a:solidFill>
            </a:endParaRPr>
          </a:p>
          <a:p>
            <a:pPr eaLnBrk="0" fontAlgn="base" hangingPunct="0">
              <a:spcBef>
                <a:spcPct val="0"/>
              </a:spcBef>
              <a:spcAft>
                <a:spcPct val="0"/>
              </a:spcAft>
            </a:pPr>
            <a:endParaRPr lang="en-IE" sz="1600" dirty="0">
              <a:solidFill>
                <a:schemeClr val="tx1">
                  <a:lumMod val="65000"/>
                  <a:lumOff val="35000"/>
                </a:schemeClr>
              </a:solidFill>
            </a:endParaRPr>
          </a:p>
          <a:p>
            <a:pPr lvl="0" eaLnBrk="0" fontAlgn="base" hangingPunct="0">
              <a:spcBef>
                <a:spcPct val="0"/>
              </a:spcBef>
              <a:spcAft>
                <a:spcPct val="0"/>
              </a:spcAft>
            </a:pPr>
            <a:r>
              <a:rPr lang="en-IE" sz="1600" dirty="0">
                <a:solidFill>
                  <a:schemeClr val="tx1">
                    <a:lumMod val="65000"/>
                    <a:lumOff val="35000"/>
                  </a:schemeClr>
                </a:solidFill>
              </a:rPr>
              <a:t>This work is licensed under a Creative Commons Attribution – </a:t>
            </a:r>
            <a:r>
              <a:rPr lang="en-IE" sz="1600" dirty="0" err="1">
                <a:solidFill>
                  <a:schemeClr val="tx1">
                    <a:lumMod val="65000"/>
                    <a:lumOff val="35000"/>
                  </a:schemeClr>
                </a:solidFill>
              </a:rPr>
              <a:t>ShareAlike</a:t>
            </a:r>
            <a:r>
              <a:rPr lang="en-IE" sz="1600" dirty="0">
                <a:solidFill>
                  <a:schemeClr val="tx1">
                    <a:lumMod val="65000"/>
                    <a:lumOff val="35000"/>
                  </a:schemeClr>
                </a:solidFill>
              </a:rPr>
              <a:t> 3.0 </a:t>
            </a:r>
            <a:r>
              <a:rPr lang="en-IE" sz="1600" dirty="0" err="1">
                <a:solidFill>
                  <a:schemeClr val="tx1">
                    <a:lumMod val="65000"/>
                    <a:lumOff val="35000"/>
                  </a:schemeClr>
                </a:solidFill>
              </a:rPr>
              <a:t>Unported</a:t>
            </a:r>
            <a:r>
              <a:rPr lang="en-IE" sz="1600" dirty="0">
                <a:solidFill>
                  <a:schemeClr val="tx1">
                    <a:lumMod val="65000"/>
                    <a:lumOff val="35000"/>
                  </a:schemeClr>
                </a:solidFill>
              </a:rPr>
              <a:t> Licence: </a:t>
            </a:r>
            <a:r>
              <a:rPr lang="en-IE" sz="1600" dirty="0">
                <a:solidFill>
                  <a:schemeClr val="tx1">
                    <a:lumMod val="65000"/>
                    <a:lumOff val="35000"/>
                  </a:schemeClr>
                </a:solidFill>
                <a:hlinkClick r:id="rId6"/>
              </a:rPr>
              <a:t>http://creativecommons.org/licenses/by-sa/3.0/</a:t>
            </a:r>
            <a:endParaRPr lang="en-IE" sz="1600" dirty="0">
              <a:solidFill>
                <a:schemeClr val="tx1">
                  <a:lumMod val="65000"/>
                  <a:lumOff val="35000"/>
                </a:schemeClr>
              </a:solidFill>
            </a:endParaRPr>
          </a:p>
          <a:p>
            <a:pPr algn="just" eaLnBrk="0" fontAlgn="base" hangingPunct="0">
              <a:spcBef>
                <a:spcPct val="0"/>
              </a:spcBef>
              <a:spcAft>
                <a:spcPct val="0"/>
              </a:spcAft>
            </a:pPr>
            <a:r>
              <a:rPr lang="en-IE" sz="1200" dirty="0" smtClean="0">
                <a:solidFill>
                  <a:schemeClr val="tx1">
                    <a:lumMod val="65000"/>
                    <a:lumOff val="35000"/>
                  </a:schemeClr>
                </a:solidFill>
              </a:rPr>
              <a:t> </a:t>
            </a:r>
            <a:endParaRPr lang="en-GB" sz="1200" dirty="0">
              <a:solidFill>
                <a:schemeClr val="tx1">
                  <a:lumMod val="65000"/>
                  <a:lumOff val="35000"/>
                </a:schemeClr>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95533067"/>
      </p:ext>
    </p:extLst>
  </p:cSld>
  <p:clrMapOvr>
    <a:masterClrMapping/>
  </p:clrMapOvr>
</p:sld>
</file>

<file path=ppt/theme/theme1.xml><?xml version="1.0" encoding="utf-8"?>
<a:theme xmlns:a="http://schemas.openxmlformats.org/drawingml/2006/main" name="CPDlab-ppt-template-FINAL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PDlab-course-ppt-template.potx" id="{13824894-3DEC-46D9-9FB5-F5B98E2EFB5B}" vid="{CB1E5760-357D-4F25-BA21-84B5A06053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99</TotalTime>
  <Words>532</Words>
  <Application>Microsoft Office PowerPoint</Application>
  <PresentationFormat>Předvádění na obrazovce (4:3)</PresentationFormat>
  <Paragraphs>39</Paragraphs>
  <Slides>7</Slides>
  <Notes>4</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vt:i4>
      </vt:variant>
    </vt:vector>
  </HeadingPairs>
  <TitlesOfParts>
    <vt:vector size="10" baseType="lpstr">
      <vt:lpstr>Arial</vt:lpstr>
      <vt:lpstr>Calibri</vt:lpstr>
      <vt:lpstr>CPDlab-ppt-template-FINAL2</vt:lpstr>
      <vt:lpstr> 10.4 Jste připraveni na BYOD či výuku 1:1?</vt:lpstr>
      <vt:lpstr>BYOD / BYOT</vt:lpstr>
      <vt:lpstr>Common Sense Media  Všechny školy by měly vědět, co je  1:1 nebo BYOD </vt:lpstr>
      <vt:lpstr>BYOT / BYOD  </vt:lpstr>
      <vt:lpstr>BYOT /BYOD </vt:lpstr>
      <vt:lpstr>BYOD / BYOT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ready for BYOT or 1:1?</dc:title>
  <dc:creator>Grainne</dc:creator>
  <cp:lastModifiedBy>milan hausner</cp:lastModifiedBy>
  <cp:revision>21</cp:revision>
  <dcterms:created xsi:type="dcterms:W3CDTF">2013-04-08T01:51:17Z</dcterms:created>
  <dcterms:modified xsi:type="dcterms:W3CDTF">2014-11-03T17:04:18Z</dcterms:modified>
</cp:coreProperties>
</file>