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71" r:id="rId16"/>
    <p:sldId id="272" r:id="rId17"/>
    <p:sldId id="273" r:id="rId18"/>
    <p:sldId id="274" r:id="rId1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CFCF"/>
    <a:srgbClr val="FBEFF7"/>
    <a:srgbClr val="FFFF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9DB290-5C2B-4C0F-AADD-26BDBEC15B91}" type="datetimeFigureOut">
              <a:rPr lang="cs-CZ" smtClean="0"/>
              <a:pPr/>
              <a:t>3. 7. 2014</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7DA29A-6911-4AB1-97AD-4B7D7280ADA0}" type="slidenum">
              <a:rPr lang="cs-CZ" smtClean="0"/>
              <a:pPr/>
              <a:t>‹#›</a:t>
            </a:fld>
            <a:endParaRPr lang="cs-CZ"/>
          </a:p>
        </p:txBody>
      </p:sp>
    </p:spTree>
    <p:extLst>
      <p:ext uri="{BB962C8B-B14F-4D97-AF65-F5344CB8AC3E}">
        <p14:creationId xmlns:p14="http://schemas.microsoft.com/office/powerpoint/2010/main" val="3154283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Škola má povinnost se starat o elektronickou</a:t>
            </a:r>
            <a:r>
              <a:rPr lang="cs-CZ" baseline="0" dirty="0" smtClean="0"/>
              <a:t> bezpečnost žáků a vytvářet bezpečné výukové prostředí.  Zvýšené zapojení digitálních zdrojů do výuky znamená také využití příkladů dobré praxe v zavádění bezpečnostních politik do ochrany žáka, učitele a školy. Zaměření na jednu z těchto oblastí odděleně selhává.</a:t>
            </a:r>
            <a:endParaRPr lang="en-IE" dirty="0" smtClean="0"/>
          </a:p>
        </p:txBody>
      </p:sp>
      <p:sp>
        <p:nvSpPr>
          <p:cNvPr id="4" name="Zástupný symbol pro číslo snímku 3"/>
          <p:cNvSpPr>
            <a:spLocks noGrp="1"/>
          </p:cNvSpPr>
          <p:nvPr>
            <p:ph type="sldNum" sz="quarter" idx="10"/>
          </p:nvPr>
        </p:nvSpPr>
        <p:spPr/>
        <p:txBody>
          <a:bodyPr/>
          <a:lstStyle/>
          <a:p>
            <a:fld id="{D04EE16D-AD82-4327-B29E-44642AB99032}" type="slidenum">
              <a:rPr lang="cs-CZ" smtClean="0"/>
              <a:pPr/>
              <a:t>14</a:t>
            </a:fld>
            <a:endParaRPr lang="cs-CZ"/>
          </a:p>
        </p:txBody>
      </p:sp>
    </p:spTree>
    <p:extLst>
      <p:ext uri="{BB962C8B-B14F-4D97-AF65-F5344CB8AC3E}">
        <p14:creationId xmlns:p14="http://schemas.microsoft.com/office/powerpoint/2010/main" val="3260605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2196059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324955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23332698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3852269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17510919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133896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1302316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899582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2708357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2837581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91B23E5C-D2D2-4797-B79D-6A6B6DD9E16B}" type="datetimeFigureOut">
              <a:rPr lang="cs-CZ" smtClean="0"/>
              <a:pPr/>
              <a:t>3. 7. 2014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0EC1A30-2AA4-4D14-BC69-8757EFA3DA52}" type="slidenum">
              <a:rPr lang="cs-CZ" smtClean="0"/>
              <a:pPr/>
              <a:t>‹#›</a:t>
            </a:fld>
            <a:endParaRPr lang="cs-CZ"/>
          </a:p>
        </p:txBody>
      </p:sp>
    </p:spTree>
    <p:extLst>
      <p:ext uri="{BB962C8B-B14F-4D97-AF65-F5344CB8AC3E}">
        <p14:creationId xmlns:p14="http://schemas.microsoft.com/office/powerpoint/2010/main" val="4268036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B23E5C-D2D2-4797-B79D-6A6B6DD9E16B}" type="datetimeFigureOut">
              <a:rPr lang="cs-CZ" smtClean="0"/>
              <a:pPr/>
              <a:t>3. 7. 2014</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C1A30-2AA4-4D14-BC69-8757EFA3DA52}" type="slidenum">
              <a:rPr lang="cs-CZ" smtClean="0"/>
              <a:pPr/>
              <a:t>‹#›</a:t>
            </a:fld>
            <a:endParaRPr lang="cs-CZ"/>
          </a:p>
        </p:txBody>
      </p:sp>
    </p:spTree>
    <p:extLst>
      <p:ext uri="{BB962C8B-B14F-4D97-AF65-F5344CB8AC3E}">
        <p14:creationId xmlns:p14="http://schemas.microsoft.com/office/powerpoint/2010/main" val="35885222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iki.rvp.cz/Knihovna/1.Pedagogicky_lexikon/V/Vrstevnick%C3%A9_vyu%C4%8Dov%C3%A1n%C3%A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beatbullying.org/" TargetMode="External"/><Relationship Id="rId2" Type="http://schemas.openxmlformats.org/officeDocument/2006/relationships/hyperlink" Target="http://www.nenechsebouzametat.cz/" TargetMode="External"/><Relationship Id="rId1" Type="http://schemas.openxmlformats.org/officeDocument/2006/relationships/slideLayout" Target="../slideLayouts/slideLayout2.xml"/><Relationship Id="rId6" Type="http://schemas.openxmlformats.org/officeDocument/2006/relationships/hyperlink" Target="http://www.e-bezpecnost.blogspot.cz/2014/03/video-z-prezentace.html" TargetMode="External"/><Relationship Id="rId5" Type="http://schemas.openxmlformats.org/officeDocument/2006/relationships/hyperlink" Target="http://www.youtube.com/watch?v=Vn6adhUFHIY" TargetMode="External"/><Relationship Id="rId4" Type="http://schemas.openxmlformats.org/officeDocument/2006/relationships/hyperlink" Target="http://www.webrangers.cz/"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 r="-2000"/>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844824"/>
            <a:ext cx="7772400" cy="1470025"/>
          </a:xfrm>
        </p:spPr>
        <p:txBody>
          <a:bodyPr>
            <a:normAutofit/>
          </a:bodyPr>
          <a:lstStyle/>
          <a:p>
            <a:r>
              <a:rPr lang="en-IE" sz="3600" dirty="0" err="1" smtClean="0"/>
              <a:t>Vzdělávací</a:t>
            </a:r>
            <a:r>
              <a:rPr lang="en-IE" sz="3600" dirty="0" smtClean="0"/>
              <a:t> program</a:t>
            </a:r>
            <a:br>
              <a:rPr lang="en-IE" sz="3600" dirty="0" smtClean="0"/>
            </a:br>
            <a:r>
              <a:rPr lang="en-IE" sz="3600" dirty="0" err="1" smtClean="0"/>
              <a:t>esafety</a:t>
            </a:r>
            <a:r>
              <a:rPr lang="en-IE" sz="3600" dirty="0" smtClean="0"/>
              <a:t> – </a:t>
            </a:r>
            <a:r>
              <a:rPr lang="en-IE" sz="3600" dirty="0" err="1" smtClean="0"/>
              <a:t>Bezpečné</a:t>
            </a:r>
            <a:r>
              <a:rPr lang="en-IE" sz="3600" dirty="0" smtClean="0"/>
              <a:t> </a:t>
            </a:r>
            <a:r>
              <a:rPr lang="en-IE" sz="3600" dirty="0" err="1" smtClean="0"/>
              <a:t>virtuální</a:t>
            </a:r>
            <a:r>
              <a:rPr lang="en-IE" sz="3600" dirty="0" smtClean="0"/>
              <a:t> </a:t>
            </a:r>
            <a:r>
              <a:rPr lang="en-IE" sz="3600" dirty="0" err="1" smtClean="0"/>
              <a:t>prostředí</a:t>
            </a:r>
            <a:endParaRPr lang="cs-CZ" sz="3600" dirty="0"/>
          </a:p>
        </p:txBody>
      </p:sp>
      <p:sp>
        <p:nvSpPr>
          <p:cNvPr id="4" name="Podnadpis 2"/>
          <p:cNvSpPr>
            <a:spLocks noGrp="1"/>
          </p:cNvSpPr>
          <p:nvPr>
            <p:ph type="subTitle" idx="1"/>
          </p:nvPr>
        </p:nvSpPr>
        <p:spPr>
          <a:xfrm>
            <a:off x="467544" y="3068960"/>
            <a:ext cx="7992888" cy="1752600"/>
          </a:xfrm>
        </p:spPr>
        <p:txBody>
          <a:bodyPr>
            <a:normAutofit/>
          </a:bodyPr>
          <a:lstStyle/>
          <a:p>
            <a:r>
              <a:rPr lang="en-IE" sz="4400" b="1" dirty="0" err="1" smtClean="0">
                <a:solidFill>
                  <a:schemeClr val="tx1"/>
                </a:solidFill>
              </a:rPr>
              <a:t>eS</a:t>
            </a:r>
            <a:r>
              <a:rPr lang="en-IE" sz="4400" b="1" dirty="0" smtClean="0">
                <a:solidFill>
                  <a:schemeClr val="tx1"/>
                </a:solidFill>
              </a:rPr>
              <a:t> </a:t>
            </a:r>
            <a:r>
              <a:rPr lang="cs-CZ" sz="4400" b="1" dirty="0">
                <a:solidFill>
                  <a:schemeClr val="tx1"/>
                </a:solidFill>
              </a:rPr>
              <a:t>8</a:t>
            </a:r>
            <a:r>
              <a:rPr lang="en-IE" sz="4400" b="1" dirty="0" smtClean="0">
                <a:solidFill>
                  <a:schemeClr val="tx1"/>
                </a:solidFill>
              </a:rPr>
              <a:t>.1 </a:t>
            </a:r>
            <a:r>
              <a:rPr lang="cs-CZ" sz="4400" b="1" dirty="0" err="1" smtClean="0">
                <a:solidFill>
                  <a:schemeClr val="tx1"/>
                </a:solidFill>
              </a:rPr>
              <a:t>eSafety</a:t>
            </a:r>
            <a:r>
              <a:rPr lang="cs-CZ" sz="4400" b="1" dirty="0" smtClean="0">
                <a:solidFill>
                  <a:schemeClr val="tx1"/>
                </a:solidFill>
              </a:rPr>
              <a:t> </a:t>
            </a:r>
            <a:r>
              <a:rPr lang="cs-CZ" sz="4400" b="1" smtClean="0">
                <a:solidFill>
                  <a:schemeClr val="tx1"/>
                </a:solidFill>
              </a:rPr>
              <a:t>- průřezové </a:t>
            </a:r>
            <a:r>
              <a:rPr lang="cs-CZ" sz="4400" b="1" dirty="0" smtClean="0">
                <a:solidFill>
                  <a:schemeClr val="tx1"/>
                </a:solidFill>
              </a:rPr>
              <a:t>téma školních osnov</a:t>
            </a:r>
            <a:endParaRPr lang="cs-CZ" sz="4400" b="1" dirty="0">
              <a:solidFill>
                <a:schemeClr val="tx1"/>
              </a:solidFill>
            </a:endParaRPr>
          </a:p>
        </p:txBody>
      </p:sp>
    </p:spTree>
    <p:extLst>
      <p:ext uri="{BB962C8B-B14F-4D97-AF65-F5344CB8AC3E}">
        <p14:creationId xmlns:p14="http://schemas.microsoft.com/office/powerpoint/2010/main" val="494282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rmAutofit/>
          </a:bodyPr>
          <a:lstStyle/>
          <a:p>
            <a:pPr algn="r"/>
            <a:r>
              <a:rPr lang="cs-CZ" sz="4000" b="1" dirty="0" smtClean="0"/>
              <a:t>Zapojení rodičů</a:t>
            </a:r>
            <a:endParaRPr lang="cs-CZ" sz="4000" b="1" dirty="0"/>
          </a:p>
        </p:txBody>
      </p:sp>
      <p:sp>
        <p:nvSpPr>
          <p:cNvPr id="3" name="Zástupný symbol pro obsah 2"/>
          <p:cNvSpPr>
            <a:spLocks noGrp="1"/>
          </p:cNvSpPr>
          <p:nvPr>
            <p:ph idx="1"/>
          </p:nvPr>
        </p:nvSpPr>
        <p:spPr>
          <a:xfrm>
            <a:off x="467544" y="1628800"/>
            <a:ext cx="8229600" cy="4032448"/>
          </a:xfrm>
        </p:spPr>
        <p:txBody>
          <a:bodyPr/>
          <a:lstStyle/>
          <a:p>
            <a:r>
              <a:rPr lang="cs-CZ" sz="2800" dirty="0" smtClean="0"/>
              <a:t>Povědomí rodičů o důležitosti témat </a:t>
            </a:r>
            <a:r>
              <a:rPr lang="cs-CZ" sz="2800" dirty="0" err="1" smtClean="0"/>
              <a:t>eBezpečnosti</a:t>
            </a:r>
            <a:r>
              <a:rPr lang="cs-CZ" sz="2800" dirty="0" smtClean="0"/>
              <a:t> a Digitální gramotnosti</a:t>
            </a:r>
          </a:p>
          <a:p>
            <a:r>
              <a:rPr lang="cs-CZ" sz="2800" dirty="0" smtClean="0"/>
              <a:t>Zapojení do dětských projektů</a:t>
            </a:r>
          </a:p>
          <a:p>
            <a:r>
              <a:rPr lang="cs-CZ" sz="2800" dirty="0"/>
              <a:t>Workshopy pro rodiče na témata </a:t>
            </a:r>
            <a:r>
              <a:rPr lang="cs-CZ" sz="2800" dirty="0" err="1" smtClean="0"/>
              <a:t>eBezpečnosti</a:t>
            </a:r>
            <a:r>
              <a:rPr lang="cs-CZ" sz="2800" dirty="0" smtClean="0"/>
              <a:t>, ukázkové hodiny</a:t>
            </a:r>
          </a:p>
          <a:p>
            <a:r>
              <a:rPr lang="cs-CZ" sz="2800" dirty="0" smtClean="0"/>
              <a:t>Možnost například online meetingů</a:t>
            </a:r>
          </a:p>
          <a:p>
            <a:r>
              <a:rPr lang="cs-CZ" sz="2800" dirty="0" smtClean="0"/>
              <a:t>Využití techničtěji zaměřených rodičů k workshopu pro děti</a:t>
            </a:r>
            <a:endParaRPr lang="cs-CZ" sz="2800" dirty="0"/>
          </a:p>
        </p:txBody>
      </p:sp>
    </p:spTree>
    <p:extLst>
      <p:ext uri="{BB962C8B-B14F-4D97-AF65-F5344CB8AC3E}">
        <p14:creationId xmlns:p14="http://schemas.microsoft.com/office/powerpoint/2010/main" val="366384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844824"/>
            <a:ext cx="8229600" cy="4525963"/>
          </a:xfrm>
        </p:spPr>
        <p:txBody>
          <a:bodyPr/>
          <a:lstStyle/>
          <a:p>
            <a:pPr marL="0" indent="0" algn="ctr">
              <a:buNone/>
            </a:pPr>
            <a:r>
              <a:rPr lang="cs-CZ" b="1" dirty="0" smtClean="0"/>
              <a:t>Vymyslete alespoň </a:t>
            </a:r>
            <a:r>
              <a:rPr lang="cs-CZ" b="1" dirty="0"/>
              <a:t>3 způsoby zapojení rodičů do výuky témat </a:t>
            </a:r>
            <a:r>
              <a:rPr lang="cs-CZ" b="1" dirty="0" err="1"/>
              <a:t>eBezpečnosti</a:t>
            </a:r>
            <a:r>
              <a:rPr lang="cs-CZ" b="1" dirty="0"/>
              <a:t> a </a:t>
            </a:r>
            <a:r>
              <a:rPr lang="cs-CZ" b="1" dirty="0" smtClean="0"/>
              <a:t>Digitální gramotnosti. </a:t>
            </a:r>
          </a:p>
          <a:p>
            <a:pPr marL="0" indent="0" algn="ctr">
              <a:buNone/>
            </a:pPr>
            <a:endParaRPr lang="cs-CZ" b="1" dirty="0" smtClean="0"/>
          </a:p>
          <a:p>
            <a:pPr marL="0" indent="0" algn="r">
              <a:buNone/>
            </a:pPr>
            <a:r>
              <a:rPr lang="cs-CZ" sz="2800" dirty="0" smtClean="0"/>
              <a:t>Dle vlastní zkušenosti se pokuste odhadnout, do kterých činností by se rodiče byli ochotni zapojit a jakým způsobem. </a:t>
            </a:r>
            <a:endParaRPr lang="cs-CZ" sz="2800" dirty="0"/>
          </a:p>
        </p:txBody>
      </p:sp>
      <p:sp>
        <p:nvSpPr>
          <p:cNvPr id="4" name="Obdélník 3"/>
          <p:cNvSpPr/>
          <p:nvPr/>
        </p:nvSpPr>
        <p:spPr>
          <a:xfrm>
            <a:off x="6899983" y="332656"/>
            <a:ext cx="1944216" cy="936104"/>
          </a:xfrm>
          <a:prstGeom prst="rect">
            <a:avLst/>
          </a:prstGeom>
          <a:solidFill>
            <a:schemeClr val="bg1">
              <a:lumMod val="95000"/>
            </a:schemeClr>
          </a:solidFill>
          <a:ln w="38100">
            <a:solidFill>
              <a:srgbClr val="FF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Nadpis 1"/>
          <p:cNvSpPr>
            <a:spLocks noGrp="1"/>
          </p:cNvSpPr>
          <p:nvPr>
            <p:ph type="title"/>
          </p:nvPr>
        </p:nvSpPr>
        <p:spPr>
          <a:xfrm>
            <a:off x="6012160" y="274638"/>
            <a:ext cx="2674640" cy="1143000"/>
          </a:xfrm>
        </p:spPr>
        <p:txBody>
          <a:bodyPr/>
          <a:lstStyle/>
          <a:p>
            <a:pPr algn="r"/>
            <a:r>
              <a:rPr lang="cs-CZ" b="1" dirty="0" smtClean="0"/>
              <a:t>Úkol 4</a:t>
            </a:r>
            <a:endParaRPr lang="cs-CZ" b="1" dirty="0"/>
          </a:p>
        </p:txBody>
      </p:sp>
    </p:spTree>
    <p:extLst>
      <p:ext uri="{BB962C8B-B14F-4D97-AF65-F5344CB8AC3E}">
        <p14:creationId xmlns:p14="http://schemas.microsoft.com/office/powerpoint/2010/main" val="343865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00808"/>
            <a:ext cx="8229600" cy="3989040"/>
          </a:xfrm>
        </p:spPr>
        <p:txBody>
          <a:bodyPr/>
          <a:lstStyle/>
          <a:p>
            <a:pPr marL="0" indent="0" algn="ctr">
              <a:buNone/>
            </a:pPr>
            <a:r>
              <a:rPr lang="cs-CZ" b="1" dirty="0" smtClean="0"/>
              <a:t>Vzdělávací kurikulum</a:t>
            </a:r>
          </a:p>
          <a:p>
            <a:pPr marL="0" indent="0" algn="ctr">
              <a:buNone/>
            </a:pPr>
            <a:r>
              <a:rPr lang="cs-CZ" sz="2800" dirty="0" smtClean="0"/>
              <a:t>Pročtěte si vzdělávací kurikulum vytvořené v modulu 7 a porovnejte jeho obsah s obsahem modulů 1 – 6.</a:t>
            </a:r>
          </a:p>
          <a:p>
            <a:pPr marL="0" indent="0" algn="ctr">
              <a:buNone/>
            </a:pPr>
            <a:r>
              <a:rPr lang="cs-CZ" b="1" dirty="0" smtClean="0"/>
              <a:t>Vyberte si </a:t>
            </a:r>
            <a:r>
              <a:rPr lang="cs-CZ" b="1" dirty="0"/>
              <a:t>jedno chybějící téma a </a:t>
            </a:r>
            <a:r>
              <a:rPr lang="cs-CZ" b="1" dirty="0" smtClean="0"/>
              <a:t>pokuste </a:t>
            </a:r>
            <a:r>
              <a:rPr lang="cs-CZ" b="1" dirty="0"/>
              <a:t>se jej do kurikula doplnit (přímo na Wiki). </a:t>
            </a:r>
            <a:r>
              <a:rPr lang="cs-CZ" b="1" dirty="0" smtClean="0"/>
              <a:t>Můžete </a:t>
            </a:r>
            <a:r>
              <a:rPr lang="cs-CZ" b="1" dirty="0"/>
              <a:t>využít i možností peer </a:t>
            </a:r>
            <a:r>
              <a:rPr lang="cs-CZ" b="1" dirty="0" err="1"/>
              <a:t>learningu</a:t>
            </a:r>
            <a:r>
              <a:rPr lang="cs-CZ" b="1" dirty="0"/>
              <a:t> a zapojení rodičů.</a:t>
            </a:r>
          </a:p>
        </p:txBody>
      </p:sp>
      <p:sp>
        <p:nvSpPr>
          <p:cNvPr id="4" name="Obdélník 3"/>
          <p:cNvSpPr/>
          <p:nvPr/>
        </p:nvSpPr>
        <p:spPr>
          <a:xfrm>
            <a:off x="6899983" y="332656"/>
            <a:ext cx="1944216" cy="936104"/>
          </a:xfrm>
          <a:prstGeom prst="rect">
            <a:avLst/>
          </a:prstGeom>
          <a:solidFill>
            <a:schemeClr val="bg1">
              <a:lumMod val="95000"/>
            </a:schemeClr>
          </a:solidFill>
          <a:ln w="38100">
            <a:solidFill>
              <a:srgbClr val="FF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Nadpis 1"/>
          <p:cNvSpPr>
            <a:spLocks noGrp="1"/>
          </p:cNvSpPr>
          <p:nvPr>
            <p:ph type="title"/>
          </p:nvPr>
        </p:nvSpPr>
        <p:spPr>
          <a:xfrm>
            <a:off x="6012160" y="274638"/>
            <a:ext cx="2674640" cy="1143000"/>
          </a:xfrm>
        </p:spPr>
        <p:txBody>
          <a:bodyPr/>
          <a:lstStyle/>
          <a:p>
            <a:pPr algn="r"/>
            <a:r>
              <a:rPr lang="cs-CZ" b="1" dirty="0" smtClean="0"/>
              <a:t>Úkol </a:t>
            </a:r>
            <a:r>
              <a:rPr lang="cs-CZ" b="1" dirty="0"/>
              <a:t>5</a:t>
            </a:r>
          </a:p>
        </p:txBody>
      </p:sp>
    </p:spTree>
    <p:extLst>
      <p:ext uri="{BB962C8B-B14F-4D97-AF65-F5344CB8AC3E}">
        <p14:creationId xmlns:p14="http://schemas.microsoft.com/office/powerpoint/2010/main" val="202267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00808"/>
            <a:ext cx="8229600" cy="3744416"/>
          </a:xfrm>
        </p:spPr>
        <p:txBody>
          <a:bodyPr>
            <a:normAutofit fontScale="85000" lnSpcReduction="10000"/>
          </a:bodyPr>
          <a:lstStyle/>
          <a:p>
            <a:pPr marL="0" indent="0">
              <a:buNone/>
            </a:pPr>
            <a:r>
              <a:rPr lang="cs-CZ" b="1" dirty="0" smtClean="0"/>
              <a:t>Odpovězte </a:t>
            </a:r>
            <a:r>
              <a:rPr lang="cs-CZ" b="1" dirty="0"/>
              <a:t>na následující otázky:</a:t>
            </a:r>
          </a:p>
          <a:p>
            <a:pPr lvl="0"/>
            <a:r>
              <a:rPr lang="cs-CZ" sz="2800" dirty="0"/>
              <a:t>Jak moc problematická by byla implementace </a:t>
            </a:r>
            <a:r>
              <a:rPr lang="cs-CZ" sz="2800" dirty="0" smtClean="0"/>
              <a:t>vytvořeného </a:t>
            </a:r>
            <a:r>
              <a:rPr lang="cs-CZ" sz="2800" dirty="0"/>
              <a:t>vzdělávacího kurikula do osnov na Vaší škole?</a:t>
            </a:r>
          </a:p>
          <a:p>
            <a:pPr lvl="0"/>
            <a:r>
              <a:rPr lang="cs-CZ" sz="2800" dirty="0"/>
              <a:t>Jak si myslíte, že by se na tuto změnu tvářili Vaši kolegové?</a:t>
            </a:r>
          </a:p>
          <a:p>
            <a:pPr lvl="0"/>
            <a:r>
              <a:rPr lang="cs-CZ" sz="2800" dirty="0"/>
              <a:t>Uvítalo by vedení Vaší školy takový návrh?</a:t>
            </a:r>
          </a:p>
          <a:p>
            <a:pPr lvl="0"/>
            <a:r>
              <a:rPr lang="cs-CZ" sz="2800" dirty="0"/>
              <a:t>Co by se muselo v kurikulu změnit, aby mohl být u Vás na škole opravdu zapojen?</a:t>
            </a:r>
          </a:p>
          <a:p>
            <a:pPr lvl="0"/>
            <a:r>
              <a:rPr lang="cs-CZ" sz="2800" dirty="0"/>
              <a:t>Jak myslíte, že by se </a:t>
            </a:r>
            <a:r>
              <a:rPr lang="cs-CZ" sz="2800" dirty="0" smtClean="0"/>
              <a:t>na takový ucelený koncept </a:t>
            </a:r>
            <a:r>
              <a:rPr lang="cs-CZ" sz="2800" dirty="0"/>
              <a:t>digitálního vzdělávání </a:t>
            </a:r>
            <a:r>
              <a:rPr lang="cs-CZ" sz="2800" dirty="0" smtClean="0"/>
              <a:t>u Vás na škole tvářily </a:t>
            </a:r>
            <a:r>
              <a:rPr lang="cs-CZ" sz="2800" dirty="0"/>
              <a:t>samy děti a jejich rodiče?</a:t>
            </a:r>
          </a:p>
          <a:p>
            <a:endParaRPr lang="cs-CZ" dirty="0"/>
          </a:p>
        </p:txBody>
      </p:sp>
      <p:sp>
        <p:nvSpPr>
          <p:cNvPr id="4" name="Obdélník 3"/>
          <p:cNvSpPr/>
          <p:nvPr/>
        </p:nvSpPr>
        <p:spPr>
          <a:xfrm>
            <a:off x="6899983" y="332656"/>
            <a:ext cx="1944216" cy="936104"/>
          </a:xfrm>
          <a:prstGeom prst="rect">
            <a:avLst/>
          </a:prstGeom>
          <a:solidFill>
            <a:schemeClr val="bg1">
              <a:lumMod val="95000"/>
            </a:schemeClr>
          </a:solidFill>
          <a:ln w="38100">
            <a:solidFill>
              <a:srgbClr val="FF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Nadpis 1"/>
          <p:cNvSpPr>
            <a:spLocks noGrp="1"/>
          </p:cNvSpPr>
          <p:nvPr>
            <p:ph type="title"/>
          </p:nvPr>
        </p:nvSpPr>
        <p:spPr>
          <a:xfrm>
            <a:off x="6012160" y="274638"/>
            <a:ext cx="2674640" cy="1143000"/>
          </a:xfrm>
        </p:spPr>
        <p:txBody>
          <a:bodyPr>
            <a:normAutofit/>
          </a:bodyPr>
          <a:lstStyle/>
          <a:p>
            <a:pPr algn="r"/>
            <a:r>
              <a:rPr lang="cs-CZ" b="1" dirty="0" smtClean="0"/>
              <a:t>Úkol 6</a:t>
            </a:r>
            <a:endParaRPr lang="cs-CZ" b="1" dirty="0"/>
          </a:p>
        </p:txBody>
      </p:sp>
    </p:spTree>
    <p:extLst>
      <p:ext uri="{BB962C8B-B14F-4D97-AF65-F5344CB8AC3E}">
        <p14:creationId xmlns:p14="http://schemas.microsoft.com/office/powerpoint/2010/main" val="4119166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normAutofit/>
          </a:bodyPr>
          <a:lstStyle/>
          <a:p>
            <a:pPr algn="r"/>
            <a:r>
              <a:rPr lang="cs-CZ" sz="3600" b="1" dirty="0" smtClean="0"/>
              <a:t>Připomenutí…</a:t>
            </a:r>
            <a:endParaRPr lang="cs-CZ" sz="3600" b="1" dirty="0"/>
          </a:p>
        </p:txBody>
      </p:sp>
      <p:sp>
        <p:nvSpPr>
          <p:cNvPr id="4" name="Isosceles Triangle 2"/>
          <p:cNvSpPr/>
          <p:nvPr/>
        </p:nvSpPr>
        <p:spPr>
          <a:xfrm>
            <a:off x="4435032" y="3360850"/>
            <a:ext cx="3354507" cy="2385296"/>
          </a:xfrm>
          <a:prstGeom prst="triangle">
            <a:avLst/>
          </a:prstGeom>
          <a:solidFill>
            <a:srgbClr val="FFC000">
              <a:alpha val="61000"/>
            </a:srgbClr>
          </a:solidFill>
          <a:ln w="28575">
            <a:solidFill>
              <a:srgbClr val="FFC000"/>
            </a:solidFill>
          </a:ln>
        </p:spPr>
        <p:style>
          <a:lnRef idx="2">
            <a:schemeClr val="lt1">
              <a:hueOff val="0"/>
              <a:satOff val="0"/>
              <a:lumOff val="0"/>
              <a:alphaOff val="0"/>
            </a:schemeClr>
          </a:lnRef>
          <a:fillRef idx="1">
            <a:schemeClr val="accent5">
              <a:alpha val="90000"/>
              <a:hueOff val="0"/>
              <a:satOff val="0"/>
              <a:lumOff val="0"/>
              <a:alphaOff val="0"/>
            </a:schemeClr>
          </a:fillRef>
          <a:effectRef idx="0">
            <a:schemeClr val="accent5">
              <a:alpha val="90000"/>
              <a:hueOff val="0"/>
              <a:satOff val="0"/>
              <a:lumOff val="0"/>
              <a:alphaOff val="0"/>
            </a:schemeClr>
          </a:effectRef>
          <a:fontRef idx="minor">
            <a:schemeClr val="lt1"/>
          </a:fontRef>
        </p:style>
      </p:sp>
      <p:grpSp>
        <p:nvGrpSpPr>
          <p:cNvPr id="5" name="Group 3"/>
          <p:cNvGrpSpPr/>
          <p:nvPr/>
        </p:nvGrpSpPr>
        <p:grpSpPr>
          <a:xfrm>
            <a:off x="6493395" y="5173190"/>
            <a:ext cx="2340228" cy="822717"/>
            <a:chOff x="1895884" y="447824"/>
            <a:chExt cx="2469903" cy="1179883"/>
          </a:xfrm>
        </p:grpSpPr>
        <p:sp>
          <p:nvSpPr>
            <p:cNvPr id="6" name="Rounded Rectangle 4"/>
            <p:cNvSpPr/>
            <p:nvPr/>
          </p:nvSpPr>
          <p:spPr>
            <a:xfrm>
              <a:off x="1895884" y="447824"/>
              <a:ext cx="2469903" cy="1179883"/>
            </a:xfrm>
            <a:prstGeom prst="roundRect">
              <a:avLst/>
            </a:prstGeom>
            <a:solidFill>
              <a:srgbClr val="FDCFCF">
                <a:alpha val="89804"/>
              </a:srgbClr>
            </a:solidFill>
            <a:ln>
              <a:solidFill>
                <a:srgbClr val="FF0000">
                  <a:alpha val="90000"/>
                </a:srgbClr>
              </a:solidFill>
            </a:ln>
          </p:spPr>
          <p:style>
            <a:lnRef idx="2">
              <a:schemeClr val="accent5">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1945010" y="477021"/>
              <a:ext cx="2371651" cy="106468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2000" b="1" kern="1200" dirty="0" smtClean="0"/>
                <a:t>Osnovy podporující politiku </a:t>
              </a:r>
              <a:r>
                <a:rPr lang="cs-CZ" sz="2000" b="1" kern="1200" dirty="0" err="1" smtClean="0"/>
                <a:t>eSafety</a:t>
              </a:r>
              <a:endParaRPr lang="en-IE" sz="2000" b="1" kern="1200" dirty="0"/>
            </a:p>
          </p:txBody>
        </p:sp>
      </p:grpSp>
      <p:grpSp>
        <p:nvGrpSpPr>
          <p:cNvPr id="8" name="Group 9"/>
          <p:cNvGrpSpPr/>
          <p:nvPr/>
        </p:nvGrpSpPr>
        <p:grpSpPr>
          <a:xfrm>
            <a:off x="4922893" y="3182362"/>
            <a:ext cx="2426167" cy="867678"/>
            <a:chOff x="1829126" y="335544"/>
            <a:chExt cx="3418122" cy="1361816"/>
          </a:xfrm>
        </p:grpSpPr>
        <p:sp>
          <p:nvSpPr>
            <p:cNvPr id="9" name="Rounded Rectangle 10"/>
            <p:cNvSpPr/>
            <p:nvPr/>
          </p:nvSpPr>
          <p:spPr>
            <a:xfrm>
              <a:off x="1895884" y="344997"/>
              <a:ext cx="3351364" cy="1352363"/>
            </a:xfrm>
            <a:prstGeom prst="roundRect">
              <a:avLst/>
            </a:prstGeom>
            <a:solidFill>
              <a:schemeClr val="accent6">
                <a:lumMod val="20000"/>
                <a:lumOff val="80000"/>
                <a:alpha val="90000"/>
              </a:schemeClr>
            </a:solidFill>
            <a:ln>
              <a:solidFill>
                <a:srgbClr val="FFC000">
                  <a:alpha val="90000"/>
                </a:srgbClr>
              </a:solidFill>
            </a:ln>
          </p:spPr>
          <p:style>
            <a:lnRef idx="2">
              <a:schemeClr val="accent5">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ounded Rectangle 4"/>
            <p:cNvSpPr/>
            <p:nvPr/>
          </p:nvSpPr>
          <p:spPr>
            <a:xfrm>
              <a:off x="1829126" y="335544"/>
              <a:ext cx="3418122" cy="111941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64770" rIns="64770" bIns="64770" numCol="1" spcCol="1270" anchor="ctr" anchorCtr="0">
              <a:noAutofit/>
            </a:bodyPr>
            <a:lstStyle/>
            <a:p>
              <a:pPr algn="ctr" defTabSz="755650">
                <a:lnSpc>
                  <a:spcPct val="90000"/>
                </a:lnSpc>
                <a:spcBef>
                  <a:spcPct val="0"/>
                </a:spcBef>
                <a:spcAft>
                  <a:spcPct val="35000"/>
                </a:spcAft>
              </a:pPr>
              <a:endParaRPr lang="en-IE" sz="2400" dirty="0" smtClean="0"/>
            </a:p>
            <a:p>
              <a:pPr algn="ctr" defTabSz="755650">
                <a:lnSpc>
                  <a:spcPct val="90000"/>
                </a:lnSpc>
                <a:spcBef>
                  <a:spcPct val="0"/>
                </a:spcBef>
                <a:spcAft>
                  <a:spcPct val="35000"/>
                </a:spcAft>
              </a:pPr>
              <a:r>
                <a:rPr lang="cs-CZ" sz="2000" b="1" dirty="0" smtClean="0"/>
                <a:t>Školská politika a zvolené postupy</a:t>
              </a:r>
              <a:endParaRPr lang="en-IE" sz="2000" b="1" dirty="0"/>
            </a:p>
            <a:p>
              <a:pPr lvl="0" algn="ctr" defTabSz="755650">
                <a:lnSpc>
                  <a:spcPct val="90000"/>
                </a:lnSpc>
                <a:spcBef>
                  <a:spcPct val="0"/>
                </a:spcBef>
                <a:spcAft>
                  <a:spcPct val="35000"/>
                </a:spcAft>
              </a:pPr>
              <a:endParaRPr lang="en-IE" sz="1700" kern="1200" dirty="0"/>
            </a:p>
          </p:txBody>
        </p:sp>
      </p:grpSp>
      <p:grpSp>
        <p:nvGrpSpPr>
          <p:cNvPr id="11" name="Group 12"/>
          <p:cNvGrpSpPr/>
          <p:nvPr/>
        </p:nvGrpSpPr>
        <p:grpSpPr>
          <a:xfrm>
            <a:off x="3397051" y="5170437"/>
            <a:ext cx="2444454" cy="958074"/>
            <a:chOff x="979497" y="-84521"/>
            <a:chExt cx="3443888" cy="1546033"/>
          </a:xfrm>
        </p:grpSpPr>
        <p:sp>
          <p:nvSpPr>
            <p:cNvPr id="12" name="Rounded Rectangle 13"/>
            <p:cNvSpPr/>
            <p:nvPr/>
          </p:nvSpPr>
          <p:spPr>
            <a:xfrm>
              <a:off x="995236" y="-84521"/>
              <a:ext cx="3428149" cy="1511408"/>
            </a:xfrm>
            <a:prstGeom prst="roundRect">
              <a:avLst/>
            </a:prstGeom>
            <a:solidFill>
              <a:schemeClr val="accent6">
                <a:lumMod val="20000"/>
                <a:lumOff val="80000"/>
                <a:alpha val="90000"/>
              </a:schemeClr>
            </a:solidFill>
            <a:ln>
              <a:solidFill>
                <a:srgbClr val="FFC000">
                  <a:alpha val="90000"/>
                </a:srgbClr>
              </a:solidFill>
            </a:ln>
          </p:spPr>
          <p:style>
            <a:lnRef idx="2">
              <a:schemeClr val="accent5">
                <a:alpha val="9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3" name="Rounded Rectangle 4"/>
            <p:cNvSpPr/>
            <p:nvPr/>
          </p:nvSpPr>
          <p:spPr>
            <a:xfrm>
              <a:off x="979497" y="-49896"/>
              <a:ext cx="3443888" cy="151140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cs-CZ" sz="2000" b="1" kern="1200" dirty="0" smtClean="0"/>
                <a:t>Bezpečná infrastruktura, sítě a digitální systémy </a:t>
              </a:r>
              <a:endParaRPr lang="en-IE" sz="2000" b="1" kern="1200" dirty="0"/>
            </a:p>
          </p:txBody>
        </p:sp>
      </p:grpSp>
      <p:sp>
        <p:nvSpPr>
          <p:cNvPr id="14" name="TextBox 15"/>
          <p:cNvSpPr txBox="1"/>
          <p:nvPr/>
        </p:nvSpPr>
        <p:spPr>
          <a:xfrm>
            <a:off x="5193942" y="4299406"/>
            <a:ext cx="1931454" cy="954107"/>
          </a:xfrm>
          <a:prstGeom prst="rect">
            <a:avLst/>
          </a:prstGeom>
          <a:noFill/>
        </p:spPr>
        <p:txBody>
          <a:bodyPr wrap="square" rtlCol="0">
            <a:spAutoFit/>
          </a:bodyPr>
          <a:lstStyle/>
          <a:p>
            <a:pPr algn="ctr"/>
            <a:r>
              <a:rPr lang="cs-CZ" sz="2800" b="1" dirty="0"/>
              <a:t>b</a:t>
            </a:r>
            <a:r>
              <a:rPr lang="cs-CZ" sz="2800" b="1" dirty="0" smtClean="0"/>
              <a:t>ezpečná</a:t>
            </a:r>
          </a:p>
          <a:p>
            <a:pPr algn="ctr"/>
            <a:r>
              <a:rPr lang="cs-CZ" sz="2800" b="1" dirty="0" smtClean="0"/>
              <a:t>ŠKOLA</a:t>
            </a:r>
            <a:endParaRPr lang="en-IE" sz="2800" b="1" dirty="0"/>
          </a:p>
        </p:txBody>
      </p:sp>
      <p:sp>
        <p:nvSpPr>
          <p:cNvPr id="3" name="TextovéPole 2"/>
          <p:cNvSpPr txBox="1"/>
          <p:nvPr/>
        </p:nvSpPr>
        <p:spPr>
          <a:xfrm>
            <a:off x="394115" y="1791189"/>
            <a:ext cx="4694134" cy="3139321"/>
          </a:xfrm>
          <a:prstGeom prst="rect">
            <a:avLst/>
          </a:prstGeom>
          <a:noFill/>
        </p:spPr>
        <p:txBody>
          <a:bodyPr wrap="square" rtlCol="0">
            <a:spAutoFit/>
          </a:bodyPr>
          <a:lstStyle/>
          <a:p>
            <a:pPr marL="342900" indent="-342900">
              <a:buFont typeface="+mj-lt"/>
              <a:buAutoNum type="arabicPeriod"/>
            </a:pPr>
            <a:r>
              <a:rPr lang="cs-CZ" sz="2200" dirty="0" smtClean="0"/>
              <a:t>Mít ošetřenou technickou bezpečnost (infrastruktura, sítě, hardware, software…).</a:t>
            </a:r>
          </a:p>
          <a:p>
            <a:pPr marL="342900" indent="-342900">
              <a:buFont typeface="+mj-lt"/>
              <a:buAutoNum type="arabicPeriod"/>
            </a:pPr>
            <a:r>
              <a:rPr lang="cs-CZ" sz="2200" dirty="0" smtClean="0"/>
              <a:t>Pravidla </a:t>
            </a:r>
            <a:r>
              <a:rPr lang="cs-CZ" sz="2200" dirty="0" err="1" smtClean="0"/>
              <a:t>eBezpečnosti</a:t>
            </a:r>
            <a:r>
              <a:rPr lang="cs-CZ" sz="2200" dirty="0" smtClean="0"/>
              <a:t> mít zahrnuta ve školních dokumentech – školní řády, postupy…</a:t>
            </a:r>
          </a:p>
          <a:p>
            <a:pPr marL="342900" indent="-342900">
              <a:buFont typeface="+mj-lt"/>
              <a:buAutoNum type="arabicPeriod"/>
            </a:pPr>
            <a:r>
              <a:rPr lang="cs-CZ" sz="2200" b="1" dirty="0" smtClean="0"/>
              <a:t>Podporovat vzdělání žáků v oblastech </a:t>
            </a:r>
            <a:r>
              <a:rPr lang="cs-CZ" sz="2200" b="1" dirty="0" err="1" smtClean="0"/>
              <a:t>eBezpečnosti</a:t>
            </a:r>
            <a:r>
              <a:rPr lang="cs-CZ" sz="2200" b="1" dirty="0" smtClean="0"/>
              <a:t> a Digitální gramotnosti.</a:t>
            </a:r>
            <a:endParaRPr lang="cs-CZ" sz="2200" b="1" dirty="0"/>
          </a:p>
        </p:txBody>
      </p:sp>
      <p:sp>
        <p:nvSpPr>
          <p:cNvPr id="15" name="TextovéPole 14"/>
          <p:cNvSpPr txBox="1"/>
          <p:nvPr/>
        </p:nvSpPr>
        <p:spPr>
          <a:xfrm>
            <a:off x="394115" y="1293943"/>
            <a:ext cx="5494774" cy="461665"/>
          </a:xfrm>
          <a:prstGeom prst="rect">
            <a:avLst/>
          </a:prstGeom>
          <a:noFill/>
        </p:spPr>
        <p:txBody>
          <a:bodyPr wrap="none" rtlCol="0">
            <a:spAutoFit/>
          </a:bodyPr>
          <a:lstStyle/>
          <a:p>
            <a:r>
              <a:rPr lang="cs-CZ" sz="2400" b="1" dirty="0" err="1"/>
              <a:t>eBezpečná</a:t>
            </a:r>
            <a:r>
              <a:rPr lang="cs-CZ" sz="2400" b="1" dirty="0"/>
              <a:t> škola musí splňovat 3 aspekty</a:t>
            </a:r>
            <a:r>
              <a:rPr lang="cs-CZ" sz="2400" b="1" dirty="0" smtClean="0"/>
              <a:t>:</a:t>
            </a:r>
            <a:endParaRPr lang="cs-CZ" sz="2400" b="1" dirty="0"/>
          </a:p>
        </p:txBody>
      </p:sp>
    </p:spTree>
    <p:extLst>
      <p:ext uri="{BB962C8B-B14F-4D97-AF65-F5344CB8AC3E}">
        <p14:creationId xmlns:p14="http://schemas.microsoft.com/office/powerpoint/2010/main" val="20651460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21196" y="188640"/>
            <a:ext cx="8229600" cy="1143000"/>
          </a:xfrm>
        </p:spPr>
        <p:txBody>
          <a:bodyPr>
            <a:normAutofit/>
          </a:bodyPr>
          <a:lstStyle/>
          <a:p>
            <a:pPr algn="r"/>
            <a:r>
              <a:rPr lang="cs-CZ" sz="3600" b="1" dirty="0" smtClean="0"/>
              <a:t>Co to znamená?</a:t>
            </a:r>
            <a:endParaRPr lang="cs-CZ" sz="3600" b="1" dirty="0"/>
          </a:p>
        </p:txBody>
      </p:sp>
      <p:sp>
        <p:nvSpPr>
          <p:cNvPr id="3" name="Zástupný symbol pro obsah 2"/>
          <p:cNvSpPr>
            <a:spLocks noGrp="1"/>
          </p:cNvSpPr>
          <p:nvPr>
            <p:ph idx="1"/>
          </p:nvPr>
        </p:nvSpPr>
        <p:spPr>
          <a:xfrm>
            <a:off x="786408" y="1556792"/>
            <a:ext cx="7499176" cy="1080120"/>
          </a:xfrm>
        </p:spPr>
        <p:txBody>
          <a:bodyPr/>
          <a:lstStyle/>
          <a:p>
            <a:pPr marL="514350" indent="-514350" algn="ctr">
              <a:buFont typeface="+mj-lt"/>
              <a:buAutoNum type="arabicPeriod" startAt="3"/>
            </a:pPr>
            <a:r>
              <a:rPr lang="cs-CZ" dirty="0"/>
              <a:t>Podporovat vzdělání žáků v oblastech </a:t>
            </a:r>
            <a:r>
              <a:rPr lang="cs-CZ" dirty="0" err="1"/>
              <a:t>eBezpečnosti</a:t>
            </a:r>
            <a:r>
              <a:rPr lang="cs-CZ" dirty="0"/>
              <a:t> a </a:t>
            </a:r>
            <a:r>
              <a:rPr lang="cs-CZ" dirty="0" smtClean="0"/>
              <a:t>Digitální </a:t>
            </a:r>
            <a:r>
              <a:rPr lang="cs-CZ" dirty="0"/>
              <a:t>gramotnosti</a:t>
            </a:r>
          </a:p>
          <a:p>
            <a:pPr marL="0" indent="0">
              <a:buNone/>
            </a:pPr>
            <a:endParaRPr lang="cs-CZ" dirty="0"/>
          </a:p>
        </p:txBody>
      </p:sp>
      <p:sp>
        <p:nvSpPr>
          <p:cNvPr id="4" name="Je rovno 3"/>
          <p:cNvSpPr/>
          <p:nvPr/>
        </p:nvSpPr>
        <p:spPr>
          <a:xfrm>
            <a:off x="3923928" y="2636912"/>
            <a:ext cx="1224136" cy="720080"/>
          </a:xfrm>
          <a:prstGeom prst="mathEqual">
            <a:avLst/>
          </a:prstGeom>
          <a:solidFill>
            <a:srgbClr val="C00000">
              <a:alpha val="49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 name="TextovéPole 4"/>
          <p:cNvSpPr txBox="1"/>
          <p:nvPr/>
        </p:nvSpPr>
        <p:spPr>
          <a:xfrm>
            <a:off x="539552" y="3377883"/>
            <a:ext cx="7992888" cy="1384995"/>
          </a:xfrm>
          <a:prstGeom prst="rect">
            <a:avLst/>
          </a:prstGeom>
          <a:noFill/>
        </p:spPr>
        <p:txBody>
          <a:bodyPr wrap="square" rtlCol="0">
            <a:spAutoFit/>
          </a:bodyPr>
          <a:lstStyle/>
          <a:p>
            <a:pPr algn="ctr"/>
            <a:r>
              <a:rPr lang="cs-CZ" sz="2800" dirty="0" smtClean="0"/>
              <a:t>Mít ve školních osnovách plně zakotvená témata vedoucí ke zvyšování vzdělanosti žáků v oblasti </a:t>
            </a:r>
            <a:r>
              <a:rPr lang="cs-CZ" sz="2800" dirty="0" err="1" smtClean="0"/>
              <a:t>eBezpečnosti</a:t>
            </a:r>
            <a:r>
              <a:rPr lang="cs-CZ" sz="2800" dirty="0" smtClean="0"/>
              <a:t> a Digitální gramotnosti</a:t>
            </a:r>
            <a:endParaRPr lang="cs-CZ" sz="2800" dirty="0"/>
          </a:p>
        </p:txBody>
      </p:sp>
      <p:sp>
        <p:nvSpPr>
          <p:cNvPr id="6" name="Šipka doprava 5"/>
          <p:cNvSpPr/>
          <p:nvPr/>
        </p:nvSpPr>
        <p:spPr>
          <a:xfrm>
            <a:off x="539552" y="4875721"/>
            <a:ext cx="720080" cy="360040"/>
          </a:xfrm>
          <a:prstGeom prst="rightArrow">
            <a:avLst/>
          </a:prstGeom>
          <a:solidFill>
            <a:srgbClr val="C00000">
              <a:alpha val="49000"/>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p:cNvSpPr txBox="1"/>
          <p:nvPr/>
        </p:nvSpPr>
        <p:spPr>
          <a:xfrm>
            <a:off x="1475656" y="4794131"/>
            <a:ext cx="7095340" cy="523220"/>
          </a:xfrm>
          <a:prstGeom prst="rect">
            <a:avLst/>
          </a:prstGeom>
          <a:noFill/>
        </p:spPr>
        <p:txBody>
          <a:bodyPr wrap="none" rtlCol="0">
            <a:spAutoFit/>
          </a:bodyPr>
          <a:lstStyle/>
          <a:p>
            <a:r>
              <a:rPr lang="cs-CZ" sz="2800" b="1" dirty="0"/>
              <a:t>i</a:t>
            </a:r>
            <a:r>
              <a:rPr lang="cs-CZ" sz="2800" b="1" dirty="0" smtClean="0"/>
              <a:t>mplementovat do osnov vzdělávací kurikulum</a:t>
            </a:r>
            <a:endParaRPr lang="cs-CZ" sz="2800" b="1" dirty="0"/>
          </a:p>
        </p:txBody>
      </p:sp>
    </p:spTree>
    <p:extLst>
      <p:ext uri="{BB962C8B-B14F-4D97-AF65-F5344CB8AC3E}">
        <p14:creationId xmlns:p14="http://schemas.microsoft.com/office/powerpoint/2010/main" val="18595028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00808"/>
            <a:ext cx="8229600" cy="3989040"/>
          </a:xfrm>
        </p:spPr>
        <p:txBody>
          <a:bodyPr>
            <a:normAutofit/>
          </a:bodyPr>
          <a:lstStyle/>
          <a:p>
            <a:pPr marL="0" indent="0" algn="ctr">
              <a:buNone/>
            </a:pPr>
            <a:r>
              <a:rPr lang="cs-CZ" sz="2800" b="1" dirty="0" smtClean="0"/>
              <a:t>Každý </a:t>
            </a:r>
            <a:r>
              <a:rPr lang="cs-CZ" sz="2800" b="1" dirty="0"/>
              <a:t>se pokusí vyplnit </a:t>
            </a:r>
            <a:r>
              <a:rPr lang="cs-CZ" sz="2800" b="1" dirty="0" smtClean="0"/>
              <a:t>šablonu </a:t>
            </a:r>
            <a:r>
              <a:rPr lang="cs-CZ" sz="2800" b="1" i="1" dirty="0" err="1"/>
              <a:t>eS</a:t>
            </a:r>
            <a:r>
              <a:rPr lang="cs-CZ" sz="2800" b="1" i="1" dirty="0"/>
              <a:t> </a:t>
            </a:r>
            <a:r>
              <a:rPr lang="cs-CZ" sz="2800" b="1" i="1" dirty="0" smtClean="0"/>
              <a:t>8.5a_</a:t>
            </a:r>
            <a:r>
              <a:rPr lang="cs-CZ" sz="2800" b="1" i="1" dirty="0" err="1" smtClean="0"/>
              <a:t>eBezpecna</a:t>
            </a:r>
            <a:r>
              <a:rPr lang="cs-CZ" sz="2800" b="1" i="1" dirty="0" smtClean="0"/>
              <a:t> </a:t>
            </a:r>
            <a:r>
              <a:rPr lang="cs-CZ" sz="2800" b="1" i="1" dirty="0" err="1" smtClean="0"/>
              <a:t>skola</a:t>
            </a:r>
            <a:r>
              <a:rPr lang="cs-CZ" sz="2800" b="1" i="1" dirty="0" smtClean="0"/>
              <a:t>_</a:t>
            </a:r>
            <a:r>
              <a:rPr lang="cs-CZ" sz="2800" b="1" i="1" dirty="0" err="1" smtClean="0"/>
              <a:t>sablona</a:t>
            </a:r>
            <a:r>
              <a:rPr lang="cs-CZ" sz="2800" b="1" dirty="0" smtClean="0"/>
              <a:t> </a:t>
            </a:r>
            <a:r>
              <a:rPr lang="cs-CZ" sz="2800" b="1" dirty="0"/>
              <a:t>a udat si tak základní pilíře postupu k zavedení všech aspektů </a:t>
            </a:r>
            <a:r>
              <a:rPr lang="cs-CZ" sz="2800" b="1" dirty="0" err="1"/>
              <a:t>eBezpečné</a:t>
            </a:r>
            <a:r>
              <a:rPr lang="cs-CZ" sz="2800" b="1" dirty="0"/>
              <a:t> školy. Prozatím se </a:t>
            </a:r>
            <a:r>
              <a:rPr lang="cs-CZ" sz="2800" b="1" dirty="0" smtClean="0"/>
              <a:t>soustředíme hlavně </a:t>
            </a:r>
            <a:r>
              <a:rPr lang="cs-CZ" sz="2800" b="1" dirty="0"/>
              <a:t>na 3. aspekt, tedy implementaci vzdělávacího kurikula do školních osnov. </a:t>
            </a:r>
          </a:p>
          <a:p>
            <a:pPr marL="0" indent="0">
              <a:buNone/>
            </a:pPr>
            <a:endParaRPr lang="cs-CZ" dirty="0" smtClean="0"/>
          </a:p>
          <a:p>
            <a:pPr marL="0" indent="0" algn="r">
              <a:buNone/>
            </a:pPr>
            <a:r>
              <a:rPr lang="cs-CZ" sz="2400" dirty="0" smtClean="0"/>
              <a:t>O</a:t>
            </a:r>
            <a:r>
              <a:rPr lang="cs-CZ" sz="2400" dirty="0"/>
              <a:t> zapojení dalších 2 aspektů (</a:t>
            </a:r>
            <a:r>
              <a:rPr lang="cs-CZ" sz="2400" dirty="0" smtClean="0"/>
              <a:t>bezpečná infrastruktura </a:t>
            </a:r>
            <a:r>
              <a:rPr lang="cs-CZ" sz="2400" dirty="0"/>
              <a:t>a </a:t>
            </a:r>
            <a:r>
              <a:rPr lang="cs-CZ" sz="2400" dirty="0" smtClean="0"/>
              <a:t>formulovaní </a:t>
            </a:r>
            <a:r>
              <a:rPr lang="cs-CZ" sz="2400" dirty="0"/>
              <a:t>školní </a:t>
            </a:r>
            <a:r>
              <a:rPr lang="cs-CZ" sz="2400" dirty="0" smtClean="0"/>
              <a:t>politiky </a:t>
            </a:r>
            <a:r>
              <a:rPr lang="cs-CZ" sz="2400" dirty="0"/>
              <a:t>pro tuto oblast) </a:t>
            </a:r>
            <a:r>
              <a:rPr lang="cs-CZ" sz="2400" dirty="0" smtClean="0"/>
              <a:t>se více dozvíme v modulu 9 (</a:t>
            </a:r>
            <a:r>
              <a:rPr lang="cs-CZ" sz="2400" dirty="0" err="1" smtClean="0"/>
              <a:t>eSafety</a:t>
            </a:r>
            <a:r>
              <a:rPr lang="cs-CZ" sz="2400" dirty="0" smtClean="0"/>
              <a:t> Label).</a:t>
            </a:r>
            <a:endParaRPr lang="cs-CZ" sz="2400" dirty="0"/>
          </a:p>
        </p:txBody>
      </p:sp>
      <p:sp>
        <p:nvSpPr>
          <p:cNvPr id="4" name="Obdélník 3"/>
          <p:cNvSpPr/>
          <p:nvPr/>
        </p:nvSpPr>
        <p:spPr>
          <a:xfrm>
            <a:off x="6899983" y="332656"/>
            <a:ext cx="1944216" cy="936104"/>
          </a:xfrm>
          <a:prstGeom prst="rect">
            <a:avLst/>
          </a:prstGeom>
          <a:solidFill>
            <a:schemeClr val="bg1">
              <a:lumMod val="95000"/>
            </a:schemeClr>
          </a:solidFill>
          <a:ln w="38100">
            <a:solidFill>
              <a:srgbClr val="FF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Nadpis 1"/>
          <p:cNvSpPr>
            <a:spLocks noGrp="1"/>
          </p:cNvSpPr>
          <p:nvPr>
            <p:ph type="title"/>
          </p:nvPr>
        </p:nvSpPr>
        <p:spPr>
          <a:xfrm>
            <a:off x="6012160" y="274638"/>
            <a:ext cx="2674640" cy="1143000"/>
          </a:xfrm>
        </p:spPr>
        <p:txBody>
          <a:bodyPr>
            <a:normAutofit/>
          </a:bodyPr>
          <a:lstStyle/>
          <a:p>
            <a:pPr algn="r"/>
            <a:r>
              <a:rPr lang="cs-CZ" b="1" dirty="0" smtClean="0"/>
              <a:t>Úkol </a:t>
            </a:r>
            <a:r>
              <a:rPr lang="cs-CZ" b="1" dirty="0"/>
              <a:t>7</a:t>
            </a:r>
          </a:p>
        </p:txBody>
      </p:sp>
    </p:spTree>
    <p:extLst>
      <p:ext uri="{BB962C8B-B14F-4D97-AF65-F5344CB8AC3E}">
        <p14:creationId xmlns:p14="http://schemas.microsoft.com/office/powerpoint/2010/main" val="706688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700808"/>
            <a:ext cx="8229600" cy="3960440"/>
          </a:xfrm>
        </p:spPr>
        <p:txBody>
          <a:bodyPr>
            <a:normAutofit fontScale="85000" lnSpcReduction="10000"/>
          </a:bodyPr>
          <a:lstStyle/>
          <a:p>
            <a:pPr marL="0" indent="0" algn="ctr">
              <a:buNone/>
            </a:pPr>
            <a:r>
              <a:rPr lang="cs-CZ" b="1" dirty="0" smtClean="0"/>
              <a:t>Každý napíše alespoň </a:t>
            </a:r>
            <a:r>
              <a:rPr lang="cs-CZ" b="1" dirty="0"/>
              <a:t>v 5 bodech, jak by </a:t>
            </a:r>
            <a:r>
              <a:rPr lang="cs-CZ" b="1" dirty="0" smtClean="0"/>
              <a:t>se ho </a:t>
            </a:r>
            <a:r>
              <a:rPr lang="cs-CZ" b="1" dirty="0"/>
              <a:t>implementace výukového kurikula do školních osnov dotkla </a:t>
            </a:r>
            <a:r>
              <a:rPr lang="cs-CZ" b="1" dirty="0" smtClean="0"/>
              <a:t>osobně</a:t>
            </a:r>
            <a:r>
              <a:rPr lang="cs-CZ" b="1" dirty="0"/>
              <a:t>. Co by pro to </a:t>
            </a:r>
            <a:r>
              <a:rPr lang="cs-CZ" b="1" dirty="0" smtClean="0"/>
              <a:t>musel </a:t>
            </a:r>
            <a:r>
              <a:rPr lang="cs-CZ" b="1" dirty="0"/>
              <a:t>udělat nebo jak změnit přístup. </a:t>
            </a:r>
            <a:endParaRPr lang="cs-CZ" b="1" dirty="0" smtClean="0"/>
          </a:p>
          <a:p>
            <a:pPr marL="0" indent="0" algn="ctr">
              <a:buNone/>
            </a:pPr>
            <a:endParaRPr lang="cs-CZ" b="1" dirty="0" smtClean="0"/>
          </a:p>
          <a:p>
            <a:pPr marL="0" indent="0" algn="r">
              <a:buNone/>
            </a:pPr>
            <a:r>
              <a:rPr lang="cs-CZ" sz="2400" dirty="0" smtClean="0"/>
              <a:t>Stejně </a:t>
            </a:r>
            <a:r>
              <a:rPr lang="cs-CZ" sz="2400" dirty="0"/>
              <a:t>tak se zamyslí nad dopady na další jednotlivce ve škole </a:t>
            </a:r>
            <a:r>
              <a:rPr lang="cs-CZ" sz="2400" dirty="0" smtClean="0"/>
              <a:t>(učitele, </a:t>
            </a:r>
            <a:r>
              <a:rPr lang="cs-CZ" sz="2400" dirty="0"/>
              <a:t>vedení</a:t>
            </a:r>
            <a:r>
              <a:rPr lang="cs-CZ" sz="2400" dirty="0" smtClean="0"/>
              <a:t>).</a:t>
            </a:r>
          </a:p>
          <a:p>
            <a:pPr marL="0" indent="0" algn="r">
              <a:buNone/>
            </a:pPr>
            <a:r>
              <a:rPr lang="cs-CZ" sz="2400" dirty="0" smtClean="0"/>
              <a:t>Každý </a:t>
            </a:r>
            <a:r>
              <a:rPr lang="cs-CZ" sz="2400" dirty="0"/>
              <a:t>se také zamyslí nad možností implementovat výukové kurikulum alespoň v omezené formě do vlastních hodin. Jak by bylo třeba kurikulum upravit? Bylo by to vůbec možné? Každý se pokusí své myšlenky na toto téma shrnout do příspěvku, který publikuje na diskuzi k modulu 8. </a:t>
            </a:r>
          </a:p>
        </p:txBody>
      </p:sp>
      <p:sp>
        <p:nvSpPr>
          <p:cNvPr id="4" name="Obdélník 3"/>
          <p:cNvSpPr/>
          <p:nvPr/>
        </p:nvSpPr>
        <p:spPr>
          <a:xfrm>
            <a:off x="6899983" y="332656"/>
            <a:ext cx="1944216" cy="936104"/>
          </a:xfrm>
          <a:prstGeom prst="rect">
            <a:avLst/>
          </a:prstGeom>
          <a:solidFill>
            <a:schemeClr val="bg1">
              <a:lumMod val="95000"/>
            </a:schemeClr>
          </a:solidFill>
          <a:ln w="38100">
            <a:solidFill>
              <a:srgbClr val="FF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Nadpis 1"/>
          <p:cNvSpPr>
            <a:spLocks noGrp="1"/>
          </p:cNvSpPr>
          <p:nvPr>
            <p:ph type="title"/>
          </p:nvPr>
        </p:nvSpPr>
        <p:spPr>
          <a:xfrm>
            <a:off x="6012160" y="274638"/>
            <a:ext cx="2674640" cy="1143000"/>
          </a:xfrm>
        </p:spPr>
        <p:txBody>
          <a:bodyPr>
            <a:normAutofit/>
          </a:bodyPr>
          <a:lstStyle/>
          <a:p>
            <a:pPr algn="r"/>
            <a:r>
              <a:rPr lang="cs-CZ" b="1" dirty="0" smtClean="0"/>
              <a:t>Úkol </a:t>
            </a:r>
            <a:r>
              <a:rPr lang="cs-CZ" b="1" dirty="0"/>
              <a:t>8</a:t>
            </a:r>
          </a:p>
        </p:txBody>
      </p:sp>
    </p:spTree>
    <p:extLst>
      <p:ext uri="{BB962C8B-B14F-4D97-AF65-F5344CB8AC3E}">
        <p14:creationId xmlns:p14="http://schemas.microsoft.com/office/powerpoint/2010/main" val="1307914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endParaRPr lang="cs-CZ"/>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26"/>
            <a:ext cx="9144000" cy="68618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07347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1844824"/>
            <a:ext cx="8075240" cy="3701008"/>
          </a:xfrm>
        </p:spPr>
        <p:txBody>
          <a:bodyPr/>
          <a:lstStyle/>
          <a:p>
            <a:r>
              <a:rPr lang="cs-CZ" dirty="0"/>
              <a:t>Možnosti zapojení žáků/studentů do výuky formou peer </a:t>
            </a:r>
            <a:r>
              <a:rPr lang="cs-CZ" dirty="0" err="1" smtClean="0"/>
              <a:t>learningu</a:t>
            </a:r>
            <a:r>
              <a:rPr lang="cs-CZ" dirty="0" smtClean="0"/>
              <a:t>.</a:t>
            </a:r>
            <a:endParaRPr lang="cs-CZ" dirty="0"/>
          </a:p>
          <a:p>
            <a:r>
              <a:rPr lang="cs-CZ" dirty="0"/>
              <a:t>Možnosti aktivního zapojení </a:t>
            </a:r>
            <a:r>
              <a:rPr lang="cs-CZ" dirty="0" smtClean="0"/>
              <a:t>rodičů. </a:t>
            </a:r>
            <a:endParaRPr lang="cs-CZ" dirty="0"/>
          </a:p>
          <a:p>
            <a:r>
              <a:rPr lang="cs-CZ" dirty="0" smtClean="0"/>
              <a:t>Tvorbu celoškolského kurikula e-dovedností a jeho zapojování do školních osnov.</a:t>
            </a:r>
          </a:p>
          <a:p>
            <a:r>
              <a:rPr lang="cs-CZ" dirty="0" smtClean="0"/>
              <a:t>Tvorbu osobního výukového kurikula.</a:t>
            </a:r>
          </a:p>
        </p:txBody>
      </p:sp>
      <p:sp>
        <p:nvSpPr>
          <p:cNvPr id="4" name="Title 1"/>
          <p:cNvSpPr>
            <a:spLocks noGrp="1"/>
          </p:cNvSpPr>
          <p:nvPr>
            <p:ph type="title"/>
          </p:nvPr>
        </p:nvSpPr>
        <p:spPr/>
        <p:txBody>
          <a:bodyPr>
            <a:normAutofit/>
          </a:bodyPr>
          <a:lstStyle/>
          <a:p>
            <a:pPr algn="r"/>
            <a:r>
              <a:rPr lang="cs-CZ" b="1" dirty="0" smtClean="0"/>
              <a:t>Dnes se podíváme na…</a:t>
            </a:r>
            <a:endParaRPr lang="en-IE" b="1" dirty="0"/>
          </a:p>
        </p:txBody>
      </p:sp>
    </p:spTree>
    <p:extLst>
      <p:ext uri="{BB962C8B-B14F-4D97-AF65-F5344CB8AC3E}">
        <p14:creationId xmlns:p14="http://schemas.microsoft.com/office/powerpoint/2010/main" val="3986252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Obdélník 3"/>
          <p:cNvSpPr/>
          <p:nvPr/>
        </p:nvSpPr>
        <p:spPr>
          <a:xfrm>
            <a:off x="494541" y="1556792"/>
            <a:ext cx="8208912" cy="2592288"/>
          </a:xfrm>
          <a:prstGeom prst="rect">
            <a:avLst/>
          </a:prstGeom>
          <a:solidFill>
            <a:srgbClr val="FFFFCC"/>
          </a:solid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normAutofit/>
          </a:bodyPr>
          <a:lstStyle/>
          <a:p>
            <a:pPr algn="r"/>
            <a:r>
              <a:rPr lang="cs-CZ" sz="4000" b="1" dirty="0" smtClean="0"/>
              <a:t>Šedá zóna – ano či ne?</a:t>
            </a:r>
            <a:endParaRPr lang="cs-CZ" sz="4000" b="1" dirty="0"/>
          </a:p>
        </p:txBody>
      </p:sp>
      <p:sp>
        <p:nvSpPr>
          <p:cNvPr id="3" name="Zástupný symbol pro obsah 2"/>
          <p:cNvSpPr>
            <a:spLocks noGrp="1"/>
          </p:cNvSpPr>
          <p:nvPr>
            <p:ph idx="1"/>
          </p:nvPr>
        </p:nvSpPr>
        <p:spPr>
          <a:xfrm>
            <a:off x="566549" y="1628800"/>
            <a:ext cx="7992888" cy="2736304"/>
          </a:xfrm>
        </p:spPr>
        <p:txBody>
          <a:bodyPr>
            <a:normAutofit fontScale="85000" lnSpcReduction="20000"/>
          </a:bodyPr>
          <a:lstStyle/>
          <a:p>
            <a:pPr marL="457200" lvl="0" indent="-457200">
              <a:buFont typeface="+mj-lt"/>
              <a:buAutoNum type="arabicPeriod"/>
            </a:pPr>
            <a:r>
              <a:rPr lang="cs-CZ" sz="2400" b="1" dirty="0"/>
              <a:t>Školní ICT koordinátor by měl být zároveň i expertem na e-bezpečnost ve škole.</a:t>
            </a:r>
          </a:p>
          <a:p>
            <a:pPr marL="457200" lvl="0" indent="-457200">
              <a:buFont typeface="+mj-lt"/>
              <a:buAutoNum type="arabicPeriod"/>
            </a:pPr>
            <a:r>
              <a:rPr lang="cs-CZ" sz="2400" b="1" dirty="0"/>
              <a:t>Učitelé by neměli mít na </a:t>
            </a:r>
            <a:r>
              <a:rPr lang="cs-CZ" sz="2400" b="1" dirty="0" err="1"/>
              <a:t>Facebooku</a:t>
            </a:r>
            <a:r>
              <a:rPr lang="cs-CZ" sz="2400" b="1" dirty="0"/>
              <a:t> přidané své žáky mezi přátele.</a:t>
            </a:r>
          </a:p>
          <a:p>
            <a:pPr marL="457200" lvl="0" indent="-457200">
              <a:buFont typeface="+mj-lt"/>
              <a:buAutoNum type="arabicPeriod"/>
            </a:pPr>
            <a:r>
              <a:rPr lang="cs-CZ" sz="2400" b="1" dirty="0"/>
              <a:t>Mladí lidé jsou digitální domorodci </a:t>
            </a:r>
            <a:r>
              <a:rPr lang="cs-CZ" sz="2400" dirty="0"/>
              <a:t>(digitálními domorodci máme na mysli lidi, kteří jsou plně spjati s digitálními technologiemi a jejich interakce s nimi je zcela přirozená – jsou jejich přirozenou součástí, bez které si nedovedou představit svůj život).</a:t>
            </a:r>
          </a:p>
          <a:p>
            <a:pPr marL="457200" indent="-457200">
              <a:buFont typeface="+mj-lt"/>
              <a:buAutoNum type="arabicPeriod"/>
            </a:pPr>
            <a:r>
              <a:rPr lang="cs-CZ" sz="2400" b="1" dirty="0"/>
              <a:t>Dospělí mají jiné chápání slušnosti, bezpečnosti a práva jiných </a:t>
            </a:r>
            <a:r>
              <a:rPr lang="cs-CZ" sz="2400" b="1" dirty="0" smtClean="0"/>
              <a:t>lidí než </a:t>
            </a:r>
            <a:r>
              <a:rPr lang="cs-CZ" sz="2400" b="1" dirty="0"/>
              <a:t>současná digitální generace. </a:t>
            </a:r>
          </a:p>
        </p:txBody>
      </p:sp>
      <p:sp>
        <p:nvSpPr>
          <p:cNvPr id="5" name="TextovéPole 4"/>
          <p:cNvSpPr txBox="1"/>
          <p:nvPr/>
        </p:nvSpPr>
        <p:spPr>
          <a:xfrm>
            <a:off x="746569" y="4149080"/>
            <a:ext cx="7704856" cy="1077218"/>
          </a:xfrm>
          <a:prstGeom prst="rect">
            <a:avLst/>
          </a:prstGeom>
          <a:noFill/>
        </p:spPr>
        <p:txBody>
          <a:bodyPr wrap="square" rtlCol="0">
            <a:spAutoFit/>
          </a:bodyPr>
          <a:lstStyle/>
          <a:p>
            <a:pPr algn="ctr"/>
            <a:r>
              <a:rPr lang="cs-CZ" sz="3200" dirty="0" smtClean="0"/>
              <a:t>Pokuste se na tyto 4 otázky odpovědět pouze </a:t>
            </a:r>
            <a:r>
              <a:rPr lang="cs-CZ" sz="3200" b="1" dirty="0" smtClean="0"/>
              <a:t>ANO či NE.</a:t>
            </a:r>
            <a:endParaRPr lang="cs-CZ" sz="3200" b="1" dirty="0"/>
          </a:p>
        </p:txBody>
      </p:sp>
      <p:sp>
        <p:nvSpPr>
          <p:cNvPr id="6" name="TextovéPole 5"/>
          <p:cNvSpPr txBox="1"/>
          <p:nvPr/>
        </p:nvSpPr>
        <p:spPr>
          <a:xfrm>
            <a:off x="3859022" y="5226298"/>
            <a:ext cx="4839915" cy="461665"/>
          </a:xfrm>
          <a:prstGeom prst="rect">
            <a:avLst/>
          </a:prstGeom>
          <a:noFill/>
        </p:spPr>
        <p:txBody>
          <a:bodyPr wrap="none" rtlCol="0">
            <a:spAutoFit/>
          </a:bodyPr>
          <a:lstStyle/>
          <a:p>
            <a:pPr algn="r"/>
            <a:r>
              <a:rPr lang="cs-CZ" sz="2400" i="1" dirty="0" smtClean="0"/>
              <a:t>odpovědi vyplňte v </a:t>
            </a:r>
            <a:r>
              <a:rPr lang="cs-CZ" sz="2400" i="1" dirty="0" err="1" smtClean="0"/>
              <a:t>moodlu</a:t>
            </a:r>
            <a:r>
              <a:rPr lang="cs-CZ" sz="2400" i="1" dirty="0" smtClean="0"/>
              <a:t> do testu 1</a:t>
            </a:r>
            <a:endParaRPr lang="cs-CZ" sz="2400" i="1" dirty="0"/>
          </a:p>
        </p:txBody>
      </p:sp>
    </p:spTree>
    <p:extLst>
      <p:ext uri="{BB962C8B-B14F-4D97-AF65-F5344CB8AC3E}">
        <p14:creationId xmlns:p14="http://schemas.microsoft.com/office/powerpoint/2010/main" val="998533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Obdélník 4"/>
          <p:cNvSpPr/>
          <p:nvPr/>
        </p:nvSpPr>
        <p:spPr>
          <a:xfrm>
            <a:off x="596993" y="1700808"/>
            <a:ext cx="7920880" cy="1728192"/>
          </a:xfrm>
          <a:prstGeom prst="rect">
            <a:avLst/>
          </a:prstGeom>
          <a:solidFill>
            <a:srgbClr val="FFFFCC"/>
          </a:solid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Zástupný symbol pro obsah 2"/>
          <p:cNvSpPr txBox="1">
            <a:spLocks/>
          </p:cNvSpPr>
          <p:nvPr/>
        </p:nvSpPr>
        <p:spPr>
          <a:xfrm>
            <a:off x="669001" y="1772816"/>
            <a:ext cx="7992888" cy="1656184"/>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indent="-457200">
              <a:buFont typeface="+mj-lt"/>
              <a:buAutoNum type="arabicPeriod"/>
            </a:pPr>
            <a:r>
              <a:rPr lang="cs-CZ" sz="2000" dirty="0" smtClean="0"/>
              <a:t>Školní ICT koordinátor by měl být zároveň i expertem na e-bezpečnost ve škole.</a:t>
            </a:r>
          </a:p>
          <a:p>
            <a:pPr marL="457200" indent="-457200">
              <a:buFont typeface="+mj-lt"/>
              <a:buAutoNum type="arabicPeriod"/>
            </a:pPr>
            <a:r>
              <a:rPr lang="cs-CZ" sz="2000" dirty="0" smtClean="0"/>
              <a:t>Učitelé by neměli mít na </a:t>
            </a:r>
            <a:r>
              <a:rPr lang="cs-CZ" sz="2000" dirty="0" err="1" smtClean="0"/>
              <a:t>Facebooku</a:t>
            </a:r>
            <a:r>
              <a:rPr lang="cs-CZ" sz="2000" dirty="0" smtClean="0"/>
              <a:t> přidané své žáky mezi přátele.</a:t>
            </a:r>
          </a:p>
          <a:p>
            <a:pPr marL="457200" indent="-457200">
              <a:buFont typeface="+mj-lt"/>
              <a:buAutoNum type="arabicPeriod"/>
            </a:pPr>
            <a:r>
              <a:rPr lang="cs-CZ" sz="2000" dirty="0" smtClean="0"/>
              <a:t>Mladí lidé jsou digitální domorodci.</a:t>
            </a:r>
          </a:p>
          <a:p>
            <a:pPr marL="457200" indent="-457200">
              <a:buFont typeface="+mj-lt"/>
              <a:buAutoNum type="arabicPeriod"/>
            </a:pPr>
            <a:r>
              <a:rPr lang="cs-CZ" sz="2000" dirty="0" smtClean="0"/>
              <a:t>Dospělí mají jiné chápání slušnosti, bezpečnosti a práva jiných lidí, než současná digitální generace. </a:t>
            </a:r>
            <a:endParaRPr lang="cs-CZ" sz="2000" dirty="0"/>
          </a:p>
        </p:txBody>
      </p:sp>
      <p:sp>
        <p:nvSpPr>
          <p:cNvPr id="7" name="TextovéPole 6"/>
          <p:cNvSpPr txBox="1"/>
          <p:nvPr/>
        </p:nvSpPr>
        <p:spPr>
          <a:xfrm>
            <a:off x="427469" y="3532998"/>
            <a:ext cx="8208912" cy="2323713"/>
          </a:xfrm>
          <a:prstGeom prst="rect">
            <a:avLst/>
          </a:prstGeom>
          <a:noFill/>
        </p:spPr>
        <p:txBody>
          <a:bodyPr wrap="square" rtlCol="0">
            <a:spAutoFit/>
          </a:bodyPr>
          <a:lstStyle/>
          <a:p>
            <a:pPr algn="ctr">
              <a:spcAft>
                <a:spcPts val="1200"/>
              </a:spcAft>
            </a:pPr>
            <a:r>
              <a:rPr lang="cs-CZ" sz="2400" dirty="0" smtClean="0"/>
              <a:t>Zamyslete se nad svými odpověďmi i nad odpověďmi ostatních </a:t>
            </a:r>
            <a:r>
              <a:rPr lang="cs-CZ" sz="2000" dirty="0" smtClean="0"/>
              <a:t>(zobrazí se po vašem vyplnění v </a:t>
            </a:r>
            <a:r>
              <a:rPr lang="cs-CZ" sz="2000" dirty="0" err="1" smtClean="0"/>
              <a:t>moodlu</a:t>
            </a:r>
            <a:r>
              <a:rPr lang="cs-CZ" sz="2000" dirty="0" smtClean="0"/>
              <a:t>) </a:t>
            </a:r>
          </a:p>
          <a:p>
            <a:pPr algn="ctr"/>
            <a:r>
              <a:rPr lang="cs-CZ" sz="2800" b="1" dirty="0" smtClean="0"/>
              <a:t>Je možné odpovědět takto jednoduše? </a:t>
            </a:r>
          </a:p>
          <a:p>
            <a:pPr algn="ctr"/>
            <a:r>
              <a:rPr lang="cs-CZ" sz="2800" b="1" dirty="0" smtClean="0"/>
              <a:t>Co si o těchto otázkách a odpovědích myslíte?</a:t>
            </a:r>
          </a:p>
          <a:p>
            <a:pPr algn="r">
              <a:spcBef>
                <a:spcPts val="1800"/>
              </a:spcBef>
            </a:pPr>
            <a:r>
              <a:rPr lang="cs-CZ" sz="2000" i="1" dirty="0" smtClean="0"/>
              <a:t>Konkrétní dodatky a názory pište na online nástěnku.</a:t>
            </a:r>
          </a:p>
        </p:txBody>
      </p:sp>
      <p:sp>
        <p:nvSpPr>
          <p:cNvPr id="8" name="Obdélník 7"/>
          <p:cNvSpPr/>
          <p:nvPr/>
        </p:nvSpPr>
        <p:spPr>
          <a:xfrm>
            <a:off x="6899983" y="274638"/>
            <a:ext cx="1944216" cy="936104"/>
          </a:xfrm>
          <a:prstGeom prst="rect">
            <a:avLst/>
          </a:prstGeom>
          <a:solidFill>
            <a:schemeClr val="bg1">
              <a:lumMod val="95000"/>
            </a:schemeClr>
          </a:solidFill>
          <a:ln w="38100">
            <a:solidFill>
              <a:srgbClr val="FF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Nadpis 1"/>
          <p:cNvSpPr txBox="1">
            <a:spLocks/>
          </p:cNvSpPr>
          <p:nvPr/>
        </p:nvSpPr>
        <p:spPr>
          <a:xfrm>
            <a:off x="6016624" y="171190"/>
            <a:ext cx="267464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cs-CZ" b="1" dirty="0" smtClean="0"/>
              <a:t>Úkol 1</a:t>
            </a:r>
            <a:endParaRPr lang="cs-CZ" b="1" dirty="0"/>
          </a:p>
        </p:txBody>
      </p:sp>
    </p:spTree>
    <p:extLst>
      <p:ext uri="{BB962C8B-B14F-4D97-AF65-F5344CB8AC3E}">
        <p14:creationId xmlns:p14="http://schemas.microsoft.com/office/powerpoint/2010/main" val="2016087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1988840"/>
            <a:ext cx="8229600" cy="3412975"/>
          </a:xfrm>
        </p:spPr>
        <p:txBody>
          <a:bodyPr/>
          <a:lstStyle/>
          <a:p>
            <a:pPr marL="0" indent="0" algn="ctr">
              <a:buNone/>
            </a:pPr>
            <a:r>
              <a:rPr lang="cs-CZ" b="1" dirty="0" smtClean="0"/>
              <a:t>Vymyslete alespoň </a:t>
            </a:r>
            <a:r>
              <a:rPr lang="cs-CZ" b="1" dirty="0"/>
              <a:t>5 pozitivních stránek užívání ICT </a:t>
            </a:r>
            <a:r>
              <a:rPr lang="cs-CZ" b="1" dirty="0" smtClean="0"/>
              <a:t>prostředků studenty.</a:t>
            </a:r>
          </a:p>
          <a:p>
            <a:pPr marL="0" indent="0" algn="ctr">
              <a:buNone/>
            </a:pPr>
            <a:endParaRPr lang="cs-CZ" b="1" dirty="0"/>
          </a:p>
          <a:p>
            <a:pPr marL="0" indent="0" algn="r">
              <a:buNone/>
            </a:pPr>
            <a:r>
              <a:rPr lang="cs-CZ" sz="2400" dirty="0" smtClean="0"/>
              <a:t>V čem si myslíte, že jsou technologie dobré? Zapomeňte na chvilku na všechna nebezpečí a zkuste se vžít do svých studentů – v čem jim technologie mohou pomáhat? Jak se mohou pomocí technologií vzdělávat a zdokonalovat? </a:t>
            </a:r>
            <a:endParaRPr lang="cs-CZ" sz="2400" dirty="0"/>
          </a:p>
        </p:txBody>
      </p:sp>
      <p:sp>
        <p:nvSpPr>
          <p:cNvPr id="4" name="Obdélník 3"/>
          <p:cNvSpPr/>
          <p:nvPr/>
        </p:nvSpPr>
        <p:spPr>
          <a:xfrm>
            <a:off x="6899983" y="332656"/>
            <a:ext cx="1944216" cy="936104"/>
          </a:xfrm>
          <a:prstGeom prst="rect">
            <a:avLst/>
          </a:prstGeom>
          <a:solidFill>
            <a:schemeClr val="bg1">
              <a:lumMod val="95000"/>
            </a:schemeClr>
          </a:solidFill>
          <a:ln w="38100">
            <a:solidFill>
              <a:srgbClr val="FF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5" name="Nadpis 1"/>
          <p:cNvSpPr>
            <a:spLocks noGrp="1"/>
          </p:cNvSpPr>
          <p:nvPr>
            <p:ph type="title"/>
          </p:nvPr>
        </p:nvSpPr>
        <p:spPr>
          <a:xfrm>
            <a:off x="6012160" y="274638"/>
            <a:ext cx="2674640" cy="1143000"/>
          </a:xfrm>
        </p:spPr>
        <p:txBody>
          <a:bodyPr/>
          <a:lstStyle/>
          <a:p>
            <a:pPr algn="r"/>
            <a:r>
              <a:rPr lang="cs-CZ" b="1" dirty="0" smtClean="0"/>
              <a:t>Úkol 2</a:t>
            </a:r>
            <a:endParaRPr lang="cs-CZ" b="1" dirty="0"/>
          </a:p>
        </p:txBody>
      </p:sp>
    </p:spTree>
    <p:extLst>
      <p:ext uri="{BB962C8B-B14F-4D97-AF65-F5344CB8AC3E}">
        <p14:creationId xmlns:p14="http://schemas.microsoft.com/office/powerpoint/2010/main" val="2568030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algn="r"/>
            <a:r>
              <a:rPr lang="cs-CZ" sz="4000" b="1" dirty="0" smtClean="0"/>
              <a:t>Peer vzdělávání </a:t>
            </a:r>
            <a:endParaRPr lang="cs-CZ" sz="3100" b="1" dirty="0"/>
          </a:p>
        </p:txBody>
      </p:sp>
      <p:sp>
        <p:nvSpPr>
          <p:cNvPr id="3" name="Zástupný symbol pro obsah 2"/>
          <p:cNvSpPr>
            <a:spLocks noGrp="1"/>
          </p:cNvSpPr>
          <p:nvPr>
            <p:ph idx="1"/>
          </p:nvPr>
        </p:nvSpPr>
        <p:spPr>
          <a:xfrm>
            <a:off x="467544" y="1700808"/>
            <a:ext cx="8229600" cy="3412976"/>
          </a:xfrm>
        </p:spPr>
        <p:txBody>
          <a:bodyPr>
            <a:normAutofit/>
          </a:bodyPr>
          <a:lstStyle/>
          <a:p>
            <a:pPr>
              <a:spcBef>
                <a:spcPts val="1200"/>
              </a:spcBef>
            </a:pPr>
            <a:r>
              <a:rPr lang="cs-CZ" dirty="0" smtClean="0"/>
              <a:t>Peer neboli vrstevnické vzdělávání/vyučování – děti vzdělávají děti (dětští lektoři mají ve vyučované oblasti nějaké speciální vzdělání).</a:t>
            </a:r>
          </a:p>
          <a:p>
            <a:pPr>
              <a:spcBef>
                <a:spcPts val="1200"/>
              </a:spcBef>
            </a:pPr>
            <a:r>
              <a:rPr lang="cs-CZ" dirty="0"/>
              <a:t>Více na </a:t>
            </a:r>
            <a:r>
              <a:rPr lang="cs-CZ" dirty="0">
                <a:hlinkClick r:id="rId2"/>
              </a:rPr>
              <a:t>wiki RVP</a:t>
            </a:r>
            <a:r>
              <a:rPr lang="cs-CZ" dirty="0"/>
              <a:t> i odkaz na další </a:t>
            </a:r>
            <a:r>
              <a:rPr lang="cs-CZ" dirty="0" smtClean="0"/>
              <a:t>materiál.</a:t>
            </a:r>
            <a:endParaRPr lang="cs-CZ" dirty="0"/>
          </a:p>
          <a:p>
            <a:pPr>
              <a:spcBef>
                <a:spcPts val="1200"/>
              </a:spcBef>
            </a:pPr>
            <a:r>
              <a:rPr lang="cs-CZ" dirty="0" smtClean="0"/>
              <a:t>Ideální právě pro témata okolo </a:t>
            </a:r>
            <a:r>
              <a:rPr lang="cs-CZ" dirty="0" err="1" smtClean="0"/>
              <a:t>eBezpečnosti</a:t>
            </a:r>
            <a:r>
              <a:rPr lang="cs-CZ" dirty="0" smtClean="0"/>
              <a:t> a Digitální gramotnosti.</a:t>
            </a:r>
          </a:p>
        </p:txBody>
      </p:sp>
    </p:spTree>
    <p:extLst>
      <p:ext uri="{BB962C8B-B14F-4D97-AF65-F5344CB8AC3E}">
        <p14:creationId xmlns:p14="http://schemas.microsoft.com/office/powerpoint/2010/main" val="124622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467544" y="404664"/>
            <a:ext cx="8229600" cy="1143000"/>
          </a:xfrm>
        </p:spPr>
        <p:txBody>
          <a:bodyPr>
            <a:noAutofit/>
          </a:bodyPr>
          <a:lstStyle/>
          <a:p>
            <a:pPr algn="r"/>
            <a:r>
              <a:rPr lang="cs-CZ" sz="3600" b="1" dirty="0" smtClean="0"/>
              <a:t>Praktické příklady </a:t>
            </a:r>
            <a:br>
              <a:rPr lang="cs-CZ" sz="3600" b="1" dirty="0" smtClean="0"/>
            </a:br>
            <a:r>
              <a:rPr lang="cs-CZ" sz="3600" b="1" dirty="0" smtClean="0"/>
              <a:t>peer vzdělávání</a:t>
            </a:r>
            <a:endParaRPr lang="cs-CZ" sz="3600" b="1" dirty="0"/>
          </a:p>
        </p:txBody>
      </p:sp>
      <p:sp>
        <p:nvSpPr>
          <p:cNvPr id="3" name="Zástupný symbol pro obsah 2"/>
          <p:cNvSpPr>
            <a:spLocks noGrp="1"/>
          </p:cNvSpPr>
          <p:nvPr>
            <p:ph idx="1"/>
          </p:nvPr>
        </p:nvSpPr>
        <p:spPr>
          <a:xfrm>
            <a:off x="395536" y="1700808"/>
            <a:ext cx="8229600" cy="4277072"/>
          </a:xfrm>
        </p:spPr>
        <p:txBody>
          <a:bodyPr>
            <a:normAutofit lnSpcReduction="10000"/>
          </a:bodyPr>
          <a:lstStyle/>
          <a:p>
            <a:pPr>
              <a:spcBef>
                <a:spcPts val="1200"/>
              </a:spcBef>
            </a:pPr>
            <a:r>
              <a:rPr lang="cs-CZ" sz="2400" dirty="0" smtClean="0">
                <a:hlinkClick r:id="rId2"/>
              </a:rPr>
              <a:t>Nenech sebou zametat </a:t>
            </a:r>
            <a:r>
              <a:rPr lang="cs-CZ" sz="2400" dirty="0" smtClean="0"/>
              <a:t>– projekt zaměřený na vzdělávání žáků ZŠ mladými lektory (12 – 20 let), pořádání školení pro lektory zaměřené na témata šikany a </a:t>
            </a:r>
            <a:r>
              <a:rPr lang="cs-CZ" sz="2400" dirty="0" err="1" smtClean="0"/>
              <a:t>kyberšikany</a:t>
            </a:r>
            <a:endParaRPr lang="cs-CZ" sz="2400" dirty="0" smtClean="0"/>
          </a:p>
          <a:p>
            <a:pPr>
              <a:spcBef>
                <a:spcPts val="1200"/>
              </a:spcBef>
            </a:pPr>
            <a:r>
              <a:rPr lang="cs-CZ" sz="2400" dirty="0" smtClean="0">
                <a:hlinkClick r:id="rId3"/>
              </a:rPr>
              <a:t>BeatBullying </a:t>
            </a:r>
            <a:r>
              <a:rPr lang="cs-CZ" sz="2400" dirty="0" smtClean="0"/>
              <a:t>– projekt původně z Británie, zaměřen proti šikaně, dnes rozšířen i do ČR, webová poradna, kde dětem radí vyškolení dětští mentoři</a:t>
            </a:r>
          </a:p>
          <a:p>
            <a:pPr>
              <a:spcBef>
                <a:spcPts val="1200"/>
              </a:spcBef>
            </a:pPr>
            <a:r>
              <a:rPr lang="cs-CZ" sz="2400" dirty="0" smtClean="0">
                <a:hlinkClick r:id="rId4"/>
              </a:rPr>
              <a:t>Web </a:t>
            </a:r>
            <a:r>
              <a:rPr lang="cs-CZ" sz="2400" dirty="0" err="1" smtClean="0">
                <a:hlinkClick r:id="rId4"/>
              </a:rPr>
              <a:t>Rangers</a:t>
            </a:r>
            <a:r>
              <a:rPr lang="cs-CZ" sz="2400" dirty="0" smtClean="0">
                <a:hlinkClick r:id="rId4"/>
              </a:rPr>
              <a:t> </a:t>
            </a:r>
            <a:r>
              <a:rPr lang="cs-CZ" sz="2400" dirty="0" smtClean="0"/>
              <a:t>– soutěž pořádaná společností Google, vyškolené děti tvořily osvětové </a:t>
            </a:r>
            <a:r>
              <a:rPr lang="cs-CZ" sz="2400" dirty="0" smtClean="0">
                <a:hlinkClick r:id="rId5"/>
              </a:rPr>
              <a:t>materiály</a:t>
            </a:r>
            <a:r>
              <a:rPr lang="cs-CZ" sz="2400" dirty="0" smtClean="0"/>
              <a:t> k online bezpečnosti, </a:t>
            </a:r>
            <a:r>
              <a:rPr lang="cs-CZ" sz="2400" dirty="0" smtClean="0">
                <a:hlinkClick r:id="rId6"/>
              </a:rPr>
              <a:t>někteří</a:t>
            </a:r>
            <a:r>
              <a:rPr lang="cs-CZ" sz="2400" dirty="0" smtClean="0"/>
              <a:t> pořádali i semináře pro mladší spolužáky</a:t>
            </a:r>
          </a:p>
          <a:p>
            <a:pPr>
              <a:spcBef>
                <a:spcPts val="1200"/>
              </a:spcBef>
            </a:pPr>
            <a:r>
              <a:rPr lang="cs-CZ" sz="2400" dirty="0" smtClean="0"/>
              <a:t>Tvorba osvětových materiálů pro vrstevníky – např. </a:t>
            </a:r>
            <a:r>
              <a:rPr lang="cs-CZ" sz="2400" dirty="0" smtClean="0"/>
              <a:t>příručka </a:t>
            </a:r>
            <a:r>
              <a:rPr lang="nl-NL" sz="2400" dirty="0" smtClean="0"/>
              <a:t>Tvoje </a:t>
            </a:r>
            <a:r>
              <a:rPr lang="nl-NL" sz="2400" dirty="0"/>
              <a:t>tělo je jen </a:t>
            </a:r>
            <a:r>
              <a:rPr lang="nl-NL" sz="2400" dirty="0" smtClean="0"/>
              <a:t>tvoje</a:t>
            </a:r>
            <a:r>
              <a:rPr lang="cs-CZ" sz="2400" dirty="0" smtClean="0"/>
              <a:t>, </a:t>
            </a:r>
            <a:r>
              <a:rPr lang="nl-NL" sz="2400" dirty="0" smtClean="0"/>
              <a:t>aneb </a:t>
            </a:r>
            <a:r>
              <a:rPr lang="cs-CZ" sz="2400" dirty="0" smtClean="0"/>
              <a:t>s</a:t>
            </a:r>
            <a:r>
              <a:rPr lang="nl-NL" sz="2400" dirty="0" smtClean="0"/>
              <a:t>exting</a:t>
            </a:r>
            <a:r>
              <a:rPr lang="cs-CZ" sz="2400" dirty="0" smtClean="0"/>
              <a:t> z modulu </a:t>
            </a:r>
            <a:r>
              <a:rPr lang="cs-CZ" sz="2400" dirty="0" smtClean="0"/>
              <a:t>6</a:t>
            </a:r>
            <a:endParaRPr lang="cs-CZ" sz="2400" dirty="0"/>
          </a:p>
        </p:txBody>
      </p:sp>
    </p:spTree>
    <p:extLst>
      <p:ext uri="{BB962C8B-B14F-4D97-AF65-F5344CB8AC3E}">
        <p14:creationId xmlns:p14="http://schemas.microsoft.com/office/powerpoint/2010/main" val="3449146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4622" y="1600200"/>
            <a:ext cx="8229600" cy="1180728"/>
          </a:xfrm>
        </p:spPr>
        <p:txBody>
          <a:bodyPr/>
          <a:lstStyle/>
          <a:p>
            <a:pPr marL="0" indent="0" algn="ctr">
              <a:buNone/>
            </a:pPr>
            <a:r>
              <a:rPr lang="cs-CZ" sz="2800" dirty="0" smtClean="0"/>
              <a:t>Zamyslete se nad dalšími možnostmi využití principů peer vzdělávání u vás ve třídě/škole.</a:t>
            </a:r>
          </a:p>
          <a:p>
            <a:pPr marL="0" indent="0">
              <a:buNone/>
            </a:pPr>
            <a:endParaRPr lang="cs-CZ" dirty="0"/>
          </a:p>
        </p:txBody>
      </p:sp>
      <p:sp>
        <p:nvSpPr>
          <p:cNvPr id="5" name="Obdélník 4"/>
          <p:cNvSpPr/>
          <p:nvPr/>
        </p:nvSpPr>
        <p:spPr>
          <a:xfrm>
            <a:off x="6899983" y="332656"/>
            <a:ext cx="1944216" cy="936104"/>
          </a:xfrm>
          <a:prstGeom prst="rect">
            <a:avLst/>
          </a:prstGeom>
          <a:solidFill>
            <a:schemeClr val="bg1">
              <a:lumMod val="95000"/>
            </a:schemeClr>
          </a:solidFill>
          <a:ln w="38100">
            <a:solidFill>
              <a:srgbClr val="FF111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Nadpis 1"/>
          <p:cNvSpPr>
            <a:spLocks noGrp="1"/>
          </p:cNvSpPr>
          <p:nvPr>
            <p:ph type="title"/>
          </p:nvPr>
        </p:nvSpPr>
        <p:spPr>
          <a:xfrm>
            <a:off x="6012160" y="274638"/>
            <a:ext cx="2674640" cy="1143000"/>
          </a:xfrm>
        </p:spPr>
        <p:txBody>
          <a:bodyPr/>
          <a:lstStyle/>
          <a:p>
            <a:pPr algn="r"/>
            <a:r>
              <a:rPr lang="cs-CZ" b="1" dirty="0" smtClean="0"/>
              <a:t>Úkol 3</a:t>
            </a:r>
            <a:endParaRPr lang="cs-CZ" b="1" dirty="0"/>
          </a:p>
        </p:txBody>
      </p:sp>
      <p:sp>
        <p:nvSpPr>
          <p:cNvPr id="7" name="TextovéPole 6"/>
          <p:cNvSpPr txBox="1"/>
          <p:nvPr/>
        </p:nvSpPr>
        <p:spPr>
          <a:xfrm>
            <a:off x="2038798" y="2968352"/>
            <a:ext cx="184731" cy="369332"/>
          </a:xfrm>
          <a:prstGeom prst="rect">
            <a:avLst/>
          </a:prstGeom>
          <a:noFill/>
        </p:spPr>
        <p:txBody>
          <a:bodyPr wrap="none" rtlCol="0">
            <a:spAutoFit/>
          </a:bodyPr>
          <a:lstStyle/>
          <a:p>
            <a:endParaRPr lang="cs-CZ" dirty="0"/>
          </a:p>
        </p:txBody>
      </p:sp>
      <p:sp>
        <p:nvSpPr>
          <p:cNvPr id="8" name="TextovéPole 7"/>
          <p:cNvSpPr txBox="1"/>
          <p:nvPr/>
        </p:nvSpPr>
        <p:spPr>
          <a:xfrm>
            <a:off x="590885" y="2645186"/>
            <a:ext cx="8064896" cy="1384995"/>
          </a:xfrm>
          <a:prstGeom prst="rect">
            <a:avLst/>
          </a:prstGeom>
          <a:noFill/>
        </p:spPr>
        <p:txBody>
          <a:bodyPr wrap="square" rtlCol="0">
            <a:spAutoFit/>
          </a:bodyPr>
          <a:lstStyle/>
          <a:p>
            <a:pPr algn="ctr"/>
            <a:r>
              <a:rPr lang="cs-CZ" sz="2800" b="1" dirty="0" smtClean="0"/>
              <a:t>Vymyslete způsob, jak by se dal peer </a:t>
            </a:r>
            <a:r>
              <a:rPr lang="cs-CZ" sz="2800" b="1" dirty="0" err="1" smtClean="0"/>
              <a:t>learning</a:t>
            </a:r>
            <a:r>
              <a:rPr lang="cs-CZ" sz="2800" b="1" dirty="0" smtClean="0"/>
              <a:t> zapojit u vás ve škole a připište pro a proti, která vás k tomuto konceptu učení napadnou.</a:t>
            </a:r>
            <a:endParaRPr lang="cs-CZ" sz="2800" b="1" dirty="0"/>
          </a:p>
        </p:txBody>
      </p:sp>
      <p:sp>
        <p:nvSpPr>
          <p:cNvPr id="9" name="TextovéPole 8"/>
          <p:cNvSpPr txBox="1"/>
          <p:nvPr/>
        </p:nvSpPr>
        <p:spPr>
          <a:xfrm>
            <a:off x="2902894" y="4336503"/>
            <a:ext cx="5768406" cy="1323439"/>
          </a:xfrm>
          <a:prstGeom prst="rect">
            <a:avLst/>
          </a:prstGeom>
          <a:noFill/>
        </p:spPr>
        <p:txBody>
          <a:bodyPr wrap="square" rtlCol="0">
            <a:spAutoFit/>
          </a:bodyPr>
          <a:lstStyle/>
          <a:p>
            <a:pPr algn="r"/>
            <a:r>
              <a:rPr lang="cs-CZ" sz="2000" dirty="0" smtClean="0"/>
              <a:t>Například zapojení starších ročníků do výuky mladších  (příklad </a:t>
            </a:r>
            <a:r>
              <a:rPr lang="cs-CZ" sz="2000" i="1" dirty="0" err="1"/>
              <a:t>eS</a:t>
            </a:r>
            <a:r>
              <a:rPr lang="cs-CZ" sz="2000" i="1" dirty="0"/>
              <a:t> 8.2a </a:t>
            </a:r>
            <a:r>
              <a:rPr lang="cs-CZ" sz="2000" i="1" dirty="0" err="1"/>
              <a:t>You</a:t>
            </a:r>
            <a:r>
              <a:rPr lang="cs-CZ" sz="2000" i="1" dirty="0"/>
              <a:t> </a:t>
            </a:r>
            <a:r>
              <a:rPr lang="cs-CZ" sz="2000" i="1" dirty="0" err="1"/>
              <a:t>Decide</a:t>
            </a:r>
            <a:r>
              <a:rPr lang="cs-CZ" sz="2000" i="1" dirty="0"/>
              <a:t>-Peer </a:t>
            </a:r>
            <a:r>
              <a:rPr lang="cs-CZ" sz="2000" i="1" dirty="0" err="1" smtClean="0"/>
              <a:t>Mentoring</a:t>
            </a:r>
            <a:r>
              <a:rPr lang="cs-CZ" sz="2000" i="1" dirty="0" smtClean="0"/>
              <a:t>)</a:t>
            </a:r>
            <a:r>
              <a:rPr lang="cs-CZ" sz="2000" dirty="0" smtClean="0"/>
              <a:t>, zapojení nadanějších žáků či úzce profilovaných žáků, využití znalostí z volnočasových aktivit žáků atd.</a:t>
            </a:r>
            <a:endParaRPr lang="cs-CZ" sz="2000" dirty="0"/>
          </a:p>
        </p:txBody>
      </p:sp>
    </p:spTree>
    <p:extLst>
      <p:ext uri="{BB962C8B-B14F-4D97-AF65-F5344CB8AC3E}">
        <p14:creationId xmlns:p14="http://schemas.microsoft.com/office/powerpoint/2010/main" val="351864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Zaoblený obdélník 4"/>
          <p:cNvSpPr/>
          <p:nvPr/>
        </p:nvSpPr>
        <p:spPr>
          <a:xfrm>
            <a:off x="985811" y="1605395"/>
            <a:ext cx="7272808" cy="1467454"/>
          </a:xfrm>
          <a:prstGeom prst="roundRect">
            <a:avLst/>
          </a:prstGeom>
          <a:solidFill>
            <a:srgbClr val="FBEFF7"/>
          </a:solidFill>
          <a:ln w="317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Nadpis 1"/>
          <p:cNvSpPr>
            <a:spLocks noGrp="1"/>
          </p:cNvSpPr>
          <p:nvPr>
            <p:ph type="title"/>
          </p:nvPr>
        </p:nvSpPr>
        <p:spPr/>
        <p:txBody>
          <a:bodyPr>
            <a:normAutofit/>
          </a:bodyPr>
          <a:lstStyle/>
          <a:p>
            <a:pPr algn="r"/>
            <a:r>
              <a:rPr lang="cs-CZ" sz="4000" b="1" dirty="0" smtClean="0"/>
              <a:t>Zapojení rodičů</a:t>
            </a:r>
            <a:endParaRPr lang="cs-CZ" sz="4000" b="1" dirty="0"/>
          </a:p>
        </p:txBody>
      </p:sp>
      <p:sp>
        <p:nvSpPr>
          <p:cNvPr id="3" name="Zástupný symbol pro obsah 2"/>
          <p:cNvSpPr>
            <a:spLocks noGrp="1"/>
          </p:cNvSpPr>
          <p:nvPr>
            <p:ph idx="1"/>
          </p:nvPr>
        </p:nvSpPr>
        <p:spPr>
          <a:xfrm>
            <a:off x="507415" y="3429000"/>
            <a:ext cx="8229600" cy="2049091"/>
          </a:xfrm>
        </p:spPr>
        <p:txBody>
          <a:bodyPr>
            <a:normAutofit fontScale="85000" lnSpcReduction="10000"/>
          </a:bodyPr>
          <a:lstStyle/>
          <a:p>
            <a:pPr marL="0" indent="0" algn="ctr">
              <a:buNone/>
            </a:pPr>
            <a:r>
              <a:rPr lang="cs-CZ" b="1" dirty="0" smtClean="0"/>
              <a:t>Pozor! </a:t>
            </a:r>
          </a:p>
          <a:p>
            <a:pPr marL="0" indent="0" algn="ctr">
              <a:buNone/>
            </a:pPr>
            <a:r>
              <a:rPr lang="cs-CZ" dirty="0" smtClean="0"/>
              <a:t>Do aktivit a zejména domácích úkolů by měli být zapojeni rodiče. Je potřeba mít stále na paměti, že úroveň digitální gramotnosti i vybavení je u dětí i rodičů různá – nelze tedy předpokládat, že všichni mají vše.</a:t>
            </a:r>
          </a:p>
        </p:txBody>
      </p:sp>
      <p:sp>
        <p:nvSpPr>
          <p:cNvPr id="4" name="TextovéPole 3"/>
          <p:cNvSpPr txBox="1"/>
          <p:nvPr/>
        </p:nvSpPr>
        <p:spPr>
          <a:xfrm>
            <a:off x="985811" y="1677403"/>
            <a:ext cx="7272808" cy="1323439"/>
          </a:xfrm>
          <a:prstGeom prst="rect">
            <a:avLst/>
          </a:prstGeom>
          <a:noFill/>
        </p:spPr>
        <p:txBody>
          <a:bodyPr wrap="square" rtlCol="0">
            <a:spAutoFit/>
          </a:bodyPr>
          <a:lstStyle/>
          <a:p>
            <a:pPr algn="ctr"/>
            <a:r>
              <a:rPr lang="cs-CZ" sz="2000" i="1" dirty="0" smtClean="0"/>
              <a:t>„V 1. týdnu na osmiletém gymnáziu dcera dostala za domácí úkol vypracovat prezentaci na téma „Jak jsem se měla o prázdninách“ v programu, o kterém nic nevěděla. Nikdo se nezajímal, zda ho máme a zda v něm umí pracovat.“</a:t>
            </a:r>
          </a:p>
        </p:txBody>
      </p:sp>
    </p:spTree>
    <p:extLst>
      <p:ext uri="{BB962C8B-B14F-4D97-AF65-F5344CB8AC3E}">
        <p14:creationId xmlns:p14="http://schemas.microsoft.com/office/powerpoint/2010/main" val="172179043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801</TotalTime>
  <Words>913</Words>
  <Application>Microsoft Office PowerPoint</Application>
  <PresentationFormat>Předvádění na obrazovce (4:3)</PresentationFormat>
  <Paragraphs>91</Paragraphs>
  <Slides>18</Slides>
  <Notes>1</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Motiv systému Office</vt:lpstr>
      <vt:lpstr>Vzdělávací program esafety – Bezpečné virtuální prostředí</vt:lpstr>
      <vt:lpstr>Dnes se podíváme na…</vt:lpstr>
      <vt:lpstr>Šedá zóna – ano či ne?</vt:lpstr>
      <vt:lpstr>Prezentace aplikace PowerPoint</vt:lpstr>
      <vt:lpstr>Úkol 2</vt:lpstr>
      <vt:lpstr>Peer vzdělávání </vt:lpstr>
      <vt:lpstr>Praktické příklady  peer vzdělávání</vt:lpstr>
      <vt:lpstr>Úkol 3</vt:lpstr>
      <vt:lpstr>Zapojení rodičů</vt:lpstr>
      <vt:lpstr>Zapojení rodičů</vt:lpstr>
      <vt:lpstr>Úkol 4</vt:lpstr>
      <vt:lpstr>Úkol 5</vt:lpstr>
      <vt:lpstr>Úkol 6</vt:lpstr>
      <vt:lpstr>Připomenutí…</vt:lpstr>
      <vt:lpstr>Co to znamená?</vt:lpstr>
      <vt:lpstr>Úkol 7</vt:lpstr>
      <vt:lpstr>Úkol 8</vt:lpstr>
      <vt:lpstr>Prezentace aplikace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Vzdělávací program esafety – Bezpečné virtuální prostředí</dc:title>
  <dc:creator>Sarka</dc:creator>
  <cp:lastModifiedBy>Sarka</cp:lastModifiedBy>
  <cp:revision>31</cp:revision>
  <dcterms:created xsi:type="dcterms:W3CDTF">2014-06-11T07:20:18Z</dcterms:created>
  <dcterms:modified xsi:type="dcterms:W3CDTF">2014-07-03T08:18:06Z</dcterms:modified>
</cp:coreProperties>
</file>