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1" r:id="rId4"/>
    <p:sldId id="262" r:id="rId5"/>
    <p:sldId id="258" r:id="rId6"/>
    <p:sldId id="263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4" r:id="rId15"/>
    <p:sldId id="264" r:id="rId16"/>
    <p:sldId id="265" r:id="rId17"/>
    <p:sldId id="266" r:id="rId18"/>
    <p:sldId id="259" r:id="rId19"/>
    <p:sldId id="260" r:id="rId20"/>
    <p:sldId id="267" r:id="rId21"/>
    <p:sldId id="26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F7"/>
    <a:srgbClr val="FF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F8FE-93A3-4590-A4DF-973B56DED029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078A1-827C-4787-911A-27FFA99B5F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3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http://www.spomocnik.net/2006/12/vzdelavani-internet-2-generace.html - zdroj</a:t>
            </a:r>
            <a:r>
              <a:rPr lang="cs-CZ" baseline="0" dirty="0" smtClean="0"/>
              <a:t> tabulky a zajímavý článek na téma vzdělávání 2. generace.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078A1-827C-4787-911A-27FFA99B5FD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93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078A1-827C-4787-911A-27FFA99B5FD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942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Video o objevování a testování Google </a:t>
            </a:r>
            <a:r>
              <a:rPr lang="cs-CZ" dirty="0" err="1" smtClean="0"/>
              <a:t>Glass</a:t>
            </a:r>
            <a:r>
              <a:rPr lang="cs-CZ" dirty="0" smtClean="0"/>
              <a:t> ve výuce fyziky:</a:t>
            </a:r>
            <a:r>
              <a:rPr lang="cs-CZ" baseline="0" dirty="0" smtClean="0"/>
              <a:t> http://www.google.com/glass/start/explorer-stories/ (vybrat Explorer Story: Andrew </a:t>
            </a:r>
            <a:r>
              <a:rPr lang="cs-CZ" baseline="0" dirty="0" err="1" smtClean="0"/>
              <a:t>Vanden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Heuvel</a:t>
            </a:r>
            <a:r>
              <a:rPr lang="cs-CZ" baseline="0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err="1" smtClean="0"/>
              <a:t>Webovky</a:t>
            </a:r>
            <a:r>
              <a:rPr lang="cs-CZ" baseline="0" smtClean="0"/>
              <a:t>: http://365daysofglass.com/about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078A1-827C-4787-911A-27FFA99B5FD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391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078A1-827C-4787-911A-27FFA99B5FD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759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rgbClr val="FF0000"/>
                </a:solidFill>
              </a:rPr>
              <a:t>eS</a:t>
            </a:r>
            <a:r>
              <a:rPr lang="en-US" i="1" dirty="0" smtClean="0">
                <a:solidFill>
                  <a:srgbClr val="FF0000"/>
                </a:solidFill>
              </a:rPr>
              <a:t> 3.1b 60 Ways To Use Twitter In The Classroom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rgbClr val="FF0000"/>
                </a:solidFill>
              </a:rPr>
              <a:t>eS</a:t>
            </a:r>
            <a:r>
              <a:rPr lang="en-US" i="1" dirty="0" smtClean="0">
                <a:solidFill>
                  <a:srgbClr val="FF0000"/>
                </a:solidFill>
              </a:rPr>
              <a:t> 3.1c FB for educators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078A1-827C-4787-911A-27FFA99B5FD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1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1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75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1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13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66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68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96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80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5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99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018B6-559E-477B-9966-AB682DF2E11A}" type="datetimeFigureOut">
              <a:rPr lang="cs-CZ" smtClean="0"/>
              <a:pPr/>
              <a:t>3. 7. 2014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2AA1-0102-4DD5-82BA-B7154BE26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adlet.com/" TargetMode="External"/><Relationship Id="rId2" Type="http://schemas.openxmlformats.org/officeDocument/2006/relationships/hyperlink" Target="http://linoit.com/users/PavkaHu/canvases/PEPOU%C5%A0ova%20tabu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linoit.com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rive.google.com/" TargetMode="External"/><Relationship Id="rId13" Type="http://schemas.openxmlformats.org/officeDocument/2006/relationships/hyperlink" Target="http://www.mujstudijnisvetonline.eu/index.php?page=stazeni" TargetMode="External"/><Relationship Id="rId3" Type="http://schemas.openxmlformats.org/officeDocument/2006/relationships/hyperlink" Target="http://www.google.com/imghp?hl=cs" TargetMode="External"/><Relationship Id="rId7" Type="http://schemas.openxmlformats.org/officeDocument/2006/relationships/hyperlink" Target="http://www.google.cz/intl/cs/earth/" TargetMode="External"/><Relationship Id="rId12" Type="http://schemas.openxmlformats.org/officeDocument/2006/relationships/hyperlink" Target="http://www.gegcr.cz/" TargetMode="External"/><Relationship Id="rId2" Type="http://schemas.openxmlformats.org/officeDocument/2006/relationships/hyperlink" Target="https://www.googl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maps/preview" TargetMode="External"/><Relationship Id="rId11" Type="http://schemas.openxmlformats.org/officeDocument/2006/relationships/hyperlink" Target="https://docs.google.com/presentation/d/1f1tYcdqq-SuYYGMSZeYWnWpfgye-NxYxDut9GjlLWt4/edit?authkey=CIns-dQF" TargetMode="External"/><Relationship Id="rId5" Type="http://schemas.openxmlformats.org/officeDocument/2006/relationships/hyperlink" Target="http://scholar.google.cz/" TargetMode="External"/><Relationship Id="rId10" Type="http://schemas.openxmlformats.org/officeDocument/2006/relationships/hyperlink" Target="http://www.google.com/apps/intl/cs/edu/" TargetMode="External"/><Relationship Id="rId4" Type="http://schemas.openxmlformats.org/officeDocument/2006/relationships/hyperlink" Target="http://books.google.com/" TargetMode="External"/><Relationship Id="rId9" Type="http://schemas.openxmlformats.org/officeDocument/2006/relationships/hyperlink" Target="http://www.youtub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glass/start/explorer-stori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365daysofglass.com/about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e.nyu.edu/mm/" TargetMode="External"/><Relationship Id="rId3" Type="http://schemas.openxmlformats.org/officeDocument/2006/relationships/hyperlink" Target="http://3pol.cz/564-vyukove-hry-jak-bude-vypadat-tvoje-evropa" TargetMode="External"/><Relationship Id="rId7" Type="http://schemas.openxmlformats.org/officeDocument/2006/relationships/hyperlink" Target="http://www.systemrubikon.cz/homepage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3889.cz/" TargetMode="External"/><Relationship Id="rId5" Type="http://schemas.openxmlformats.org/officeDocument/2006/relationships/hyperlink" Target="http://robotomie.cz/" TargetMode="External"/><Relationship Id="rId10" Type="http://schemas.openxmlformats.org/officeDocument/2006/relationships/hyperlink" Target="http://games.tiscali.cz/preview/dokumentarni-hra-jfk-reloaded-22098" TargetMode="External"/><Relationship Id="rId4" Type="http://schemas.openxmlformats.org/officeDocument/2006/relationships/hyperlink" Target="http://www.evropa2045.cz/" TargetMode="External"/><Relationship Id="rId9" Type="http://schemas.openxmlformats.org/officeDocument/2006/relationships/hyperlink" Target="http://linked.eun.org/web/guest/video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Wikipedie:Pro_u%C4%8Ditel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hyperlink" Target="http://cztop.lupacovka.cz/vysledk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umy.cz/" TargetMode="External"/><Relationship Id="rId4" Type="http://schemas.openxmlformats.org/officeDocument/2006/relationships/hyperlink" Target="http://spomocnik.rvp.c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zdelavacisluzby.cz/" TargetMode="External"/><Relationship Id="rId7" Type="http://schemas.openxmlformats.org/officeDocument/2006/relationships/hyperlink" Target="http://www.veskole.cz/" TargetMode="External"/><Relationship Id="rId2" Type="http://schemas.openxmlformats.org/officeDocument/2006/relationships/hyperlink" Target="http://www.ceskaskol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tivucitel.cz/" TargetMode="External"/><Relationship Id="rId5" Type="http://schemas.openxmlformats.org/officeDocument/2006/relationships/hyperlink" Target="http://www.chytretabule.cz/" TargetMode="External"/><Relationship Id="rId4" Type="http://schemas.openxmlformats.org/officeDocument/2006/relationships/hyperlink" Target="http://www.vzdelani21.cz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ybrdo.cz/sluzby-google" TargetMode="External"/><Relationship Id="rId3" Type="http://schemas.openxmlformats.org/officeDocument/2006/relationships/hyperlink" Target="http://www.gegcr.cz/" TargetMode="External"/><Relationship Id="rId7" Type="http://schemas.openxmlformats.org/officeDocument/2006/relationships/hyperlink" Target="http://ittechvevyuce.blogspot.cz/" TargetMode="External"/><Relationship Id="rId2" Type="http://schemas.openxmlformats.org/officeDocument/2006/relationships/hyperlink" Target="http://www.spomocnik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advetride.cz/" TargetMode="External"/><Relationship Id="rId5" Type="http://schemas.openxmlformats.org/officeDocument/2006/relationships/hyperlink" Target="http://www.cojsemvyzkousela.cz/" TargetMode="External"/><Relationship Id="rId10" Type="http://schemas.openxmlformats.org/officeDocument/2006/relationships/hyperlink" Target="http://blogy.rvp.cz/" TargetMode="External"/><Relationship Id="rId4" Type="http://schemas.openxmlformats.org/officeDocument/2006/relationships/hyperlink" Target="http://borivojb.wikispaces.com/Workshop+eTwinning" TargetMode="External"/><Relationship Id="rId9" Type="http://schemas.openxmlformats.org/officeDocument/2006/relationships/hyperlink" Target="http://www.sskola.cz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linked.eun.org/web/guest/videos" TargetMode="External"/><Relationship Id="rId3" Type="http://schemas.openxmlformats.org/officeDocument/2006/relationships/hyperlink" Target="http://www.collaborizeclassroom.com/" TargetMode="External"/><Relationship Id="rId7" Type="http://schemas.openxmlformats.org/officeDocument/2006/relationships/hyperlink" Target="http://lreforschools.eun.org/web/guest/insafe" TargetMode="External"/><Relationship Id="rId2" Type="http://schemas.openxmlformats.org/officeDocument/2006/relationships/hyperlink" Target="http://w3techs.com/technologies/overview/content_language/a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ools.com/" TargetMode="External"/><Relationship Id="rId5" Type="http://schemas.openxmlformats.org/officeDocument/2006/relationships/hyperlink" Target="http://edte.ch/blog/interesting-ways/" TargetMode="External"/><Relationship Id="rId4" Type="http://schemas.openxmlformats.org/officeDocument/2006/relationships/hyperlink" Target="http://www.schrockguide.net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linoit.com/" TargetMode="External"/><Relationship Id="rId2" Type="http://schemas.openxmlformats.org/officeDocument/2006/relationships/hyperlink" Target="http://padle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mocnik.net/2006/12/vzdelavani-internet-2-generac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therpad.org/" TargetMode="External"/><Relationship Id="rId2" Type="http://schemas.openxmlformats.org/officeDocument/2006/relationships/hyperlink" Target="drive.google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kuwiki.org/cs:dokuwiki" TargetMode="External"/><Relationship Id="rId2" Type="http://schemas.openxmlformats.org/officeDocument/2006/relationships/hyperlink" Target="http://www.enviwiki.cz/wiki/Wiki_-_metodika/Mo%C5%BEnosti_vyu%C5%BEit%C3%AD_Wiki_ve_v%C3%BDu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iawik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80920" cy="1470025"/>
          </a:xfrm>
        </p:spPr>
        <p:txBody>
          <a:bodyPr>
            <a:normAutofit/>
          </a:bodyPr>
          <a:lstStyle/>
          <a:p>
            <a:r>
              <a:rPr lang="en-IE" sz="3600" dirty="0" err="1" smtClean="0"/>
              <a:t>Vzdělávací</a:t>
            </a:r>
            <a:r>
              <a:rPr lang="en-IE" sz="3600" dirty="0" smtClean="0"/>
              <a:t> program</a:t>
            </a:r>
            <a:br>
              <a:rPr lang="en-IE" sz="3600" dirty="0" smtClean="0"/>
            </a:br>
            <a:r>
              <a:rPr lang="en-IE" sz="3600" dirty="0" err="1" smtClean="0"/>
              <a:t>esafety</a:t>
            </a:r>
            <a:r>
              <a:rPr lang="en-IE" sz="3600" dirty="0" smtClean="0"/>
              <a:t> – </a:t>
            </a:r>
            <a:r>
              <a:rPr lang="en-IE" sz="3600" dirty="0" err="1" smtClean="0"/>
              <a:t>Bezpečné</a:t>
            </a:r>
            <a:r>
              <a:rPr lang="en-IE" sz="3600" dirty="0" smtClean="0"/>
              <a:t> </a:t>
            </a:r>
            <a:r>
              <a:rPr lang="en-IE" sz="3600" dirty="0" err="1" smtClean="0"/>
              <a:t>virtuální</a:t>
            </a:r>
            <a:r>
              <a:rPr lang="en-IE" sz="3600" dirty="0" smtClean="0"/>
              <a:t> </a:t>
            </a:r>
            <a:r>
              <a:rPr lang="en-IE" sz="3600" dirty="0" err="1" smtClean="0"/>
              <a:t>prostředí</a:t>
            </a:r>
            <a:endParaRPr lang="cs-CZ" sz="3600" dirty="0"/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7992888" cy="1752600"/>
          </a:xfrm>
        </p:spPr>
        <p:txBody>
          <a:bodyPr>
            <a:normAutofit/>
          </a:bodyPr>
          <a:lstStyle/>
          <a:p>
            <a:r>
              <a:rPr lang="en-IE" sz="4400" b="1" dirty="0" err="1" smtClean="0">
                <a:solidFill>
                  <a:schemeClr val="tx1"/>
                </a:solidFill>
              </a:rPr>
              <a:t>eS</a:t>
            </a:r>
            <a:r>
              <a:rPr lang="en-IE" sz="4400" b="1" dirty="0" smtClean="0">
                <a:solidFill>
                  <a:schemeClr val="tx1"/>
                </a:solidFill>
              </a:rPr>
              <a:t> </a:t>
            </a:r>
            <a:r>
              <a:rPr lang="cs-CZ" sz="4400" b="1" dirty="0" smtClean="0">
                <a:solidFill>
                  <a:schemeClr val="tx1"/>
                </a:solidFill>
              </a:rPr>
              <a:t>7</a:t>
            </a:r>
            <a:r>
              <a:rPr lang="en-IE" sz="4400" b="1" dirty="0" smtClean="0">
                <a:solidFill>
                  <a:schemeClr val="tx1"/>
                </a:solidFill>
              </a:rPr>
              <a:t>.1 </a:t>
            </a:r>
            <a:r>
              <a:rPr lang="cs-CZ" sz="4400" b="1" dirty="0">
                <a:solidFill>
                  <a:schemeClr val="tx1"/>
                </a:solidFill>
              </a:rPr>
              <a:t>Nástroje online a jejich využití ve třídě </a:t>
            </a:r>
          </a:p>
        </p:txBody>
      </p:sp>
    </p:spTree>
    <p:extLst>
      <p:ext uri="{BB962C8B-B14F-4D97-AF65-F5344CB8AC3E}">
        <p14:creationId xmlns:p14="http://schemas.microsoft.com/office/powerpoint/2010/main" val="2707921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Online nástěnky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cs-CZ" sz="3000" dirty="0" smtClean="0"/>
              <a:t>Prostředí pro tvorbu virtuálních nástěnek, kam mohou studenti přidávat své poznámky, fotografie i videa.</a:t>
            </a:r>
          </a:p>
          <a:p>
            <a:r>
              <a:rPr lang="cs-CZ" sz="3000" dirty="0" smtClean="0"/>
              <a:t>Možnost vytvořit třídní nástěnku s důležitými termíny nebo třeba </a:t>
            </a:r>
            <a:r>
              <a:rPr lang="cs-CZ" sz="3000" dirty="0" err="1" smtClean="0"/>
              <a:t>vzkazník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Velmi variabilní možnosti využití. </a:t>
            </a:r>
          </a:p>
          <a:p>
            <a:r>
              <a:rPr lang="cs-CZ" sz="3000" dirty="0"/>
              <a:t>Konkrétní příklad</a:t>
            </a:r>
            <a:r>
              <a:rPr lang="cs-CZ" sz="3000" dirty="0" smtClean="0"/>
              <a:t>: </a:t>
            </a:r>
            <a:r>
              <a:rPr lang="cs-CZ" sz="3000" dirty="0" err="1" smtClean="0">
                <a:hlinkClick r:id="rId2"/>
              </a:rPr>
              <a:t>Pepoušova</a:t>
            </a:r>
            <a:r>
              <a:rPr lang="cs-CZ" sz="3000" dirty="0" smtClean="0">
                <a:hlinkClick r:id="rId2"/>
              </a:rPr>
              <a:t> diskuze</a:t>
            </a:r>
            <a:r>
              <a:rPr lang="cs-CZ" sz="3000" dirty="0" smtClean="0"/>
              <a:t>.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cs-CZ" b="1" i="1" dirty="0" smtClean="0">
                <a:hlinkClick r:id="rId3"/>
              </a:rPr>
              <a:t>padlet</a:t>
            </a:r>
            <a:r>
              <a:rPr lang="cs-CZ" b="1" i="1" dirty="0" smtClean="0"/>
              <a:t>, </a:t>
            </a:r>
            <a:r>
              <a:rPr lang="cs-CZ" b="1" i="1" dirty="0" smtClean="0">
                <a:hlinkClick r:id="rId4"/>
              </a:rPr>
              <a:t>linoit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444975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Google nástroje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Obrovské množství Google nástrojů pro využití ve výuce: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Vyhledávače – </a:t>
            </a:r>
            <a:r>
              <a:rPr lang="cs-CZ" sz="2400" dirty="0">
                <a:hlinkClick r:id="rId2"/>
              </a:rPr>
              <a:t>web</a:t>
            </a:r>
            <a:r>
              <a:rPr lang="cs-CZ" sz="2400" dirty="0"/>
              <a:t>, </a:t>
            </a:r>
            <a:r>
              <a:rPr lang="cs-CZ" sz="2400" dirty="0">
                <a:hlinkClick r:id="rId3"/>
              </a:rPr>
              <a:t>obrázky</a:t>
            </a:r>
            <a:r>
              <a:rPr lang="cs-CZ" sz="2400" dirty="0"/>
              <a:t>, </a:t>
            </a:r>
            <a:r>
              <a:rPr lang="cs-CZ" sz="2400" dirty="0">
                <a:hlinkClick r:id="rId4"/>
              </a:rPr>
              <a:t>knihy</a:t>
            </a:r>
            <a:r>
              <a:rPr lang="cs-CZ" sz="2400" dirty="0"/>
              <a:t>, </a:t>
            </a:r>
            <a:r>
              <a:rPr lang="cs-CZ" sz="2400" dirty="0">
                <a:hlinkClick r:id="rId5"/>
              </a:rPr>
              <a:t>odborné texty</a:t>
            </a:r>
            <a:r>
              <a:rPr lang="cs-CZ" sz="2400" dirty="0"/>
              <a:t>, </a:t>
            </a:r>
            <a:r>
              <a:rPr lang="cs-CZ" sz="2400" dirty="0">
                <a:hlinkClick r:id="rId6"/>
              </a:rPr>
              <a:t>mapy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hlinkClick r:id="rId7"/>
              </a:rPr>
              <a:t>Google </a:t>
            </a:r>
            <a:r>
              <a:rPr lang="cs-CZ" sz="2400" dirty="0" err="1">
                <a:hlinkClick r:id="rId7"/>
              </a:rPr>
              <a:t>Earth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hlinkClick r:id="rId8"/>
              </a:rPr>
              <a:t>Disk</a:t>
            </a:r>
            <a:r>
              <a:rPr lang="cs-CZ" sz="2400" dirty="0"/>
              <a:t> – sdílené texty, tabulky, prezentace, formuláře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hlinkClick r:id="rId9"/>
              </a:rPr>
              <a:t>Youtube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hlinkClick r:id="rId10"/>
              </a:rPr>
              <a:t>Google </a:t>
            </a:r>
            <a:r>
              <a:rPr lang="cs-CZ" sz="2400" dirty="0" err="1">
                <a:hlinkClick r:id="rId10"/>
              </a:rPr>
              <a:t>Apps</a:t>
            </a:r>
            <a:r>
              <a:rPr lang="cs-CZ" sz="2400" dirty="0">
                <a:hlinkClick r:id="rId10"/>
              </a:rPr>
              <a:t> pro </a:t>
            </a:r>
            <a:r>
              <a:rPr lang="cs-CZ" sz="2400" dirty="0" smtClean="0">
                <a:hlinkClick r:id="rId10"/>
              </a:rPr>
              <a:t>vzdělávání</a:t>
            </a:r>
            <a:endParaRPr lang="cs-CZ" sz="2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Příklad sdílených dokumentů s nápady pro vzdělávání </a:t>
            </a:r>
            <a:r>
              <a:rPr lang="cs-CZ" dirty="0" smtClean="0"/>
              <a:t>od </a:t>
            </a:r>
            <a:r>
              <a:rPr lang="cs-CZ" dirty="0"/>
              <a:t>učitelů z celého světa</a:t>
            </a:r>
            <a:r>
              <a:rPr lang="cs-CZ" dirty="0" smtClean="0"/>
              <a:t>: </a:t>
            </a:r>
            <a:r>
              <a:rPr lang="cs-CZ" dirty="0" smtClean="0">
                <a:hlinkClick r:id="rId11"/>
              </a:rPr>
              <a:t>Google formuláře</a:t>
            </a:r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Existuje i Česká </a:t>
            </a:r>
            <a:r>
              <a:rPr lang="cs-CZ" sz="2800" dirty="0" smtClean="0">
                <a:hlinkClick r:id="rId12"/>
              </a:rPr>
              <a:t>Google EDU Group </a:t>
            </a:r>
            <a:r>
              <a:rPr lang="cs-CZ" sz="2800" dirty="0" smtClean="0"/>
              <a:t>(GEG) – skupina učitelů, která se snaží tyto nástroje do výuky zapojovat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hlinkClick r:id="rId13"/>
              </a:rPr>
              <a:t>Manuály</a:t>
            </a:r>
            <a:r>
              <a:rPr lang="cs-CZ" dirty="0" smtClean="0"/>
              <a:t> k využívání </a:t>
            </a:r>
            <a:r>
              <a:rPr lang="cs-CZ" dirty="0"/>
              <a:t>Google </a:t>
            </a:r>
            <a:r>
              <a:rPr lang="cs-CZ" dirty="0" smtClean="0"/>
              <a:t>nástrojů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61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Google nástroje v budoucnu?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626" y="1268761"/>
            <a:ext cx="8229600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Nové možnosti – např. </a:t>
            </a:r>
            <a:r>
              <a:rPr lang="cs-CZ" sz="3600" b="1" dirty="0" smtClean="0"/>
              <a:t>Google </a:t>
            </a:r>
            <a:r>
              <a:rPr lang="cs-CZ" sz="3600" b="1" dirty="0" err="1" smtClean="0"/>
              <a:t>Glass</a:t>
            </a:r>
            <a:endParaRPr lang="cs-CZ" sz="3600" b="1" dirty="0"/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076" y="1988840"/>
            <a:ext cx="3865430" cy="236257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99148" y="4351412"/>
            <a:ext cx="3897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/>
              <a:t>Explorer Story: Andrew </a:t>
            </a:r>
            <a:r>
              <a:rPr lang="en-US" b="1" i="1" dirty="0" err="1"/>
              <a:t>Vanden</a:t>
            </a:r>
            <a:r>
              <a:rPr lang="en-US" b="1" i="1" dirty="0"/>
              <a:t> </a:t>
            </a:r>
            <a:r>
              <a:rPr lang="en-US" b="1" i="1" dirty="0" err="1"/>
              <a:t>Heuvel</a:t>
            </a:r>
            <a:endParaRPr lang="en-US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9529" y="4859971"/>
            <a:ext cx="7485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Webové stránky o testování Google </a:t>
            </a:r>
            <a:r>
              <a:rPr lang="cs-CZ" sz="2400" dirty="0" err="1"/>
              <a:t>G</a:t>
            </a:r>
            <a:r>
              <a:rPr lang="cs-CZ" sz="2400" dirty="0" err="1" smtClean="0"/>
              <a:t>lass</a:t>
            </a:r>
            <a:r>
              <a:rPr lang="cs-CZ" sz="2400" dirty="0" smtClean="0"/>
              <a:t> ve výuce též </a:t>
            </a:r>
            <a:r>
              <a:rPr lang="cs-CZ" sz="2400" dirty="0" smtClean="0">
                <a:hlinkClick r:id="rId5"/>
              </a:rPr>
              <a:t>zde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313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Výukové počítačové hry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6805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2 různé přístupy:</a:t>
            </a:r>
          </a:p>
          <a:p>
            <a:pPr>
              <a:spcBef>
                <a:spcPts val="1800"/>
              </a:spcBef>
            </a:pPr>
            <a:r>
              <a:rPr lang="cs-CZ" sz="3000" dirty="0" smtClean="0">
                <a:hlinkClick r:id="rId3"/>
              </a:rPr>
              <a:t>Výukové hry </a:t>
            </a:r>
            <a:r>
              <a:rPr lang="cs-CZ" sz="3000" dirty="0"/>
              <a:t>od počátku </a:t>
            </a:r>
            <a:r>
              <a:rPr lang="cs-CZ" sz="3000" dirty="0" smtClean="0"/>
              <a:t>určené pro výuku, </a:t>
            </a:r>
            <a:r>
              <a:rPr lang="cs-CZ" sz="3000" dirty="0"/>
              <a:t>jsou zaměřené na konkrétní </a:t>
            </a:r>
            <a:r>
              <a:rPr lang="cs-CZ" sz="3000" dirty="0" smtClean="0"/>
              <a:t>předměty/problematiky - projekty jako </a:t>
            </a:r>
            <a:r>
              <a:rPr lang="cs-CZ" sz="3000" dirty="0" smtClean="0">
                <a:hlinkClick r:id="rId4"/>
              </a:rPr>
              <a:t>Evropa 2045 </a:t>
            </a:r>
            <a:r>
              <a:rPr lang="cs-CZ" sz="3000" dirty="0"/>
              <a:t>,</a:t>
            </a:r>
            <a:r>
              <a:rPr lang="cs-CZ" sz="3000" dirty="0" smtClean="0"/>
              <a:t> </a:t>
            </a:r>
            <a:r>
              <a:rPr lang="cs-CZ" sz="3000" dirty="0" smtClean="0">
                <a:hlinkClick r:id="rId5"/>
              </a:rPr>
              <a:t>Robotomie.cz</a:t>
            </a:r>
            <a:r>
              <a:rPr lang="cs-CZ" sz="3000" dirty="0" smtClean="0"/>
              <a:t>, </a:t>
            </a:r>
            <a:r>
              <a:rPr lang="cs-CZ" sz="3000" dirty="0" smtClean="0">
                <a:hlinkClick r:id="rId6"/>
              </a:rPr>
              <a:t>Československo 38 – 89</a:t>
            </a:r>
            <a:r>
              <a:rPr lang="cs-CZ" sz="3000" dirty="0" smtClean="0"/>
              <a:t>, </a:t>
            </a:r>
            <a:r>
              <a:rPr lang="cs-CZ" sz="3000" dirty="0" smtClean="0">
                <a:hlinkClick r:id="rId7"/>
              </a:rPr>
              <a:t>Rubikon</a:t>
            </a:r>
            <a:r>
              <a:rPr lang="cs-CZ" sz="3000" dirty="0" smtClean="0"/>
              <a:t> a  různé </a:t>
            </a:r>
            <a:r>
              <a:rPr lang="cs-CZ" sz="3000" dirty="0" smtClean="0">
                <a:hlinkClick r:id="rId8"/>
              </a:rPr>
              <a:t>chemické laboratoře</a:t>
            </a:r>
            <a:r>
              <a:rPr lang="cs-CZ" sz="3000" dirty="0" smtClean="0"/>
              <a:t> a výukové simulace</a:t>
            </a:r>
          </a:p>
          <a:p>
            <a:pPr>
              <a:spcBef>
                <a:spcPts val="1800"/>
              </a:spcBef>
            </a:pPr>
            <a:r>
              <a:rPr lang="cs-CZ" sz="3000" dirty="0" smtClean="0"/>
              <a:t>Hry původně určené k zábavě, ne ke vzdělávání (např. </a:t>
            </a:r>
            <a:r>
              <a:rPr lang="cs-CZ" sz="3000" dirty="0" smtClean="0">
                <a:hlinkClick r:id="rId9"/>
              </a:rPr>
              <a:t>hry</a:t>
            </a:r>
            <a:r>
              <a:rPr lang="cs-CZ" sz="3000" dirty="0" smtClean="0"/>
              <a:t> na konzole </a:t>
            </a:r>
            <a:r>
              <a:rPr lang="cs-CZ" sz="3000" dirty="0" err="1" smtClean="0"/>
              <a:t>Nintendo</a:t>
            </a:r>
            <a:r>
              <a:rPr lang="cs-CZ" sz="3000" dirty="0" smtClean="0"/>
              <a:t> Wii a Sony Xbox, různé </a:t>
            </a:r>
            <a:r>
              <a:rPr lang="cs-CZ" sz="3000" dirty="0" err="1" smtClean="0"/>
              <a:t>adventury</a:t>
            </a:r>
            <a:r>
              <a:rPr lang="cs-CZ" sz="3000" dirty="0" smtClean="0"/>
              <a:t>, </a:t>
            </a:r>
            <a:r>
              <a:rPr lang="cs-CZ" sz="3000" dirty="0" smtClean="0">
                <a:hlinkClick r:id="rId10"/>
              </a:rPr>
              <a:t>historické rekonstrukce</a:t>
            </a:r>
            <a:r>
              <a:rPr lang="cs-CZ" sz="3000" dirty="0" smtClean="0"/>
              <a:t> atd.)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87172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Blogy, sociální sítě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Množství možností pro využívání blogovacích služeb pro tvorbu třídního deníku, zápisů hodin, atd.</a:t>
            </a:r>
          </a:p>
          <a:p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Twitter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Wikipedie</a:t>
            </a:r>
            <a:r>
              <a:rPr lang="cs-CZ" dirty="0" smtClean="0"/>
              <a:t> a další sítě mohou být při troše fantazie a invence skvělým výukovým pomocníkem (materiály </a:t>
            </a:r>
            <a:r>
              <a:rPr lang="cs-CZ" i="1" dirty="0" smtClean="0"/>
              <a:t>FB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Educators</a:t>
            </a:r>
            <a:r>
              <a:rPr lang="cs-CZ" dirty="0" smtClean="0"/>
              <a:t> a </a:t>
            </a:r>
            <a:r>
              <a:rPr lang="en-US" i="1" dirty="0"/>
              <a:t>60 Ways To Use Twitter In The </a:t>
            </a:r>
            <a:r>
              <a:rPr lang="en-US" i="1" dirty="0" smtClean="0"/>
              <a:t>Classroom</a:t>
            </a:r>
            <a:r>
              <a:rPr lang="cs-CZ" dirty="0" smtClean="0"/>
              <a:t> z modulu </a:t>
            </a:r>
            <a:r>
              <a:rPr lang="cs-CZ" dirty="0" err="1" smtClean="0"/>
              <a:t>eS</a:t>
            </a:r>
            <a:r>
              <a:rPr lang="cs-CZ" dirty="0" smtClean="0"/>
              <a:t> 03).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688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 smtClean="0"/>
              <a:t>Informační zdroje k tématu využívání online technologií ve výuce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Dva české nejznámější a nejoblíbenější weby věnující se tomuto </a:t>
            </a:r>
            <a:r>
              <a:rPr lang="cs-CZ" dirty="0"/>
              <a:t>tématu: </a:t>
            </a:r>
            <a:endParaRPr lang="cs-CZ" dirty="0" smtClean="0"/>
          </a:p>
          <a:p>
            <a:pPr marL="0" indent="0" algn="r">
              <a:buNone/>
            </a:pPr>
            <a:r>
              <a:rPr lang="cs-CZ" sz="1800" dirty="0" smtClean="0"/>
              <a:t>(dle </a:t>
            </a:r>
            <a:r>
              <a:rPr lang="cs-CZ" sz="1800" dirty="0" smtClean="0">
                <a:hlinkClick r:id="rId2"/>
              </a:rPr>
              <a:t>cztop.lupacovka.cz/</a:t>
            </a:r>
            <a:r>
              <a:rPr lang="cs-CZ" sz="1800" dirty="0" err="1" smtClean="0">
                <a:hlinkClick r:id="rId2"/>
              </a:rPr>
              <a:t>vysledky</a:t>
            </a:r>
            <a:r>
              <a:rPr lang="cs-CZ" sz="1800" dirty="0" smtClean="0"/>
              <a:t>)</a:t>
            </a:r>
          </a:p>
          <a:p>
            <a:r>
              <a:rPr lang="cs-CZ" sz="2800" b="1" dirty="0" smtClean="0">
                <a:hlinkClick r:id="rId3"/>
              </a:rPr>
              <a:t>www.rvp.cz</a:t>
            </a:r>
            <a:r>
              <a:rPr lang="cs-CZ" sz="2400" dirty="0" smtClean="0"/>
              <a:t> -  metodický portál na podporu zavedení RVP do školní praxe, součástí webu </a:t>
            </a:r>
            <a:r>
              <a:rPr lang="cs-CZ" sz="2400" dirty="0"/>
              <a:t>je portál </a:t>
            </a:r>
            <a:r>
              <a:rPr lang="cs-CZ" sz="2800" b="1" dirty="0" smtClean="0">
                <a:hlinkClick r:id="rId4"/>
              </a:rPr>
              <a:t>spomocnik.rvp.cz</a:t>
            </a:r>
            <a:r>
              <a:rPr lang="cs-CZ" sz="2400" dirty="0" smtClean="0"/>
              <a:t>, který je zaměřen přímo na využívání moderních technologií ve výuce</a:t>
            </a:r>
          </a:p>
          <a:p>
            <a:r>
              <a:rPr lang="cs-CZ" sz="2800" b="1" dirty="0" smtClean="0">
                <a:hlinkClick r:id="rId5"/>
              </a:rPr>
              <a:t>www.dumy.cz</a:t>
            </a:r>
            <a:r>
              <a:rPr lang="cs-CZ" sz="2800" b="1" dirty="0" smtClean="0"/>
              <a:t> </a:t>
            </a:r>
            <a:r>
              <a:rPr lang="cs-CZ" sz="2400" dirty="0"/>
              <a:t>-</a:t>
            </a:r>
            <a:r>
              <a:rPr lang="cs-CZ" sz="2400" dirty="0" smtClean="0"/>
              <a:t> portál určený pro sdílení a archivaci digitálních učebních materiálů (</a:t>
            </a:r>
            <a:r>
              <a:rPr lang="cs-CZ" sz="2400" dirty="0" err="1" smtClean="0"/>
              <a:t>DUMů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63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/>
              <a:t>Takových je ale mnohem víc</a:t>
            </a:r>
            <a:r>
              <a:rPr lang="cs-CZ" sz="3600" b="1" dirty="0" smtClean="0"/>
              <a:t>…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cs-CZ" sz="2000" b="1" i="1" dirty="0" smtClean="0"/>
              <a:t>Informační/zpravodajský charakter:</a:t>
            </a:r>
            <a:endParaRPr lang="cs-CZ" sz="2000" b="1" i="1" dirty="0" smtClean="0">
              <a:hlinkClick r:id="rId2"/>
            </a:endParaRPr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2"/>
              </a:rPr>
              <a:t>www.ceskaskola.cz</a:t>
            </a:r>
            <a:r>
              <a:rPr lang="cs-CZ" sz="2200" dirty="0" smtClean="0"/>
              <a:t> – hlavně zpravodajský charakter, pokusy o začlenění prvků webu 2.0 (wiki…)</a:t>
            </a:r>
            <a:endParaRPr lang="cs-CZ" sz="2200" dirty="0"/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3"/>
              </a:rPr>
              <a:t>www.vzdelavacisluzby.cz</a:t>
            </a:r>
            <a:r>
              <a:rPr lang="cs-CZ" sz="2200" b="1" dirty="0"/>
              <a:t> </a:t>
            </a:r>
            <a:r>
              <a:rPr lang="cs-CZ" sz="2200" dirty="0" smtClean="0"/>
              <a:t>– jakási sociální síť škol, většina obsahu přístupná až po registraci</a:t>
            </a:r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4"/>
              </a:rPr>
              <a:t>www.vzdelani21.cz</a:t>
            </a:r>
            <a:r>
              <a:rPr lang="cs-CZ" sz="2200" dirty="0" smtClean="0"/>
              <a:t> – informace o projektu Vzdělání 21 (efektivní zapojení moderních technologií do výuky)</a:t>
            </a:r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5"/>
              </a:rPr>
              <a:t>www.chytretabule.cz</a:t>
            </a:r>
            <a:r>
              <a:rPr lang="cs-CZ" sz="2200" dirty="0" smtClean="0"/>
              <a:t> – informace o efektivním využívání chytrých tabulí ve výuce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2000" b="1" i="1" dirty="0" err="1" smtClean="0"/>
              <a:t>DUMy</a:t>
            </a:r>
            <a:r>
              <a:rPr lang="cs-CZ" sz="2000" b="1" i="1" dirty="0" smtClean="0"/>
              <a:t>, kolekce materiálů:</a:t>
            </a:r>
            <a:endParaRPr lang="cs-CZ" sz="2000" b="1" i="1" dirty="0"/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6"/>
              </a:rPr>
              <a:t>www.activucitel.cz</a:t>
            </a:r>
            <a:r>
              <a:rPr lang="cs-CZ" sz="2200" dirty="0"/>
              <a:t> </a:t>
            </a:r>
            <a:r>
              <a:rPr lang="cs-CZ" sz="2200" dirty="0" smtClean="0"/>
              <a:t>– databáze a úložiště </a:t>
            </a:r>
            <a:r>
              <a:rPr lang="cs-CZ" sz="2200" dirty="0" err="1" smtClean="0"/>
              <a:t>DUMů</a:t>
            </a:r>
            <a:r>
              <a:rPr lang="cs-CZ" sz="2200" dirty="0" smtClean="0"/>
              <a:t>, rozděleno podle předmětů </a:t>
            </a:r>
          </a:p>
          <a:p>
            <a:pPr>
              <a:spcBef>
                <a:spcPts val="300"/>
              </a:spcBef>
            </a:pPr>
            <a:r>
              <a:rPr lang="cs-CZ" sz="2200" b="1" dirty="0" smtClean="0">
                <a:hlinkClick r:id="rId7"/>
              </a:rPr>
              <a:t>www.veskole.cz</a:t>
            </a:r>
            <a:r>
              <a:rPr lang="cs-CZ" sz="2200" dirty="0" smtClean="0"/>
              <a:t> – webové stránky na podporu Smart zařízení na školách, též velké </a:t>
            </a:r>
            <a:r>
              <a:rPr lang="cs-CZ" sz="2200" dirty="0"/>
              <a:t>úložiště </a:t>
            </a:r>
            <a:r>
              <a:rPr lang="cs-CZ" sz="2200" dirty="0" err="1"/>
              <a:t>DUMů</a:t>
            </a:r>
            <a:endParaRPr lang="cs-CZ" sz="22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861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24536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600" b="1" i="1" dirty="0" smtClean="0"/>
              <a:t>Inspirativní weby založené na kolaboraci učitelů: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2"/>
              </a:rPr>
              <a:t>inapadnik.blogspot.cz </a:t>
            </a:r>
            <a:r>
              <a:rPr lang="cs-CZ" sz="1800" b="1" dirty="0" smtClean="0"/>
              <a:t> </a:t>
            </a:r>
            <a:r>
              <a:rPr lang="cs-CZ" sz="1800" dirty="0" smtClean="0"/>
              <a:t>- web </a:t>
            </a:r>
            <a:r>
              <a:rPr lang="cs-CZ" sz="1800" dirty="0" err="1" smtClean="0"/>
              <a:t>PePoUŠů</a:t>
            </a:r>
            <a:r>
              <a:rPr lang="cs-CZ" sz="1800" dirty="0" smtClean="0"/>
              <a:t> (Pedagogové Postižení Učitelským Šílenstvím) – aktivní zkoušení a využívání nových technologií, online debaty (</a:t>
            </a:r>
            <a:r>
              <a:rPr lang="cs-CZ" sz="1800" dirty="0" err="1" smtClean="0"/>
              <a:t>PePoušovo</a:t>
            </a:r>
            <a:r>
              <a:rPr lang="cs-CZ" sz="1800" dirty="0" smtClean="0"/>
              <a:t> vlnobití)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3"/>
              </a:rPr>
              <a:t>www.gegcr.cz</a:t>
            </a:r>
            <a:r>
              <a:rPr lang="cs-CZ" sz="1800" dirty="0" smtClean="0"/>
              <a:t> – Google EDU Group – Skupina lidí, kteří využívají Google nástroje ve výuce (</a:t>
            </a:r>
            <a:r>
              <a:rPr lang="cs-CZ" sz="1800" dirty="0" err="1" smtClean="0"/>
              <a:t>Webmináře</a:t>
            </a:r>
            <a:r>
              <a:rPr lang="cs-CZ" sz="1800" dirty="0" smtClean="0"/>
              <a:t>, videa, tipy, triky…)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2"/>
              </a:rPr>
              <a:t>www.uctesnami.cz</a:t>
            </a:r>
            <a:r>
              <a:rPr lang="cs-CZ" sz="1800" dirty="0" smtClean="0"/>
              <a:t> – web </a:t>
            </a:r>
            <a:r>
              <a:rPr lang="cs-CZ" sz="1800" dirty="0" err="1" smtClean="0"/>
              <a:t>PePoUŠů</a:t>
            </a:r>
            <a:r>
              <a:rPr lang="cs-CZ" sz="1800" dirty="0" smtClean="0"/>
              <a:t> a </a:t>
            </a:r>
            <a:r>
              <a:rPr lang="cs-CZ" sz="1800" dirty="0" err="1" smtClean="0"/>
              <a:t>GEGu</a:t>
            </a:r>
            <a:endParaRPr lang="cs-CZ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b="1" i="1" dirty="0" smtClean="0"/>
              <a:t>Soukromé blogy:</a:t>
            </a:r>
            <a:endParaRPr lang="cs-CZ" sz="1600" b="1" i="1" dirty="0" smtClean="0">
              <a:hlinkClick r:id="rId2"/>
            </a:endParaRPr>
          </a:p>
          <a:p>
            <a:pPr>
              <a:spcBef>
                <a:spcPts val="0"/>
              </a:spcBef>
            </a:pPr>
            <a:r>
              <a:rPr lang="cs-CZ" sz="1800" b="1" dirty="0">
                <a:hlinkClick r:id="rId2"/>
              </a:rPr>
              <a:t>www.spomocnik.net</a:t>
            </a:r>
            <a:r>
              <a:rPr lang="cs-CZ" sz="1800" dirty="0"/>
              <a:t> – blog o novinkách v oblasti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4"/>
              </a:rPr>
              <a:t>borivojb.wikispaces.com/</a:t>
            </a:r>
            <a:r>
              <a:rPr lang="cs-CZ" sz="1800" b="1" dirty="0" err="1" smtClean="0">
                <a:hlinkClick r:id="rId4"/>
              </a:rPr>
              <a:t>Workshop+eTwinning</a:t>
            </a:r>
            <a:r>
              <a:rPr lang="cs-CZ" sz="1800" dirty="0"/>
              <a:t> </a:t>
            </a:r>
            <a:r>
              <a:rPr lang="cs-CZ" sz="1800" dirty="0" smtClean="0"/>
              <a:t>– wiki k 1 workshopu </a:t>
            </a:r>
            <a:r>
              <a:rPr lang="cs-CZ" sz="1800" dirty="0" err="1" smtClean="0"/>
              <a:t>eTwinning</a:t>
            </a:r>
            <a:r>
              <a:rPr lang="cs-CZ" sz="1800" dirty="0" smtClean="0"/>
              <a:t>, spousta užitečných materiálů</a:t>
            </a:r>
            <a:endParaRPr lang="cs-CZ" sz="1800" dirty="0"/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5"/>
              </a:rPr>
              <a:t>www.cojsemvyzkousela.cz</a:t>
            </a:r>
            <a:r>
              <a:rPr lang="cs-CZ" sz="1800" b="1" dirty="0" smtClean="0"/>
              <a:t> </a:t>
            </a:r>
            <a:r>
              <a:rPr lang="cs-CZ" sz="1800" dirty="0" smtClean="0"/>
              <a:t>– blog o různých vyzkoušených online nástrojích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6"/>
              </a:rPr>
              <a:t>www.ipadvetride.cz</a:t>
            </a:r>
            <a:r>
              <a:rPr lang="cs-CZ" sz="1800" dirty="0" smtClean="0"/>
              <a:t> – jak zapojovat tablety (</a:t>
            </a:r>
            <a:r>
              <a:rPr lang="cs-CZ" sz="1800" dirty="0" err="1" smtClean="0"/>
              <a:t>iPady</a:t>
            </a:r>
            <a:r>
              <a:rPr lang="cs-CZ" sz="1800" dirty="0" smtClean="0"/>
              <a:t>) do výuky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7"/>
              </a:rPr>
              <a:t>ittechvevyuce.blogspot.cz</a:t>
            </a:r>
            <a:r>
              <a:rPr lang="cs-CZ" sz="1800" dirty="0" smtClean="0"/>
              <a:t> – informační technologie ve výuce (hlavně ČJ)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8"/>
              </a:rPr>
              <a:t>www.tybrdo.cz/sluzby-google</a:t>
            </a:r>
            <a:r>
              <a:rPr lang="cs-CZ" sz="1800" dirty="0" smtClean="0"/>
              <a:t> - blog o Indii, ale i výuce informatiky (odkaz konkrétně na přehled Google služeb s odkazy na možné použití ve výuce a návody)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9"/>
              </a:rPr>
              <a:t>www.sskola.cz</a:t>
            </a:r>
            <a:r>
              <a:rPr lang="cs-CZ" sz="1800" b="1" dirty="0" smtClean="0"/>
              <a:t> </a:t>
            </a:r>
            <a:r>
              <a:rPr lang="cs-CZ" sz="1800" dirty="0" smtClean="0"/>
              <a:t>– blog o dalších zdrojích a spoustou odkazů k tématu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hlinkClick r:id="rId10"/>
              </a:rPr>
              <a:t>blogy.rvp.cz</a:t>
            </a:r>
            <a:r>
              <a:rPr lang="cs-CZ" sz="1800" dirty="0" smtClean="0"/>
              <a:t> – blogy učitelů na platformě stránek RVP.cz</a:t>
            </a:r>
            <a:endParaRPr lang="cs-CZ" sz="1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3600" b="1" dirty="0"/>
              <a:t>Takových je ale mnohem víc</a:t>
            </a:r>
            <a:r>
              <a:rPr lang="cs-CZ" sz="3600" b="1" dirty="0" smtClean="0"/>
              <a:t>…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10636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4162"/>
          </a:xfrm>
        </p:spPr>
        <p:txBody>
          <a:bodyPr>
            <a:normAutofit fontScale="90000"/>
          </a:bodyPr>
          <a:lstStyle/>
          <a:p>
            <a:pPr algn="r"/>
            <a:r>
              <a:rPr lang="cs-CZ" sz="3600" b="1" dirty="0" smtClean="0"/>
              <a:t>A protože česky je jen 0,7 % webu,</a:t>
            </a:r>
            <a:br>
              <a:rPr lang="cs-CZ" sz="3600" b="1" dirty="0" smtClean="0"/>
            </a:br>
            <a:r>
              <a:rPr lang="cs-CZ" sz="3600" b="1" dirty="0" smtClean="0"/>
              <a:t>je třeba se podívat i </a:t>
            </a:r>
            <a:r>
              <a:rPr lang="cs-CZ" sz="3600" b="1" dirty="0"/>
              <a:t>na zdroje v AJ</a:t>
            </a:r>
            <a:br>
              <a:rPr lang="cs-CZ" sz="3600" b="1" dirty="0"/>
            </a:br>
            <a:r>
              <a:rPr lang="cs-CZ" sz="1600" dirty="0" smtClean="0">
                <a:hlinkClick r:id="rId2"/>
              </a:rPr>
              <a:t>w3techs.com/</a:t>
            </a:r>
            <a:r>
              <a:rPr lang="cs-CZ" sz="1600" dirty="0" err="1" smtClean="0">
                <a:hlinkClick r:id="rId2"/>
              </a:rPr>
              <a:t>technologies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overview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content</a:t>
            </a:r>
            <a:r>
              <a:rPr lang="cs-CZ" sz="1600" dirty="0" smtClean="0">
                <a:hlinkClick r:id="rId2"/>
              </a:rPr>
              <a:t>_</a:t>
            </a:r>
            <a:r>
              <a:rPr lang="cs-CZ" sz="1600" dirty="0" err="1" smtClean="0">
                <a:hlinkClick r:id="rId2"/>
              </a:rPr>
              <a:t>language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all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200" b="1" dirty="0" smtClean="0">
                <a:hlinkClick r:id="rId3"/>
              </a:rPr>
              <a:t>www.collaborizeclassroom.com</a:t>
            </a:r>
            <a:r>
              <a:rPr lang="cs-CZ" sz="2200" dirty="0" smtClean="0"/>
              <a:t> – online prostředí pro třídní spolupráci a diskuzi </a:t>
            </a:r>
          </a:p>
          <a:p>
            <a:r>
              <a:rPr lang="cs-CZ" sz="2200" b="1" u="sng" dirty="0">
                <a:hlinkClick r:id="rId4"/>
              </a:rPr>
              <a:t>www.schrockguide.net</a:t>
            </a:r>
            <a:r>
              <a:rPr lang="cs-CZ" sz="2200" dirty="0"/>
              <a:t> </a:t>
            </a:r>
            <a:r>
              <a:rPr lang="cs-CZ" sz="2200" dirty="0" smtClean="0"/>
              <a:t>– soukromý web </a:t>
            </a:r>
            <a:r>
              <a:rPr lang="cs-CZ" sz="2200" dirty="0" err="1" smtClean="0"/>
              <a:t>Kathy</a:t>
            </a:r>
            <a:r>
              <a:rPr lang="cs-CZ" sz="2200" dirty="0" smtClean="0"/>
              <a:t> </a:t>
            </a:r>
            <a:r>
              <a:rPr lang="cs-CZ" sz="2200" dirty="0" err="1"/>
              <a:t>Schrock</a:t>
            </a:r>
            <a:r>
              <a:rPr lang="cs-CZ" sz="2200" dirty="0"/>
              <a:t> </a:t>
            </a:r>
            <a:r>
              <a:rPr lang="cs-CZ" sz="2200" dirty="0" smtClean="0"/>
              <a:t>s užitečnými články, sekce věnovaná využívání </a:t>
            </a:r>
            <a:r>
              <a:rPr lang="cs-CZ" sz="2200" dirty="0" err="1" smtClean="0"/>
              <a:t>iPadů</a:t>
            </a:r>
            <a:r>
              <a:rPr lang="cs-CZ" sz="2200" dirty="0" smtClean="0"/>
              <a:t> při výuce</a:t>
            </a:r>
          </a:p>
          <a:p>
            <a:r>
              <a:rPr lang="cs-CZ" sz="2200" b="1" dirty="0" smtClean="0">
                <a:hlinkClick r:id="rId5"/>
              </a:rPr>
              <a:t>edte.ch/blog/</a:t>
            </a:r>
            <a:r>
              <a:rPr lang="cs-CZ" sz="2200" b="1" dirty="0" err="1" smtClean="0">
                <a:hlinkClick r:id="rId5"/>
              </a:rPr>
              <a:t>interesting-ways</a:t>
            </a:r>
            <a:r>
              <a:rPr lang="cs-CZ" sz="2200" dirty="0" smtClean="0"/>
              <a:t> – web s odkazy na sdílené dokumenty, kdy mohou učitelé z celého světa přidávat tipy na využívání různých služeb pro výuku – </a:t>
            </a:r>
            <a:r>
              <a:rPr lang="cs-CZ" sz="2200" dirty="0" err="1" smtClean="0"/>
              <a:t>kolaborativní</a:t>
            </a:r>
            <a:r>
              <a:rPr lang="cs-CZ" sz="2200" dirty="0" smtClean="0"/>
              <a:t> vytváření tematického obsahu v praxi</a:t>
            </a:r>
          </a:p>
          <a:p>
            <a:r>
              <a:rPr lang="cs-CZ" sz="2200" b="1" dirty="0" smtClean="0">
                <a:hlinkClick r:id="rId6"/>
              </a:rPr>
              <a:t>itools.com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smtClean="0"/>
              <a:t>vyhledavač online nástrojů pro různé věci</a:t>
            </a:r>
          </a:p>
          <a:p>
            <a:r>
              <a:rPr lang="cs-CZ" sz="2200" b="1" dirty="0" smtClean="0">
                <a:hlinkClick r:id="rId7"/>
              </a:rPr>
              <a:t>lreforschools.eun.org/web/</a:t>
            </a:r>
            <a:r>
              <a:rPr lang="cs-CZ" sz="2200" b="1" dirty="0" err="1" smtClean="0">
                <a:hlinkClick r:id="rId7"/>
              </a:rPr>
              <a:t>guest</a:t>
            </a:r>
            <a:r>
              <a:rPr lang="cs-CZ" sz="2200" b="1" dirty="0" smtClean="0">
                <a:hlinkClick r:id="rId7"/>
              </a:rPr>
              <a:t>/</a:t>
            </a:r>
            <a:r>
              <a:rPr lang="cs-CZ" sz="2200" b="1" dirty="0" err="1" smtClean="0">
                <a:hlinkClick r:id="rId7"/>
              </a:rPr>
              <a:t>insafe</a:t>
            </a:r>
            <a:r>
              <a:rPr lang="cs-CZ" sz="2200" dirty="0" smtClean="0"/>
              <a:t> – web pro výměnu a sdílení výukových materiálů od </a:t>
            </a:r>
            <a:r>
              <a:rPr lang="cs-CZ" sz="2200" dirty="0" err="1" smtClean="0"/>
              <a:t>Europian</a:t>
            </a:r>
            <a:r>
              <a:rPr lang="cs-CZ" sz="2200" dirty="0" smtClean="0"/>
              <a:t> </a:t>
            </a:r>
            <a:r>
              <a:rPr lang="cs-CZ" sz="2200" dirty="0" err="1" smtClean="0"/>
              <a:t>Schoolnet</a:t>
            </a:r>
            <a:r>
              <a:rPr lang="cs-CZ" sz="2200" dirty="0" smtClean="0"/>
              <a:t> a </a:t>
            </a:r>
            <a:r>
              <a:rPr lang="cs-CZ" sz="2200" dirty="0" err="1" smtClean="0"/>
              <a:t>InSafe</a:t>
            </a:r>
            <a:endParaRPr lang="cs-CZ" sz="2200" dirty="0" smtClean="0"/>
          </a:p>
          <a:p>
            <a:r>
              <a:rPr lang="cs-CZ" sz="2200" b="1" dirty="0" smtClean="0">
                <a:hlinkClick r:id="rId8"/>
              </a:rPr>
              <a:t>linked.eun.org/web/</a:t>
            </a:r>
            <a:r>
              <a:rPr lang="cs-CZ" sz="2200" b="1" dirty="0" err="1" smtClean="0">
                <a:hlinkClick r:id="rId8"/>
              </a:rPr>
              <a:t>guest</a:t>
            </a:r>
            <a:r>
              <a:rPr lang="cs-CZ" sz="2200" b="1" dirty="0" smtClean="0">
                <a:hlinkClick r:id="rId8"/>
              </a:rPr>
              <a:t>/</a:t>
            </a:r>
            <a:r>
              <a:rPr lang="cs-CZ" sz="2200" b="1" dirty="0" err="1" smtClean="0">
                <a:hlinkClick r:id="rId8"/>
              </a:rPr>
              <a:t>videos</a:t>
            </a:r>
            <a:r>
              <a:rPr lang="cs-CZ" sz="2200" dirty="0" smtClean="0"/>
              <a:t> – videa s</a:t>
            </a:r>
            <a:r>
              <a:rPr lang="cs-CZ" sz="2200" dirty="0"/>
              <a:t> konkrétními </a:t>
            </a:r>
            <a:r>
              <a:rPr lang="cs-CZ" sz="2200" dirty="0"/>
              <a:t>ukázkami využívání různých technologií při výuce</a:t>
            </a:r>
          </a:p>
        </p:txBody>
      </p:sp>
    </p:spTree>
    <p:extLst>
      <p:ext uri="{BB962C8B-B14F-4D97-AF65-F5344CB8AC3E}">
        <p14:creationId xmlns:p14="http://schemas.microsoft.com/office/powerpoint/2010/main" val="82457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99983" y="332656"/>
            <a:ext cx="1944216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1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2160" y="274638"/>
            <a:ext cx="2674640" cy="1143000"/>
          </a:xfrm>
        </p:spPr>
        <p:txBody>
          <a:bodyPr/>
          <a:lstStyle/>
          <a:p>
            <a:pPr algn="r"/>
            <a:r>
              <a:rPr lang="cs-CZ" b="1" dirty="0" smtClean="0"/>
              <a:t>Úkol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000" b="1" dirty="0" smtClean="0"/>
              <a:t>Vyberte si 1 </a:t>
            </a:r>
            <a:r>
              <a:rPr lang="cs-CZ" sz="3000" b="1" dirty="0"/>
              <a:t>libovolný web/webový nástroj, který může pomáhat ve výuce a stručně jej </a:t>
            </a:r>
            <a:r>
              <a:rPr lang="cs-CZ" sz="3000" b="1" dirty="0" smtClean="0"/>
              <a:t>popište…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800" dirty="0" smtClean="0"/>
              <a:t>Popis </a:t>
            </a:r>
            <a:r>
              <a:rPr lang="cs-CZ" sz="2800" dirty="0"/>
              <a:t>musí </a:t>
            </a:r>
            <a:r>
              <a:rPr lang="cs-CZ" sz="2800" dirty="0" smtClean="0"/>
              <a:t>obsahovat: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/>
              <a:t>silné stránky </a:t>
            </a:r>
            <a:r>
              <a:rPr lang="cs-CZ" sz="2800" dirty="0"/>
              <a:t>daného zdroje/nástroje </a:t>
            </a:r>
            <a:endParaRPr lang="cs-CZ" sz="2800" dirty="0" smtClean="0"/>
          </a:p>
          <a:p>
            <a:pPr>
              <a:spcBef>
                <a:spcPts val="1200"/>
              </a:spcBef>
            </a:pPr>
            <a:r>
              <a:rPr lang="cs-CZ" sz="2800" b="1" dirty="0" smtClean="0"/>
              <a:t>slabé </a:t>
            </a:r>
            <a:r>
              <a:rPr lang="cs-CZ" sz="2800" b="1" dirty="0"/>
              <a:t>stránky </a:t>
            </a:r>
            <a:r>
              <a:rPr lang="cs-CZ" sz="2800" dirty="0"/>
              <a:t>daného </a:t>
            </a:r>
            <a:r>
              <a:rPr lang="cs-CZ" sz="2800" dirty="0" smtClean="0"/>
              <a:t>zdroje/nástroje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/>
              <a:t>osobní </a:t>
            </a:r>
            <a:r>
              <a:rPr lang="cs-CZ" sz="2800" b="1" dirty="0"/>
              <a:t>názor </a:t>
            </a:r>
            <a:r>
              <a:rPr lang="cs-CZ" sz="2800" dirty="0"/>
              <a:t>účastníka na jeho praktické využití </a:t>
            </a:r>
            <a:endParaRPr lang="cs-CZ" sz="2800" dirty="0" smtClean="0"/>
          </a:p>
          <a:p>
            <a:pPr>
              <a:spcBef>
                <a:spcPts val="1200"/>
              </a:spcBef>
            </a:pPr>
            <a:r>
              <a:rPr lang="cs-CZ" sz="2800" b="1" dirty="0" smtClean="0"/>
              <a:t>zhodnocení </a:t>
            </a:r>
            <a:r>
              <a:rPr lang="cs-CZ" sz="2800" b="1" dirty="0"/>
              <a:t>bezpečnostních rizik</a:t>
            </a:r>
            <a:r>
              <a:rPr lang="cs-CZ" sz="2800" dirty="0"/>
              <a:t>, které mohou nastávat při využívání vybraného </a:t>
            </a:r>
            <a:r>
              <a:rPr lang="cs-CZ" sz="2800" dirty="0" smtClean="0"/>
              <a:t>zdroje/nástroje.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cs-CZ" sz="3100" dirty="0" smtClean="0"/>
              <a:t>Pro daný zdroj/nástroj </a:t>
            </a:r>
            <a:r>
              <a:rPr lang="cs-CZ" sz="3100" b="1" dirty="0" smtClean="0"/>
              <a:t>vytvořte online nástěnku </a:t>
            </a:r>
            <a:r>
              <a:rPr lang="cs-CZ" sz="3100" dirty="0" smtClean="0"/>
              <a:t>(</a:t>
            </a:r>
            <a:r>
              <a:rPr lang="cs-CZ" sz="3100" dirty="0"/>
              <a:t>například </a:t>
            </a:r>
            <a:r>
              <a:rPr lang="cs-CZ" sz="3100" dirty="0" smtClean="0"/>
              <a:t>na </a:t>
            </a:r>
            <a:r>
              <a:rPr lang="cs-CZ" sz="3100" dirty="0" smtClean="0">
                <a:hlinkClick r:id="rId2"/>
              </a:rPr>
              <a:t>padlet.com</a:t>
            </a:r>
            <a:r>
              <a:rPr lang="cs-CZ" sz="3100" dirty="0" smtClean="0"/>
              <a:t>, </a:t>
            </a:r>
            <a:r>
              <a:rPr lang="cs-CZ" sz="3100" u="sng" dirty="0" smtClean="0">
                <a:hlinkClick r:id="rId3"/>
              </a:rPr>
              <a:t>en.linoit.com</a:t>
            </a:r>
            <a:r>
              <a:rPr lang="cs-CZ" sz="3100" dirty="0" smtClean="0"/>
              <a:t>) a popis na ní zveřejněte. Odkaz nástěnku </a:t>
            </a:r>
            <a:r>
              <a:rPr lang="cs-CZ" sz="3100" dirty="0"/>
              <a:t>společně s vybraným zdrojem/nástrojem </a:t>
            </a:r>
            <a:r>
              <a:rPr lang="cs-CZ" sz="3100" dirty="0" err="1" smtClean="0"/>
              <a:t>nasdílejte</a:t>
            </a:r>
            <a:r>
              <a:rPr lang="cs-CZ" sz="3100" dirty="0" smtClean="0"/>
              <a:t> </a:t>
            </a:r>
            <a:r>
              <a:rPr lang="cs-CZ" sz="3100" dirty="0"/>
              <a:t>na diskuzi k modulu. </a:t>
            </a:r>
          </a:p>
        </p:txBody>
      </p:sp>
    </p:spTree>
    <p:extLst>
      <p:ext uri="{BB962C8B-B14F-4D97-AF65-F5344CB8AC3E}">
        <p14:creationId xmlns:p14="http://schemas.microsoft.com/office/powerpoint/2010/main" val="135459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b="1" dirty="0" smtClean="0"/>
              <a:t>Dnes se podíváme na…</a:t>
            </a:r>
            <a:endParaRPr lang="en-IE" b="1" dirty="0"/>
          </a:p>
        </p:txBody>
      </p:sp>
      <p:sp>
        <p:nvSpPr>
          <p:cNvPr id="5" name="TextBox 2"/>
          <p:cNvSpPr txBox="1"/>
          <p:nvPr/>
        </p:nvSpPr>
        <p:spPr>
          <a:xfrm>
            <a:off x="655324" y="1556792"/>
            <a:ext cx="777686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Objevování výhod používání </a:t>
            </a:r>
            <a:r>
              <a:rPr lang="cs-CZ" sz="2800" dirty="0" err="1" smtClean="0"/>
              <a:t>kolaborativních</a:t>
            </a:r>
            <a:r>
              <a:rPr lang="cs-CZ" sz="2800" dirty="0" smtClean="0"/>
              <a:t> nástrojů pro výuku.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Velké množství webových zdrojů s radami a návody.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Využití </a:t>
            </a:r>
            <a:r>
              <a:rPr lang="cs-CZ" sz="2800" dirty="0" err="1" smtClean="0"/>
              <a:t>kolaborativních</a:t>
            </a:r>
            <a:r>
              <a:rPr lang="cs-CZ" sz="2800" dirty="0" smtClean="0"/>
              <a:t> nástrojů s důrazem na procvičování digitálních dovedností.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Tvorbu výukového plánu se zapojením online zdrojů a nástrojů.</a:t>
            </a:r>
          </a:p>
        </p:txBody>
      </p:sp>
    </p:spTree>
    <p:extLst>
      <p:ext uri="{BB962C8B-B14F-4D97-AF65-F5344CB8AC3E}">
        <p14:creationId xmlns:p14="http://schemas.microsoft.com/office/powerpoint/2010/main" val="275855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Projděte si nástěnky </a:t>
            </a:r>
            <a:r>
              <a:rPr lang="cs-CZ" dirty="0"/>
              <a:t>ostatních </a:t>
            </a:r>
            <a:r>
              <a:rPr lang="cs-CZ" dirty="0" smtClean="0"/>
              <a:t>(z úkolu 2) a pokuste se na každou </a:t>
            </a:r>
            <a:r>
              <a:rPr lang="cs-CZ" dirty="0"/>
              <a:t>napsat alespoň </a:t>
            </a:r>
            <a:r>
              <a:rPr lang="cs-CZ" dirty="0" smtClean="0"/>
              <a:t>1 stručný </a:t>
            </a:r>
            <a:r>
              <a:rPr lang="cs-CZ" dirty="0"/>
              <a:t>tematický příspěvek </a:t>
            </a:r>
            <a:endParaRPr lang="cs-CZ" dirty="0" smtClean="0"/>
          </a:p>
          <a:p>
            <a:pPr marL="0" indent="0" algn="ctr">
              <a:buNone/>
            </a:pPr>
            <a:r>
              <a:rPr lang="cs-CZ" sz="2400" i="1" dirty="0" smtClean="0"/>
              <a:t>(</a:t>
            </a:r>
            <a:r>
              <a:rPr lang="cs-CZ" sz="2400" i="1" dirty="0"/>
              <a:t>např. „souhlasím/nesouhlasím s využitím této technologie, protože…“, „jako další klad tohoto nástroje vidím…“, atd</a:t>
            </a:r>
            <a:r>
              <a:rPr lang="cs-CZ" sz="2400" i="1" dirty="0" smtClean="0"/>
              <a:t>.)</a:t>
            </a:r>
          </a:p>
          <a:p>
            <a:pPr marL="0" indent="0" algn="ctr">
              <a:buNone/>
            </a:pPr>
            <a:endParaRPr lang="cs-CZ" sz="2400" i="1" dirty="0" smtClean="0"/>
          </a:p>
          <a:p>
            <a:pPr marL="0" indent="0" algn="ctr">
              <a:buNone/>
            </a:pPr>
            <a:r>
              <a:rPr lang="cs-CZ" sz="2800" dirty="0" smtClean="0"/>
              <a:t>Odkazy na jednotlivé nástěnky najdete ve speciálně založené diskuzi na moodle.nidv.cz.  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6899983" y="332656"/>
            <a:ext cx="1944216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1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012160" y="274638"/>
            <a:ext cx="2674640" cy="1143000"/>
          </a:xfrm>
        </p:spPr>
        <p:txBody>
          <a:bodyPr/>
          <a:lstStyle/>
          <a:p>
            <a:pPr algn="r"/>
            <a:r>
              <a:rPr lang="cs-CZ" b="1" dirty="0" smtClean="0"/>
              <a:t>Úkol 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5933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01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9263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3600" b="1" dirty="0" smtClean="0"/>
              <a:t>Proč vůbec technologie </a:t>
            </a:r>
            <a:br>
              <a:rPr lang="cs-CZ" sz="3600" b="1" dirty="0" smtClean="0"/>
            </a:br>
            <a:r>
              <a:rPr lang="cs-CZ" sz="3600" b="1" dirty="0" smtClean="0"/>
              <a:t>pro výuku využívat?</a:t>
            </a:r>
            <a:endParaRPr lang="cs-CZ" sz="36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51088" y="1592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cs-CZ" dirty="0" smtClean="0"/>
              <a:t>Děti s technologiemi vyrůstají již od narození – není možné je při výuce vynechávat.</a:t>
            </a:r>
          </a:p>
          <a:p>
            <a:r>
              <a:rPr lang="cs-CZ" dirty="0" smtClean="0"/>
              <a:t>S vývojem technologií se mění i přístup dětí k mnoha věcem.</a:t>
            </a:r>
          </a:p>
          <a:p>
            <a:r>
              <a:rPr lang="cs-CZ" dirty="0" smtClean="0"/>
              <a:t>Web 2.0 je postaven na </a:t>
            </a:r>
            <a:r>
              <a:rPr lang="cs-CZ" dirty="0" err="1" smtClean="0"/>
              <a:t>kolaborativním</a:t>
            </a:r>
            <a:r>
              <a:rPr lang="cs-CZ" dirty="0" smtClean="0"/>
              <a:t> prostředí – ideální pro vzájemné učení, spolupráci a kreativní nápady.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52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779096" cy="1143000"/>
          </a:xfrm>
        </p:spPr>
        <p:txBody>
          <a:bodyPr>
            <a:normAutofit/>
          </a:bodyPr>
          <a:lstStyle/>
          <a:p>
            <a:pPr algn="r"/>
            <a:r>
              <a:rPr lang="cs-CZ" sz="3200" b="1" dirty="0" smtClean="0"/>
              <a:t>Jak se mění přístup k učení s dětmi, které s technologiemi vyrůstají?</a:t>
            </a:r>
            <a:endParaRPr lang="cs-CZ" sz="3200" b="1" dirty="0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464109"/>
              </p:ext>
            </p:extLst>
          </p:nvPr>
        </p:nvGraphicFramePr>
        <p:xfrm>
          <a:off x="424083" y="1628800"/>
          <a:ext cx="7344816" cy="4248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3672408"/>
              </a:tblGrid>
              <a:tr h="3268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i="0" u="none" strike="noStrike" dirty="0">
                          <a:effectLst/>
                        </a:rPr>
                        <a:t>Starší generace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effectLst/>
                        </a:rPr>
                        <a:t>Net generace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běžné tempo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nespojité tempo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mono-tasking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</a:t>
                      </a:r>
                      <a:r>
                        <a:rPr lang="cs-CZ" sz="1700" b="1" u="none" strike="noStrike" dirty="0" err="1">
                          <a:effectLst/>
                        </a:rPr>
                        <a:t>multi-tasking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lineární přístup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nelineární přístup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zpracování jedné informace naráz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přerušované zpracování informací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vnímání čtením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ikonické vnímání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samostatnost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propojenost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ctižádostivost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spolupráce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pasivní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aktivní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učení a hraní odděleno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učení hraním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klid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stále ve střehu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effectLst/>
                        </a:rPr>
                        <a:t>• realita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fantazie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 dirty="0">
                          <a:effectLst/>
                        </a:rPr>
                        <a:t>• technologie jako nepřítel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>
                          <a:effectLst/>
                        </a:rPr>
                        <a:t>• technologie jako přítel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rgbClr val="FFFAF7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 rot="16200000">
            <a:off x="6048687" y="3632672"/>
            <a:ext cx="4032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hlinkClick r:id="rId3"/>
              </a:rPr>
              <a:t>www.spomocnik.net/2006/12/vzdelavani-internet-2-generace.html</a:t>
            </a:r>
            <a:r>
              <a:rPr lang="cs-CZ" sz="1600" dirty="0" smtClean="0"/>
              <a:t>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2110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4869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Výukové nástroje… </a:t>
            </a:r>
            <a:br>
              <a:rPr lang="cs-CZ" sz="3600" b="1" dirty="0" smtClean="0"/>
            </a:br>
            <a:r>
              <a:rPr lang="cs-CZ" sz="3600" b="1" dirty="0" smtClean="0"/>
              <a:t>studijní pomůcky</a:t>
            </a:r>
            <a:endParaRPr lang="cs-CZ" sz="36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06860" y="1506968"/>
            <a:ext cx="7392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Nástroje a zdroje online můžeme dělit na 3 typy: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36115" y="2349779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Informační zdroje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26781" y="2342449"/>
            <a:ext cx="2004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Komunikační nástroje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36715" y="2349833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Publikační nástroje</a:t>
            </a:r>
            <a:endParaRPr lang="cs-CZ" sz="2400" b="1" dirty="0"/>
          </a:p>
        </p:txBody>
      </p:sp>
      <p:pic>
        <p:nvPicPr>
          <p:cNvPr id="13" name="Picture 2" descr="C:\Users\Grainne\AppData\Local\Microsoft\Windows\Temporary Internet Files\Content.IE5\2Y292Y3F\MC90044212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175" y="3180830"/>
            <a:ext cx="952072" cy="952072"/>
          </a:xfrm>
          <a:prstGeom prst="rect">
            <a:avLst/>
          </a:prstGeom>
          <a:noFill/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591" y="3173446"/>
            <a:ext cx="1074415" cy="90250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480" y="3245246"/>
            <a:ext cx="652661" cy="75890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812899" y="4159616"/>
            <a:ext cx="23746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Webové stránky</a:t>
            </a:r>
          </a:p>
          <a:p>
            <a:pPr algn="ctr"/>
            <a:r>
              <a:rPr lang="cs-CZ" sz="2000" dirty="0" smtClean="0"/>
              <a:t>Wikipedie</a:t>
            </a:r>
          </a:p>
          <a:p>
            <a:pPr algn="ctr"/>
            <a:r>
              <a:rPr lang="cs-CZ" sz="2000" dirty="0" smtClean="0"/>
              <a:t>Zpravodajské servery</a:t>
            </a:r>
          </a:p>
          <a:p>
            <a:pPr algn="ctr"/>
            <a:r>
              <a:rPr lang="cs-CZ" sz="2000" dirty="0" smtClean="0"/>
              <a:t>…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682042" y="4169067"/>
            <a:ext cx="22935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Sociální sítě</a:t>
            </a:r>
          </a:p>
          <a:p>
            <a:pPr algn="ctr"/>
            <a:r>
              <a:rPr lang="cs-CZ" sz="2000" dirty="0" smtClean="0"/>
              <a:t>Instant messengery</a:t>
            </a:r>
          </a:p>
          <a:p>
            <a:pPr algn="ctr"/>
            <a:r>
              <a:rPr lang="cs-CZ" sz="2000" dirty="0" smtClean="0"/>
              <a:t>SMS, MMS, telefony</a:t>
            </a:r>
          </a:p>
          <a:p>
            <a:pPr algn="ctr"/>
            <a:r>
              <a:rPr lang="cs-CZ" sz="2000" dirty="0" smtClean="0"/>
              <a:t>…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650862" y="4172688"/>
            <a:ext cx="14998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Blogy</a:t>
            </a:r>
          </a:p>
          <a:p>
            <a:pPr algn="ctr"/>
            <a:r>
              <a:rPr lang="cs-CZ" sz="2000" dirty="0" smtClean="0"/>
              <a:t>Sociální sítě</a:t>
            </a:r>
          </a:p>
          <a:p>
            <a:pPr algn="ctr"/>
            <a:r>
              <a:rPr lang="cs-CZ" sz="2000" dirty="0" smtClean="0"/>
              <a:t>Vlastní www</a:t>
            </a:r>
          </a:p>
          <a:p>
            <a:pPr algn="ctr"/>
            <a:r>
              <a:rPr lang="cs-CZ" sz="2000" dirty="0" smtClean="0"/>
              <a:t>…</a:t>
            </a:r>
            <a:endParaRPr lang="cs-CZ" sz="2000" dirty="0"/>
          </a:p>
        </p:txBody>
      </p:sp>
      <p:cxnSp>
        <p:nvCxnSpPr>
          <p:cNvPr id="20" name="Přímá spojnice 19"/>
          <p:cNvCxnSpPr/>
          <p:nvPr/>
        </p:nvCxnSpPr>
        <p:spPr>
          <a:xfrm>
            <a:off x="3371811" y="2700523"/>
            <a:ext cx="0" cy="2183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320691" y="2700523"/>
            <a:ext cx="0" cy="2183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34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350968" cy="3917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 smtClean="0"/>
              <a:t>Ke každému typu zdroje/nástroje vymyslete 5 konkrétních příkladů (ideálně přímo s odkazem na danou službu), které znáte a ideálně je i využíváte. 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r">
              <a:buNone/>
            </a:pPr>
            <a:r>
              <a:rPr lang="cs-CZ" sz="2400" dirty="0" smtClean="0"/>
              <a:t>Nástroje a zdroje z jednotlivých typů se samozřejmě mohou překrývat (například </a:t>
            </a:r>
            <a:r>
              <a:rPr lang="cs-CZ" sz="2400" dirty="0" err="1" smtClean="0"/>
              <a:t>Facebook</a:t>
            </a:r>
            <a:r>
              <a:rPr lang="cs-CZ" sz="2400" dirty="0" smtClean="0"/>
              <a:t> je komunikační i publikační nástroj, Wikipedie je zároveň informační zdroj i publikační nástroj…).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6899983" y="332656"/>
            <a:ext cx="1944216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1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012160" y="274638"/>
            <a:ext cx="2674640" cy="1143000"/>
          </a:xfrm>
        </p:spPr>
        <p:txBody>
          <a:bodyPr/>
          <a:lstStyle/>
          <a:p>
            <a:pPr algn="r"/>
            <a:r>
              <a:rPr lang="cs-CZ" b="1" dirty="0" smtClean="0"/>
              <a:t>Úkol 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10533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600" b="1" dirty="0" smtClean="0"/>
              <a:t>Konkrétní obecné nástroje, </a:t>
            </a:r>
            <a:br>
              <a:rPr lang="cs-CZ" sz="3600" b="1" dirty="0" smtClean="0"/>
            </a:br>
            <a:r>
              <a:rPr lang="cs-CZ" sz="3600" b="1" dirty="0" smtClean="0"/>
              <a:t>které je možné využít…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3000" b="1" dirty="0" smtClean="0"/>
              <a:t>Sdílené dokumenty </a:t>
            </a:r>
            <a:r>
              <a:rPr lang="cs-CZ" sz="3000" dirty="0" smtClean="0"/>
              <a:t>(např. </a:t>
            </a:r>
            <a:r>
              <a:rPr lang="cs-CZ" sz="3000" dirty="0"/>
              <a:t>G</a:t>
            </a:r>
            <a:r>
              <a:rPr lang="cs-CZ" sz="3000" dirty="0" smtClean="0"/>
              <a:t>oogle Disk, Etherpad)</a:t>
            </a:r>
          </a:p>
          <a:p>
            <a:pPr>
              <a:spcBef>
                <a:spcPts val="1200"/>
              </a:spcBef>
            </a:pPr>
            <a:r>
              <a:rPr lang="cs-CZ" sz="3000" b="1" dirty="0"/>
              <a:t>Wiki weby </a:t>
            </a:r>
            <a:r>
              <a:rPr lang="cs-CZ" sz="3000" dirty="0" smtClean="0"/>
              <a:t>(např. dokuwiki</a:t>
            </a:r>
            <a:r>
              <a:rPr lang="cs-CZ" sz="3000" dirty="0"/>
              <a:t>, </a:t>
            </a:r>
            <a:r>
              <a:rPr lang="cs-CZ" sz="3000" dirty="0" smtClean="0"/>
              <a:t>mediawiki)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/>
              <a:t>Online nástěnky </a:t>
            </a:r>
            <a:r>
              <a:rPr lang="cs-CZ" sz="3000" dirty="0" smtClean="0"/>
              <a:t>(např. padlet, linoit)</a:t>
            </a:r>
          </a:p>
          <a:p>
            <a:pPr>
              <a:spcBef>
                <a:spcPts val="1200"/>
              </a:spcBef>
            </a:pPr>
            <a:r>
              <a:rPr lang="cs-CZ" sz="3000" b="1" dirty="0"/>
              <a:t>Google nástroje </a:t>
            </a:r>
            <a:r>
              <a:rPr lang="cs-CZ" sz="3000" dirty="0"/>
              <a:t>(např. dokumenty, formuláře, kalendáře, obrázky, vyhledávání</a:t>
            </a:r>
            <a:r>
              <a:rPr lang="cs-CZ" sz="30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/>
              <a:t>Výukové hry</a:t>
            </a:r>
            <a:endParaRPr lang="cs-CZ" sz="3000" b="1" dirty="0"/>
          </a:p>
          <a:p>
            <a:pPr>
              <a:spcBef>
                <a:spcPts val="1200"/>
              </a:spcBef>
            </a:pPr>
            <a:r>
              <a:rPr lang="cs-CZ" sz="3000" b="1" dirty="0" smtClean="0"/>
              <a:t>Blogy</a:t>
            </a:r>
            <a:r>
              <a:rPr lang="cs-CZ" sz="3000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cs-CZ" sz="3000" b="1" dirty="0" smtClean="0"/>
              <a:t>Sociální sítě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69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Sdílené dokumenty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cs-CZ" dirty="0" smtClean="0"/>
              <a:t>Možnost úpravy dokumentu několika lidmi současně.</a:t>
            </a:r>
          </a:p>
          <a:p>
            <a:r>
              <a:rPr lang="cs-CZ" dirty="0" smtClean="0"/>
              <a:t>Široké pole využití pro společnou tvorbu textů/projektů.</a:t>
            </a:r>
          </a:p>
          <a:p>
            <a:r>
              <a:rPr lang="cs-CZ" dirty="0" smtClean="0"/>
              <a:t>Ideální pro menší skupinky studentů (např. 4 na 1 dokument).</a:t>
            </a:r>
          </a:p>
          <a:p>
            <a:r>
              <a:rPr lang="cs-CZ" dirty="0" smtClean="0"/>
              <a:t>Možnost oprav učitelem v reálném čase.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cs-CZ" b="1" i="1" dirty="0" smtClean="0">
                <a:hlinkClick r:id="rId2" action="ppaction://hlinkfile"/>
              </a:rPr>
              <a:t>Google Disk</a:t>
            </a:r>
            <a:r>
              <a:rPr lang="cs-CZ" b="1" i="1" dirty="0" smtClean="0"/>
              <a:t>, </a:t>
            </a:r>
            <a:r>
              <a:rPr lang="cs-CZ" b="1" i="1" dirty="0" smtClean="0">
                <a:hlinkClick r:id="rId3"/>
              </a:rPr>
              <a:t>Etherpad</a:t>
            </a:r>
            <a:endParaRPr lang="cs-CZ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84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Wiki weby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48471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 smtClean="0"/>
              <a:t>Webové stránky založené na kooperativní tvorbě obsahu (například jako </a:t>
            </a:r>
            <a:r>
              <a:rPr lang="cs-CZ" sz="3000" dirty="0" err="1" smtClean="0"/>
              <a:t>Wikipedia</a:t>
            </a:r>
            <a:r>
              <a:rPr lang="cs-CZ" sz="3000" dirty="0" smtClean="0"/>
              <a:t>).</a:t>
            </a:r>
          </a:p>
          <a:p>
            <a:r>
              <a:rPr lang="cs-CZ" sz="3000" dirty="0" smtClean="0"/>
              <a:t>Ideální na společnou tvorbu rozsáhlejších souborů textů (např. tvorba maturitních otázek, soubory referátů, školní projekty atd.).</a:t>
            </a:r>
          </a:p>
          <a:p>
            <a:r>
              <a:rPr lang="cs-CZ" sz="3000" dirty="0" smtClean="0"/>
              <a:t>Každý má možnost texty editovat, upravovat.</a:t>
            </a:r>
          </a:p>
          <a:p>
            <a:r>
              <a:rPr lang="cs-CZ" sz="3000" dirty="0" smtClean="0"/>
              <a:t>Více také na </a:t>
            </a:r>
            <a:r>
              <a:rPr lang="cs-CZ" sz="3000" dirty="0" err="1" smtClean="0">
                <a:hlinkClick r:id="rId2"/>
              </a:rPr>
              <a:t>enviwiki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Kompletní metodika </a:t>
            </a:r>
            <a:r>
              <a:rPr lang="cs-CZ" sz="3000" dirty="0"/>
              <a:t>pro využití wiki ve výuce v materiálech k </a:t>
            </a:r>
            <a:r>
              <a:rPr lang="cs-CZ" sz="3000" dirty="0" smtClean="0"/>
              <a:t>modulu.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cs-CZ" b="1" i="1" dirty="0" smtClean="0">
                <a:hlinkClick r:id="rId3"/>
              </a:rPr>
              <a:t>dokuwiki</a:t>
            </a:r>
            <a:r>
              <a:rPr lang="cs-CZ" b="1" i="1" dirty="0"/>
              <a:t>, </a:t>
            </a:r>
            <a:r>
              <a:rPr lang="cs-CZ" b="1" i="1" dirty="0" smtClean="0">
                <a:hlinkClick r:id="rId4"/>
              </a:rPr>
              <a:t>mediawiki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22774359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6729</TotalTime>
  <Words>1305</Words>
  <Application>Microsoft Office PowerPoint</Application>
  <PresentationFormat>Předvádění na obrazovce (4:3)</PresentationFormat>
  <Paragraphs>168</Paragraphs>
  <Slides>21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Vzdělávací program esafety – Bezpečné virtuální prostředí</vt:lpstr>
      <vt:lpstr>Dnes se podíváme na…</vt:lpstr>
      <vt:lpstr>Proč vůbec technologie  pro výuku využívat?</vt:lpstr>
      <vt:lpstr>Jak se mění přístup k učení s dětmi, které s technologiemi vyrůstají?</vt:lpstr>
      <vt:lpstr>Výukové nástroje…  studijní pomůcky</vt:lpstr>
      <vt:lpstr>Úkol 1</vt:lpstr>
      <vt:lpstr>Konkrétní obecné nástroje,  které je možné využít…</vt:lpstr>
      <vt:lpstr>Sdílené dokumenty</vt:lpstr>
      <vt:lpstr>Wiki weby</vt:lpstr>
      <vt:lpstr>Online nástěnky</vt:lpstr>
      <vt:lpstr>Google nástroje</vt:lpstr>
      <vt:lpstr>Google nástroje v budoucnu? </vt:lpstr>
      <vt:lpstr>Výukové počítačové hry</vt:lpstr>
      <vt:lpstr>Blogy, sociální sítě </vt:lpstr>
      <vt:lpstr>Informační zdroje k tématu využívání online technologií ve výuce</vt:lpstr>
      <vt:lpstr>Takových je ale mnohem víc…</vt:lpstr>
      <vt:lpstr>Takových je ale mnohem víc…</vt:lpstr>
      <vt:lpstr>A protože česky je jen 0,7 % webu, je třeba se podívat i na zdroje v AJ w3techs.com/technologies/overview/content_language/all</vt:lpstr>
      <vt:lpstr>Úkol 2</vt:lpstr>
      <vt:lpstr>Úkol 3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program esafety – Bezpečné virtuální prostředí</dc:title>
  <dc:creator>Sarka</dc:creator>
  <cp:lastModifiedBy>Sarka</cp:lastModifiedBy>
  <cp:revision>69</cp:revision>
  <dcterms:created xsi:type="dcterms:W3CDTF">2014-05-28T10:39:22Z</dcterms:created>
  <dcterms:modified xsi:type="dcterms:W3CDTF">2014-07-03T13:13:05Z</dcterms:modified>
</cp:coreProperties>
</file>