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57" r:id="rId2"/>
    <p:sldId id="258" r:id="rId3"/>
    <p:sldId id="288" r:id="rId4"/>
    <p:sldId id="277" r:id="rId5"/>
    <p:sldId id="278" r:id="rId6"/>
    <p:sldId id="289" r:id="rId7"/>
    <p:sldId id="291" r:id="rId8"/>
    <p:sldId id="295" r:id="rId9"/>
    <p:sldId id="305" r:id="rId10"/>
    <p:sldId id="306" r:id="rId11"/>
    <p:sldId id="307" r:id="rId12"/>
    <p:sldId id="285" r:id="rId13"/>
    <p:sldId id="287" r:id="rId14"/>
    <p:sldId id="286" r:id="rId15"/>
    <p:sldId id="297" r:id="rId16"/>
    <p:sldId id="296" r:id="rId17"/>
    <p:sldId id="259" r:id="rId18"/>
    <p:sldId id="283" r:id="rId19"/>
    <p:sldId id="284" r:id="rId20"/>
    <p:sldId id="279" r:id="rId21"/>
    <p:sldId id="282" r:id="rId22"/>
    <p:sldId id="300" r:id="rId23"/>
    <p:sldId id="301" r:id="rId24"/>
    <p:sldId id="303" r:id="rId25"/>
    <p:sldId id="304" r:id="rId26"/>
    <p:sldId id="290" r:id="rId27"/>
    <p:sldId id="292" r:id="rId28"/>
    <p:sldId id="293" r:id="rId29"/>
    <p:sldId id="294" r:id="rId30"/>
    <p:sldId id="280" r:id="rId31"/>
    <p:sldId id="281" r:id="rId32"/>
    <p:sldId id="262" r:id="rId33"/>
    <p:sldId id="263" r:id="rId34"/>
    <p:sldId id="264" r:id="rId35"/>
    <p:sldId id="265" r:id="rId36"/>
    <p:sldId id="266" r:id="rId37"/>
    <p:sldId id="299" r:id="rId38"/>
    <p:sldId id="267" r:id="rId39"/>
    <p:sldId id="268" r:id="rId40"/>
    <p:sldId id="269" r:id="rId41"/>
    <p:sldId id="270" r:id="rId42"/>
    <p:sldId id="271" r:id="rId43"/>
    <p:sldId id="272" r:id="rId44"/>
    <p:sldId id="273" r:id="rId45"/>
    <p:sldId id="274" r:id="rId46"/>
    <p:sldId id="275" r:id="rId47"/>
    <p:sldId id="276" r:id="rId48"/>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ll" initials="D"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0000"/>
    <a:srgbClr val="DD69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97" autoAdjust="0"/>
    <p:restoredTop sz="94128" autoAdjust="0"/>
  </p:normalViewPr>
  <p:slideViewPr>
    <p:cSldViewPr>
      <p:cViewPr varScale="1">
        <p:scale>
          <a:sx n="69" d="100"/>
          <a:sy n="69" d="100"/>
        </p:scale>
        <p:origin x="-137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4-03-12T15:18:46.230" idx="1">
    <p:pos x="5411" y="323"/>
    <p:text>dOPLNIT KASUISTIKY, IDEÁLNĚ Z ČR</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784CA9-0F0C-452F-AB8B-4485FCA5AC4E}" type="datetimeFigureOut">
              <a:rPr lang="cs-CZ" smtClean="0"/>
              <a:pPr/>
              <a:t>3. 7. 2014</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D17203A-CDE1-4DDC-8694-48E22DAD4DC6}" type="slidenum">
              <a:rPr lang="cs-CZ" smtClean="0"/>
              <a:pPr/>
              <a:t>‹#›</a:t>
            </a:fld>
            <a:endParaRPr lang="cs-CZ"/>
          </a:p>
        </p:txBody>
      </p:sp>
    </p:spTree>
    <p:extLst>
      <p:ext uri="{BB962C8B-B14F-4D97-AF65-F5344CB8AC3E}">
        <p14:creationId xmlns:p14="http://schemas.microsoft.com/office/powerpoint/2010/main" val="5078180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plymouth.ac.uk/pages/view.asp?page=39724"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seznamsebezpecne.cz/"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klicksafe.de/ueber-klicksafe/downloads/weitere-spots/niederlande-cybersex-deutsch/"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http://cz.sheeplive.eu/fairytales/bez-kozisku-titulky - 1 epizoda ovcí.sk na téma </a:t>
            </a:r>
            <a:r>
              <a:rPr lang="cs-CZ" dirty="0" err="1" smtClean="0"/>
              <a:t>sextingu</a:t>
            </a:r>
            <a:r>
              <a:rPr lang="cs-CZ" dirty="0" smtClean="0"/>
              <a:t>, s českými titulky (2:59)</a:t>
            </a:r>
            <a:endParaRPr lang="cs-CZ" dirty="0"/>
          </a:p>
        </p:txBody>
      </p:sp>
      <p:sp>
        <p:nvSpPr>
          <p:cNvPr id="4" name="Zástupný symbol pro číslo snímku 3"/>
          <p:cNvSpPr>
            <a:spLocks noGrp="1"/>
          </p:cNvSpPr>
          <p:nvPr>
            <p:ph type="sldNum" sz="quarter" idx="10"/>
          </p:nvPr>
        </p:nvSpPr>
        <p:spPr/>
        <p:txBody>
          <a:bodyPr/>
          <a:lstStyle/>
          <a:p>
            <a:fld id="{5D17203A-CDE1-4DDC-8694-48E22DAD4DC6}" type="slidenum">
              <a:rPr lang="cs-CZ" smtClean="0"/>
              <a:pPr/>
              <a:t>2</a:t>
            </a:fld>
            <a:endParaRPr lang="cs-CZ"/>
          </a:p>
        </p:txBody>
      </p:sp>
    </p:spTree>
    <p:extLst>
      <p:ext uri="{BB962C8B-B14F-4D97-AF65-F5344CB8AC3E}">
        <p14:creationId xmlns:p14="http://schemas.microsoft.com/office/powerpoint/2010/main" val="33127890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Sdělují to také čeští pedagogové na prezenčních kurzech,</a:t>
            </a:r>
            <a:r>
              <a:rPr lang="cs-CZ" baseline="0" dirty="0" smtClean="0"/>
              <a:t> „</a:t>
            </a:r>
            <a:r>
              <a:rPr lang="cs-CZ" baseline="0" dirty="0" err="1" smtClean="0"/>
              <a:t>sexting</a:t>
            </a:r>
            <a:r>
              <a:rPr lang="cs-CZ" baseline="0" dirty="0" smtClean="0"/>
              <a:t> frčí ve velkém“</a:t>
            </a:r>
            <a:endParaRPr lang="cs-CZ" dirty="0"/>
          </a:p>
        </p:txBody>
      </p:sp>
      <p:sp>
        <p:nvSpPr>
          <p:cNvPr id="4" name="Zástupný symbol pro číslo snímku 3"/>
          <p:cNvSpPr>
            <a:spLocks noGrp="1"/>
          </p:cNvSpPr>
          <p:nvPr>
            <p:ph type="sldNum" sz="quarter" idx="10"/>
          </p:nvPr>
        </p:nvSpPr>
        <p:spPr/>
        <p:txBody>
          <a:bodyPr/>
          <a:lstStyle/>
          <a:p>
            <a:fld id="{5D17203A-CDE1-4DDC-8694-48E22DAD4DC6}" type="slidenum">
              <a:rPr lang="cs-CZ" smtClean="0"/>
              <a:pPr/>
              <a:t>17</a:t>
            </a:fld>
            <a:endParaRPr lang="cs-CZ"/>
          </a:p>
        </p:txBody>
      </p:sp>
    </p:spTree>
    <p:extLst>
      <p:ext uri="{BB962C8B-B14F-4D97-AF65-F5344CB8AC3E}">
        <p14:creationId xmlns:p14="http://schemas.microsoft.com/office/powerpoint/2010/main" val="40984487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E" sz="1200" dirty="0" err="1" smtClean="0"/>
              <a:t>technolog</a:t>
            </a:r>
            <a:r>
              <a:rPr lang="cs-CZ" sz="1200" dirty="0" err="1" smtClean="0"/>
              <a:t>ie</a:t>
            </a:r>
            <a:r>
              <a:rPr lang="cs-CZ" sz="1200" dirty="0" smtClean="0"/>
              <a:t> problém rozšiřuje, protože dívky se stávají jak cílem, tak i vizuálním subjektem</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cs-CZ" sz="1200" dirty="0" smtClean="0"/>
              <a:t>je nutné nalézt a vytvořit významně větší množství zdrojů </a:t>
            </a:r>
            <a:r>
              <a:rPr lang="en-IE" sz="1200" dirty="0" smtClean="0"/>
              <a:t> </a:t>
            </a:r>
            <a:r>
              <a:rPr lang="cs-CZ" sz="1200" dirty="0" smtClean="0"/>
              <a:t>k tématům genderového zneužívání mládeže</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IE" sz="1200" dirty="0" smtClean="0"/>
              <a:t>http://www.nspcc.org.uk/inform/resourcesforprofessionals/sexualabuse/sexting-research_wda89260.html</a:t>
            </a:r>
          </a:p>
          <a:p>
            <a:endParaRPr lang="cs-CZ" dirty="0"/>
          </a:p>
        </p:txBody>
      </p:sp>
      <p:sp>
        <p:nvSpPr>
          <p:cNvPr id="4" name="Zástupný symbol pro číslo snímku 3"/>
          <p:cNvSpPr>
            <a:spLocks noGrp="1"/>
          </p:cNvSpPr>
          <p:nvPr>
            <p:ph type="sldNum" sz="quarter" idx="10"/>
          </p:nvPr>
        </p:nvSpPr>
        <p:spPr/>
        <p:txBody>
          <a:bodyPr/>
          <a:lstStyle/>
          <a:p>
            <a:fld id="{5D17203A-CDE1-4DDC-8694-48E22DAD4DC6}" type="slidenum">
              <a:rPr lang="cs-CZ" smtClean="0"/>
              <a:pPr/>
              <a:t>18</a:t>
            </a:fld>
            <a:endParaRPr lang="cs-CZ"/>
          </a:p>
        </p:txBody>
      </p:sp>
    </p:spTree>
    <p:extLst>
      <p:ext uri="{BB962C8B-B14F-4D97-AF65-F5344CB8AC3E}">
        <p14:creationId xmlns:p14="http://schemas.microsoft.com/office/powerpoint/2010/main" val="16025559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1200" dirty="0" smtClean="0">
                <a:hlinkClick r:id="rId3"/>
              </a:rPr>
              <a:t>www.plymouth.ac.uk/pages/view.asp?page=39724</a:t>
            </a:r>
            <a:r>
              <a:rPr lang="cs-CZ" sz="1200" dirty="0" smtClean="0"/>
              <a:t> – zdroj</a:t>
            </a:r>
          </a:p>
          <a:p>
            <a:pPr marL="0" marR="0" indent="0" algn="l" defTabSz="914400" rtl="0" eaLnBrk="1" fontAlgn="auto" latinLnBrk="0" hangingPunct="1">
              <a:lnSpc>
                <a:spcPct val="100000"/>
              </a:lnSpc>
              <a:spcBef>
                <a:spcPts val="0"/>
              </a:spcBef>
              <a:spcAft>
                <a:spcPts val="0"/>
              </a:spcAft>
              <a:buClrTx/>
              <a:buSzTx/>
              <a:buFontTx/>
              <a:buNone/>
              <a:tabLst/>
              <a:defRPr/>
            </a:pPr>
            <a:r>
              <a:rPr lang="cs-CZ" sz="1200" b="0" i="0" kern="1200" dirty="0" smtClean="0">
                <a:solidFill>
                  <a:schemeClr val="tx1"/>
                </a:solidFill>
                <a:effectLst/>
                <a:latin typeface="+mn-lt"/>
                <a:ea typeface="+mn-ea"/>
                <a:cs typeface="+mn-cs"/>
              </a:rPr>
              <a:t>https://www.youtube.com/watch?v=2c3_wvCp7Ys – 20</a:t>
            </a:r>
            <a:r>
              <a:rPr lang="cs-CZ" sz="1200" b="0" i="0" kern="1200" baseline="0" dirty="0" smtClean="0">
                <a:solidFill>
                  <a:schemeClr val="tx1"/>
                </a:solidFill>
                <a:effectLst/>
                <a:latin typeface="+mn-lt"/>
                <a:ea typeface="+mn-ea"/>
                <a:cs typeface="+mn-cs"/>
              </a:rPr>
              <a:t> minutový </a:t>
            </a:r>
            <a:r>
              <a:rPr lang="cs-CZ" sz="1200" b="0" i="0" kern="1200" dirty="0" smtClean="0">
                <a:solidFill>
                  <a:schemeClr val="tx1"/>
                </a:solidFill>
                <a:effectLst/>
                <a:latin typeface="+mn-lt"/>
                <a:ea typeface="+mn-ea"/>
                <a:cs typeface="+mn-cs"/>
              </a:rPr>
              <a:t>islandský</a:t>
            </a:r>
            <a:r>
              <a:rPr lang="cs-CZ" sz="1200" b="0" i="0" kern="1200" baseline="0" dirty="0" smtClean="0">
                <a:solidFill>
                  <a:schemeClr val="tx1"/>
                </a:solidFill>
                <a:effectLst/>
                <a:latin typeface="+mn-lt"/>
                <a:ea typeface="+mn-ea"/>
                <a:cs typeface="+mn-cs"/>
              </a:rPr>
              <a:t> film </a:t>
            </a:r>
            <a:r>
              <a:rPr lang="cs-CZ" sz="1200" b="0" i="0" kern="1200" dirty="0" smtClean="0">
                <a:solidFill>
                  <a:schemeClr val="tx1"/>
                </a:solidFill>
                <a:effectLst/>
                <a:latin typeface="+mn-lt"/>
                <a:ea typeface="+mn-ea"/>
                <a:cs typeface="+mn-cs"/>
              </a:rPr>
              <a:t>Get </a:t>
            </a:r>
            <a:r>
              <a:rPr lang="cs-CZ" sz="1200" b="0" i="0" kern="1200" dirty="0" err="1" smtClean="0">
                <a:solidFill>
                  <a:schemeClr val="tx1"/>
                </a:solidFill>
                <a:effectLst/>
                <a:latin typeface="+mn-lt"/>
                <a:ea typeface="+mn-ea"/>
                <a:cs typeface="+mn-cs"/>
              </a:rPr>
              <a:t>Consent</a:t>
            </a:r>
            <a:r>
              <a:rPr lang="cs-CZ" sz="1200" b="0" i="0" kern="1200" dirty="0" smtClean="0">
                <a:solidFill>
                  <a:schemeClr val="tx1"/>
                </a:solidFill>
                <a:effectLst/>
                <a:latin typeface="+mn-lt"/>
                <a:ea typeface="+mn-ea"/>
                <a:cs typeface="+mn-cs"/>
              </a:rPr>
              <a:t> k sexuální výchově, pouze aj titulky</a:t>
            </a:r>
          </a:p>
          <a:p>
            <a:pPr marL="0" marR="0" indent="0" algn="l" defTabSz="914400" rtl="0" eaLnBrk="1" fontAlgn="auto" latinLnBrk="0" hangingPunct="1">
              <a:lnSpc>
                <a:spcPct val="100000"/>
              </a:lnSpc>
              <a:spcBef>
                <a:spcPts val="0"/>
              </a:spcBef>
              <a:spcAft>
                <a:spcPts val="0"/>
              </a:spcAft>
              <a:buClrTx/>
              <a:buSzTx/>
              <a:buFontTx/>
              <a:buNone/>
              <a:tabLst/>
              <a:defRPr/>
            </a:pPr>
            <a:r>
              <a:rPr lang="cs-CZ" sz="1200" b="0" i="0" kern="1200" baseline="0" dirty="0" smtClean="0">
                <a:solidFill>
                  <a:schemeClr val="tx1"/>
                </a:solidFill>
                <a:effectLst/>
                <a:latin typeface="+mn-lt"/>
                <a:ea typeface="+mn-ea"/>
                <a:cs typeface="+mn-cs"/>
              </a:rPr>
              <a:t> </a:t>
            </a:r>
            <a:endParaRPr lang="cs-CZ"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IE" sz="1200" dirty="0" smtClean="0"/>
          </a:p>
          <a:p>
            <a:endParaRPr lang="cs-CZ" dirty="0"/>
          </a:p>
        </p:txBody>
      </p:sp>
      <p:sp>
        <p:nvSpPr>
          <p:cNvPr id="4" name="Zástupný symbol pro číslo snímku 3"/>
          <p:cNvSpPr>
            <a:spLocks noGrp="1"/>
          </p:cNvSpPr>
          <p:nvPr>
            <p:ph type="sldNum" sz="quarter" idx="10"/>
          </p:nvPr>
        </p:nvSpPr>
        <p:spPr/>
        <p:txBody>
          <a:bodyPr/>
          <a:lstStyle/>
          <a:p>
            <a:fld id="{5D17203A-CDE1-4DDC-8694-48E22DAD4DC6}" type="slidenum">
              <a:rPr lang="cs-CZ" smtClean="0"/>
              <a:pPr/>
              <a:t>19</a:t>
            </a:fld>
            <a:endParaRPr lang="cs-CZ"/>
          </a:p>
        </p:txBody>
      </p:sp>
    </p:spTree>
    <p:extLst>
      <p:ext uri="{BB962C8B-B14F-4D97-AF65-F5344CB8AC3E}">
        <p14:creationId xmlns:p14="http://schemas.microsoft.com/office/powerpoint/2010/main" val="27951526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Oba filmy přístupné na </a:t>
            </a:r>
            <a:r>
              <a:rPr lang="cs-CZ" sz="1200" b="0" dirty="0" smtClean="0">
                <a:hlinkClick r:id="rId3"/>
              </a:rPr>
              <a:t>http://www.seznamsebezpecne.cz</a:t>
            </a:r>
            <a:r>
              <a:rPr lang="cs-CZ" sz="1200" b="0" dirty="0" smtClean="0"/>
              <a:t> – Seznam se bezpečně 2 – 44:41, Křečci v síti –</a:t>
            </a:r>
            <a:r>
              <a:rPr lang="cs-CZ" sz="1200" b="0" baseline="0" dirty="0" smtClean="0"/>
              <a:t> 5:22</a:t>
            </a:r>
            <a:endParaRPr lang="cs-CZ" sz="1200" b="0" dirty="0" smtClean="0"/>
          </a:p>
          <a:p>
            <a:endParaRPr lang="cs-CZ" dirty="0"/>
          </a:p>
        </p:txBody>
      </p:sp>
      <p:sp>
        <p:nvSpPr>
          <p:cNvPr id="4" name="Zástupný symbol pro číslo snímku 3"/>
          <p:cNvSpPr>
            <a:spLocks noGrp="1"/>
          </p:cNvSpPr>
          <p:nvPr>
            <p:ph type="sldNum" sz="quarter" idx="10"/>
          </p:nvPr>
        </p:nvSpPr>
        <p:spPr/>
        <p:txBody>
          <a:bodyPr/>
          <a:lstStyle/>
          <a:p>
            <a:fld id="{5D17203A-CDE1-4DDC-8694-48E22DAD4DC6}" type="slidenum">
              <a:rPr lang="cs-CZ" smtClean="0"/>
              <a:pPr/>
              <a:t>22</a:t>
            </a:fld>
            <a:endParaRPr lang="cs-CZ"/>
          </a:p>
        </p:txBody>
      </p:sp>
    </p:spTree>
    <p:extLst>
      <p:ext uri="{BB962C8B-B14F-4D97-AF65-F5344CB8AC3E}">
        <p14:creationId xmlns:p14="http://schemas.microsoft.com/office/powerpoint/2010/main" val="2187480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Zdrojová prezentacehttp://www.e-bezpeci.cz/index.php/veda-a-vyzkum/terenni-vyzkum-online-vyzkum</a:t>
            </a:r>
            <a:endParaRPr lang="cs-CZ" dirty="0"/>
          </a:p>
        </p:txBody>
      </p:sp>
      <p:sp>
        <p:nvSpPr>
          <p:cNvPr id="4" name="Zástupný symbol pro číslo snímku 3"/>
          <p:cNvSpPr>
            <a:spLocks noGrp="1"/>
          </p:cNvSpPr>
          <p:nvPr>
            <p:ph type="sldNum" sz="quarter" idx="10"/>
          </p:nvPr>
        </p:nvSpPr>
        <p:spPr/>
        <p:txBody>
          <a:bodyPr/>
          <a:lstStyle/>
          <a:p>
            <a:fld id="{5D17203A-CDE1-4DDC-8694-48E22DAD4DC6}" type="slidenum">
              <a:rPr lang="cs-CZ" smtClean="0"/>
              <a:pPr/>
              <a:t>4</a:t>
            </a:fld>
            <a:endParaRPr lang="cs-CZ"/>
          </a:p>
        </p:txBody>
      </p:sp>
    </p:spTree>
    <p:extLst>
      <p:ext uri="{BB962C8B-B14F-4D97-AF65-F5344CB8AC3E}">
        <p14:creationId xmlns:p14="http://schemas.microsoft.com/office/powerpoint/2010/main" val="21970732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Zdrojová prezentace: http://www.e-bezpeci.cz/index.php/veda-a-vyzkum/terenni-vyzkum-online-vyzkum</a:t>
            </a:r>
            <a:endParaRPr lang="cs-CZ" dirty="0"/>
          </a:p>
        </p:txBody>
      </p:sp>
      <p:sp>
        <p:nvSpPr>
          <p:cNvPr id="4" name="Zástupný symbol pro číslo snímku 3"/>
          <p:cNvSpPr>
            <a:spLocks noGrp="1"/>
          </p:cNvSpPr>
          <p:nvPr>
            <p:ph type="sldNum" sz="quarter" idx="10"/>
          </p:nvPr>
        </p:nvSpPr>
        <p:spPr/>
        <p:txBody>
          <a:bodyPr/>
          <a:lstStyle/>
          <a:p>
            <a:fld id="{5D17203A-CDE1-4DDC-8694-48E22DAD4DC6}" type="slidenum">
              <a:rPr lang="cs-CZ" smtClean="0"/>
              <a:pPr/>
              <a:t>5</a:t>
            </a:fld>
            <a:endParaRPr lang="cs-CZ"/>
          </a:p>
        </p:txBody>
      </p:sp>
    </p:spTree>
    <p:extLst>
      <p:ext uri="{BB962C8B-B14F-4D97-AF65-F5344CB8AC3E}">
        <p14:creationId xmlns:p14="http://schemas.microsoft.com/office/powerpoint/2010/main" val="32985211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D17203A-CDE1-4DDC-8694-48E22DAD4DC6}" type="slidenum">
              <a:rPr lang="cs-CZ" smtClean="0"/>
              <a:pPr/>
              <a:t>8</a:t>
            </a:fld>
            <a:endParaRPr lang="cs-CZ"/>
          </a:p>
        </p:txBody>
      </p:sp>
    </p:spTree>
    <p:extLst>
      <p:ext uri="{BB962C8B-B14F-4D97-AF65-F5344CB8AC3E}">
        <p14:creationId xmlns:p14="http://schemas.microsoft.com/office/powerpoint/2010/main" val="26441371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dirty="0" smtClean="0"/>
              <a:t>http://www.e-besedy.cz/internetova-bezpecnost/kybersikana.html?articlemodule=pribeh#3</a:t>
            </a:r>
          </a:p>
          <a:p>
            <a:pPr marL="0" marR="0" indent="0" algn="l" defTabSz="914400" rtl="0" eaLnBrk="1" fontAlgn="auto" latinLnBrk="0" hangingPunct="1">
              <a:lnSpc>
                <a:spcPct val="100000"/>
              </a:lnSpc>
              <a:spcBef>
                <a:spcPts val="0"/>
              </a:spcBef>
              <a:spcAft>
                <a:spcPts val="0"/>
              </a:spcAft>
              <a:buClrTx/>
              <a:buSzTx/>
              <a:buFontTx/>
              <a:buNone/>
              <a:tabLst/>
              <a:defRPr/>
            </a:pPr>
            <a:r>
              <a:rPr lang="cs-CZ" sz="1200" dirty="0" smtClean="0"/>
              <a:t>Případ odsouzení za </a:t>
            </a:r>
            <a:r>
              <a:rPr lang="cs-CZ" sz="1200" dirty="0" err="1" smtClean="0"/>
              <a:t>sexting</a:t>
            </a:r>
            <a:r>
              <a:rPr lang="cs-CZ" sz="1200" dirty="0" smtClean="0"/>
              <a:t> - http://www.rozhlas.cz/zpravy/amerika/_zprava/prvni-nezletila-divka-odsouzena-za-sexting-rozesilala-pratelum-nahe-fotky--1302307</a:t>
            </a:r>
          </a:p>
          <a:p>
            <a:endParaRPr lang="cs-CZ" dirty="0"/>
          </a:p>
        </p:txBody>
      </p:sp>
      <p:sp>
        <p:nvSpPr>
          <p:cNvPr id="4" name="Zástupný symbol pro číslo snímku 3"/>
          <p:cNvSpPr>
            <a:spLocks noGrp="1"/>
          </p:cNvSpPr>
          <p:nvPr>
            <p:ph type="sldNum" sz="quarter" idx="10"/>
          </p:nvPr>
        </p:nvSpPr>
        <p:spPr/>
        <p:txBody>
          <a:bodyPr/>
          <a:lstStyle/>
          <a:p>
            <a:fld id="{5D17203A-CDE1-4DDC-8694-48E22DAD4DC6}" type="slidenum">
              <a:rPr lang="cs-CZ" smtClean="0"/>
              <a:pPr/>
              <a:t>9</a:t>
            </a:fld>
            <a:endParaRPr lang="cs-CZ"/>
          </a:p>
        </p:txBody>
      </p:sp>
    </p:spTree>
    <p:extLst>
      <p:ext uri="{BB962C8B-B14F-4D97-AF65-F5344CB8AC3E}">
        <p14:creationId xmlns:p14="http://schemas.microsoft.com/office/powerpoint/2010/main" val="16822246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http://www.novinky.cz/internet-a-pc/330678-seznam-odhalil-nahou-celebritu.html</a:t>
            </a:r>
          </a:p>
          <a:p>
            <a:r>
              <a:rPr lang="cs-CZ" dirty="0" smtClean="0"/>
              <a:t>http://seznamsebezpecne.cz/naha-celebrita</a:t>
            </a:r>
            <a:endParaRPr lang="cs-CZ" dirty="0"/>
          </a:p>
        </p:txBody>
      </p:sp>
      <p:sp>
        <p:nvSpPr>
          <p:cNvPr id="4" name="Zástupný symbol pro číslo snímku 3"/>
          <p:cNvSpPr>
            <a:spLocks noGrp="1"/>
          </p:cNvSpPr>
          <p:nvPr>
            <p:ph type="sldNum" sz="quarter" idx="10"/>
          </p:nvPr>
        </p:nvSpPr>
        <p:spPr/>
        <p:txBody>
          <a:bodyPr/>
          <a:lstStyle/>
          <a:p>
            <a:fld id="{5D17203A-CDE1-4DDC-8694-48E22DAD4DC6}" type="slidenum">
              <a:rPr lang="cs-CZ" smtClean="0"/>
              <a:pPr/>
              <a:t>11</a:t>
            </a:fld>
            <a:endParaRPr lang="cs-CZ"/>
          </a:p>
        </p:txBody>
      </p:sp>
    </p:spTree>
    <p:extLst>
      <p:ext uri="{BB962C8B-B14F-4D97-AF65-F5344CB8AC3E}">
        <p14:creationId xmlns:p14="http://schemas.microsoft.com/office/powerpoint/2010/main" val="38091542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http://www.mobileyouthreport.com/infographic-youth-instagram-selfies/</a:t>
            </a:r>
          </a:p>
          <a:p>
            <a:r>
              <a:rPr lang="cs-CZ" dirty="0" smtClean="0"/>
              <a:t>Obrázek u SELFIE - http://www.wikihow.com/</a:t>
            </a:r>
            <a:r>
              <a:rPr lang="cs-CZ" dirty="0" err="1" smtClean="0"/>
              <a:t>Take-Good-Selfies</a:t>
            </a:r>
            <a:r>
              <a:rPr lang="cs-CZ" dirty="0" smtClean="0"/>
              <a:t>, jak vytvořit dobré</a:t>
            </a:r>
            <a:r>
              <a:rPr lang="cs-CZ" baseline="0" dirty="0" smtClean="0"/>
              <a:t> </a:t>
            </a:r>
            <a:r>
              <a:rPr lang="cs-CZ" baseline="0" dirty="0" err="1" smtClean="0"/>
              <a:t>selfie</a:t>
            </a:r>
            <a:endParaRPr lang="cs-CZ" dirty="0"/>
          </a:p>
        </p:txBody>
      </p:sp>
      <p:sp>
        <p:nvSpPr>
          <p:cNvPr id="4" name="Zástupný symbol pro číslo snímku 3"/>
          <p:cNvSpPr>
            <a:spLocks noGrp="1"/>
          </p:cNvSpPr>
          <p:nvPr>
            <p:ph type="sldNum" sz="quarter" idx="10"/>
          </p:nvPr>
        </p:nvSpPr>
        <p:spPr/>
        <p:txBody>
          <a:bodyPr/>
          <a:lstStyle/>
          <a:p>
            <a:fld id="{5D17203A-CDE1-4DDC-8694-48E22DAD4DC6}" type="slidenum">
              <a:rPr lang="cs-CZ" smtClean="0"/>
              <a:pPr/>
              <a:t>12</a:t>
            </a:fld>
            <a:endParaRPr lang="cs-CZ"/>
          </a:p>
        </p:txBody>
      </p:sp>
    </p:spTree>
    <p:extLst>
      <p:ext uri="{BB962C8B-B14F-4D97-AF65-F5344CB8AC3E}">
        <p14:creationId xmlns:p14="http://schemas.microsoft.com/office/powerpoint/2010/main" val="16216278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http://www.mobileyouthreport.com/infographic-teen-smartphone-secrets-what-are-teens-hiding-in-their-smartphones/ </a:t>
            </a:r>
          </a:p>
          <a:p>
            <a:r>
              <a:rPr lang="cs-CZ" sz="1000" dirty="0" err="1" smtClean="0"/>
              <a:t>Slide</a:t>
            </a:r>
            <a:r>
              <a:rPr lang="cs-CZ" sz="1000" dirty="0" smtClean="0"/>
              <a:t> by D. Dočekal</a:t>
            </a:r>
          </a:p>
          <a:p>
            <a:endParaRPr lang="cs-CZ" dirty="0"/>
          </a:p>
        </p:txBody>
      </p:sp>
      <p:sp>
        <p:nvSpPr>
          <p:cNvPr id="4" name="Zástupný symbol pro číslo snímku 3"/>
          <p:cNvSpPr>
            <a:spLocks noGrp="1"/>
          </p:cNvSpPr>
          <p:nvPr>
            <p:ph type="sldNum" sz="quarter" idx="10"/>
          </p:nvPr>
        </p:nvSpPr>
        <p:spPr/>
        <p:txBody>
          <a:bodyPr/>
          <a:lstStyle/>
          <a:p>
            <a:fld id="{5D17203A-CDE1-4DDC-8694-48E22DAD4DC6}" type="slidenum">
              <a:rPr lang="cs-CZ" smtClean="0"/>
              <a:pPr/>
              <a:t>15</a:t>
            </a:fld>
            <a:endParaRPr lang="cs-CZ"/>
          </a:p>
        </p:txBody>
      </p:sp>
    </p:spTree>
    <p:extLst>
      <p:ext uri="{BB962C8B-B14F-4D97-AF65-F5344CB8AC3E}">
        <p14:creationId xmlns:p14="http://schemas.microsoft.com/office/powerpoint/2010/main" val="24683778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dirty="0" smtClean="0">
                <a:hlinkClick r:id="rId3"/>
              </a:rPr>
              <a:t>http://www.klicksafe.de/ueber-klicksafe/downloads/weitere-spots/niederlande-cybersex-deutsch/</a:t>
            </a:r>
            <a:r>
              <a:rPr lang="cs-CZ" sz="1200" dirty="0" smtClean="0"/>
              <a:t> - „špagetové video“ (0:30), titulky nejdou potřeba</a:t>
            </a:r>
            <a:endParaRPr lang="cs-CZ" dirty="0" smtClean="0"/>
          </a:p>
          <a:p>
            <a:r>
              <a:rPr lang="cs-CZ" dirty="0" smtClean="0"/>
              <a:t>https://www.youtube.com/watch?v=9uJOXOAQ9Qo - </a:t>
            </a:r>
            <a:r>
              <a:rPr lang="cs-CZ" sz="1200" b="0" i="0" kern="1200" dirty="0" smtClean="0">
                <a:solidFill>
                  <a:schemeClr val="tx1"/>
                </a:solidFill>
                <a:effectLst/>
                <a:latin typeface="+mn-lt"/>
                <a:ea typeface="+mn-ea"/>
                <a:cs typeface="+mn-cs"/>
              </a:rPr>
              <a:t>Exposed - hraný krátký film o </a:t>
            </a:r>
            <a:r>
              <a:rPr lang="cs-CZ" sz="1200" b="0" i="0" kern="1200" dirty="0" err="1" smtClean="0">
                <a:solidFill>
                  <a:schemeClr val="tx1"/>
                </a:solidFill>
                <a:effectLst/>
                <a:latin typeface="+mn-lt"/>
                <a:ea typeface="+mn-ea"/>
                <a:cs typeface="+mn-cs"/>
              </a:rPr>
              <a:t>sextingu</a:t>
            </a:r>
            <a:r>
              <a:rPr lang="cs-CZ" sz="1200" b="0" i="0" kern="1200" dirty="0" smtClean="0">
                <a:solidFill>
                  <a:schemeClr val="tx1"/>
                </a:solidFill>
                <a:effectLst/>
                <a:latin typeface="+mn-lt"/>
                <a:ea typeface="+mn-ea"/>
                <a:cs typeface="+mn-cs"/>
              </a:rPr>
              <a:t> z pohledu dívky, která svému přítelovi poslala odhalené fotky (10:34), zatím pouze v aj</a:t>
            </a:r>
            <a:endParaRPr lang="cs-CZ" dirty="0"/>
          </a:p>
        </p:txBody>
      </p:sp>
      <p:sp>
        <p:nvSpPr>
          <p:cNvPr id="4" name="Zástupný symbol pro číslo snímku 3"/>
          <p:cNvSpPr>
            <a:spLocks noGrp="1"/>
          </p:cNvSpPr>
          <p:nvPr>
            <p:ph type="sldNum" sz="quarter" idx="10"/>
          </p:nvPr>
        </p:nvSpPr>
        <p:spPr/>
        <p:txBody>
          <a:bodyPr/>
          <a:lstStyle/>
          <a:p>
            <a:fld id="{5D17203A-CDE1-4DDC-8694-48E22DAD4DC6}" type="slidenum">
              <a:rPr lang="cs-CZ" smtClean="0"/>
              <a:pPr/>
              <a:t>16</a:t>
            </a:fld>
            <a:endParaRPr lang="cs-CZ"/>
          </a:p>
        </p:txBody>
      </p:sp>
    </p:spTree>
    <p:extLst>
      <p:ext uri="{BB962C8B-B14F-4D97-AF65-F5344CB8AC3E}">
        <p14:creationId xmlns:p14="http://schemas.microsoft.com/office/powerpoint/2010/main" val="407302162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9.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cs-CZ"/>
          </a:p>
        </p:txBody>
      </p:sp>
      <p:pic>
        <p:nvPicPr>
          <p:cNvPr id="7" name="Picture 2" descr="C:\Users\elina.jokisalo\Pictures\CPDLAB\cpdlab-partners-lo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47972" y="5661248"/>
            <a:ext cx="8572500" cy="116205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62284" y="332656"/>
            <a:ext cx="2090737" cy="99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555776" y="324396"/>
            <a:ext cx="1622425" cy="99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292501" y="362099"/>
            <a:ext cx="1072678" cy="938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5"/>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5652120" y="281831"/>
            <a:ext cx="1089756" cy="943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8"/>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6929759" y="281831"/>
            <a:ext cx="1890713"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6"/>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7149627" y="1434356"/>
            <a:ext cx="1450975"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7"/>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5839146" y="1481237"/>
            <a:ext cx="1090613" cy="37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91418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1FB03F45-52AD-4171-A26C-373234796F16}" type="datetimeFigureOut">
              <a:rPr lang="cs-CZ" smtClean="0"/>
              <a:pPr/>
              <a:t>3. 7. 2014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CC1C94A-3235-4AB0-A4D5-1764FA96D22A}" type="slidenum">
              <a:rPr lang="cs-CZ" smtClean="0"/>
              <a:pPr/>
              <a:t>‹#›</a:t>
            </a:fld>
            <a:endParaRPr lang="cs-CZ"/>
          </a:p>
        </p:txBody>
      </p:sp>
    </p:spTree>
    <p:extLst>
      <p:ext uri="{BB962C8B-B14F-4D97-AF65-F5344CB8AC3E}">
        <p14:creationId xmlns:p14="http://schemas.microsoft.com/office/powerpoint/2010/main" val="21452915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1FB03F45-52AD-4171-A26C-373234796F16}" type="datetimeFigureOut">
              <a:rPr lang="cs-CZ" smtClean="0"/>
              <a:pPr/>
              <a:t>3. 7. 2014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CC1C94A-3235-4AB0-A4D5-1764FA96D22A}" type="slidenum">
              <a:rPr lang="cs-CZ" smtClean="0"/>
              <a:pPr/>
              <a:t>‹#›</a:t>
            </a:fld>
            <a:endParaRPr lang="cs-CZ"/>
          </a:p>
        </p:txBody>
      </p:sp>
    </p:spTree>
    <p:extLst>
      <p:ext uri="{BB962C8B-B14F-4D97-AF65-F5344CB8AC3E}">
        <p14:creationId xmlns:p14="http://schemas.microsoft.com/office/powerpoint/2010/main" val="42129041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25815" y="5661248"/>
            <a:ext cx="2090737" cy="99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596412" y="5661247"/>
            <a:ext cx="1625024" cy="99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355976" y="5612301"/>
            <a:ext cx="1072678" cy="938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5"/>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724128" y="5593302"/>
            <a:ext cx="1089756" cy="943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8"/>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81935" y="332656"/>
            <a:ext cx="1890713"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6"/>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7164288" y="6080995"/>
            <a:ext cx="1450975"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7"/>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7164288" y="5570739"/>
            <a:ext cx="1090613" cy="37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12958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1FB03F45-52AD-4171-A26C-373234796F16}" type="datetimeFigureOut">
              <a:rPr lang="cs-CZ" smtClean="0"/>
              <a:pPr/>
              <a:t>3. 7. 2014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CC1C94A-3235-4AB0-A4D5-1764FA96D22A}" type="slidenum">
              <a:rPr lang="cs-CZ" smtClean="0"/>
              <a:pPr/>
              <a:t>‹#›</a:t>
            </a:fld>
            <a:endParaRPr lang="cs-CZ"/>
          </a:p>
        </p:txBody>
      </p:sp>
    </p:spTree>
    <p:extLst>
      <p:ext uri="{BB962C8B-B14F-4D97-AF65-F5344CB8AC3E}">
        <p14:creationId xmlns:p14="http://schemas.microsoft.com/office/powerpoint/2010/main" val="212965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1FB03F45-52AD-4171-A26C-373234796F16}" type="datetimeFigureOut">
              <a:rPr lang="cs-CZ" smtClean="0"/>
              <a:pPr/>
              <a:t>3. 7. 2014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FCC1C94A-3235-4AB0-A4D5-1764FA96D22A}" type="slidenum">
              <a:rPr lang="cs-CZ" smtClean="0"/>
              <a:pPr/>
              <a:t>‹#›</a:t>
            </a:fld>
            <a:endParaRPr lang="cs-CZ"/>
          </a:p>
        </p:txBody>
      </p:sp>
    </p:spTree>
    <p:extLst>
      <p:ext uri="{BB962C8B-B14F-4D97-AF65-F5344CB8AC3E}">
        <p14:creationId xmlns:p14="http://schemas.microsoft.com/office/powerpoint/2010/main" val="3315866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1FB03F45-52AD-4171-A26C-373234796F16}" type="datetimeFigureOut">
              <a:rPr lang="cs-CZ" smtClean="0"/>
              <a:pPr/>
              <a:t>3. 7. 2014</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FCC1C94A-3235-4AB0-A4D5-1764FA96D22A}" type="slidenum">
              <a:rPr lang="cs-CZ" smtClean="0"/>
              <a:pPr/>
              <a:t>‹#›</a:t>
            </a:fld>
            <a:endParaRPr lang="cs-CZ"/>
          </a:p>
        </p:txBody>
      </p:sp>
    </p:spTree>
    <p:extLst>
      <p:ext uri="{BB962C8B-B14F-4D97-AF65-F5344CB8AC3E}">
        <p14:creationId xmlns:p14="http://schemas.microsoft.com/office/powerpoint/2010/main" val="1173339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1FB03F45-52AD-4171-A26C-373234796F16}" type="datetimeFigureOut">
              <a:rPr lang="cs-CZ" smtClean="0"/>
              <a:pPr/>
              <a:t>3. 7. 2014</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FCC1C94A-3235-4AB0-A4D5-1764FA96D22A}" type="slidenum">
              <a:rPr lang="cs-CZ" smtClean="0"/>
              <a:pPr/>
              <a:t>‹#›</a:t>
            </a:fld>
            <a:endParaRPr lang="cs-CZ"/>
          </a:p>
        </p:txBody>
      </p:sp>
    </p:spTree>
    <p:extLst>
      <p:ext uri="{BB962C8B-B14F-4D97-AF65-F5344CB8AC3E}">
        <p14:creationId xmlns:p14="http://schemas.microsoft.com/office/powerpoint/2010/main" val="12393986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1FB03F45-52AD-4171-A26C-373234796F16}" type="datetimeFigureOut">
              <a:rPr lang="cs-CZ" smtClean="0"/>
              <a:pPr/>
              <a:t>3. 7. 2014</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FCC1C94A-3235-4AB0-A4D5-1764FA96D22A}" type="slidenum">
              <a:rPr lang="cs-CZ" smtClean="0"/>
              <a:pPr/>
              <a:t>‹#›</a:t>
            </a:fld>
            <a:endParaRPr lang="cs-CZ"/>
          </a:p>
        </p:txBody>
      </p:sp>
    </p:spTree>
    <p:extLst>
      <p:ext uri="{BB962C8B-B14F-4D97-AF65-F5344CB8AC3E}">
        <p14:creationId xmlns:p14="http://schemas.microsoft.com/office/powerpoint/2010/main" val="3159839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1FB03F45-52AD-4171-A26C-373234796F16}" type="datetimeFigureOut">
              <a:rPr lang="cs-CZ" smtClean="0"/>
              <a:pPr/>
              <a:t>3. 7. 2014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FCC1C94A-3235-4AB0-A4D5-1764FA96D22A}" type="slidenum">
              <a:rPr lang="cs-CZ" smtClean="0"/>
              <a:pPr/>
              <a:t>‹#›</a:t>
            </a:fld>
            <a:endParaRPr lang="cs-CZ"/>
          </a:p>
        </p:txBody>
      </p:sp>
    </p:spTree>
    <p:extLst>
      <p:ext uri="{BB962C8B-B14F-4D97-AF65-F5344CB8AC3E}">
        <p14:creationId xmlns:p14="http://schemas.microsoft.com/office/powerpoint/2010/main" val="968083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1FB03F45-52AD-4171-A26C-373234796F16}" type="datetimeFigureOut">
              <a:rPr lang="cs-CZ" smtClean="0"/>
              <a:pPr/>
              <a:t>3. 7. 2014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FCC1C94A-3235-4AB0-A4D5-1764FA96D22A}" type="slidenum">
              <a:rPr lang="cs-CZ" smtClean="0"/>
              <a:pPr/>
              <a:t>‹#›</a:t>
            </a:fld>
            <a:endParaRPr lang="cs-CZ"/>
          </a:p>
        </p:txBody>
      </p:sp>
    </p:spTree>
    <p:extLst>
      <p:ext uri="{BB962C8B-B14F-4D97-AF65-F5344CB8AC3E}">
        <p14:creationId xmlns:p14="http://schemas.microsoft.com/office/powerpoint/2010/main" val="39758062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B03F45-52AD-4171-A26C-373234796F16}" type="datetimeFigureOut">
              <a:rPr lang="cs-CZ" smtClean="0"/>
              <a:pPr/>
              <a:t>3. 7. 2014</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C1C94A-3235-4AB0-A4D5-1764FA96D22A}" type="slidenum">
              <a:rPr lang="cs-CZ" smtClean="0"/>
              <a:pPr/>
              <a:t>‹#›</a:t>
            </a:fld>
            <a:endParaRPr lang="cs-CZ"/>
          </a:p>
        </p:txBody>
      </p:sp>
    </p:spTree>
    <p:extLst>
      <p:ext uri="{BB962C8B-B14F-4D97-AF65-F5344CB8AC3E}">
        <p14:creationId xmlns:p14="http://schemas.microsoft.com/office/powerpoint/2010/main" val="2426102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novinky.cz/krimi/293029-muz-vyhrozoval-nezletile-aby-se-svlekla-pred-kamerou-u-soudu-dostal-sest-let.html" TargetMode="External"/><Relationship Id="rId2" Type="http://schemas.openxmlformats.org/officeDocument/2006/relationships/hyperlink" Target="http://zpravy.idnes.cz/divka-nafotila-porno-samospousti-kamarada-vysetruje-policie-pt6-/krimi.aspx?c=A090114_073536_krimi_klu" TargetMode="Externa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www.mobileyouthreport.com/infographic-youth-instagram-selfies/" TargetMode="External"/><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www.mobileyouthreport.com/infographic-teen-smartphone-secrets-what-are-teens-hiding-in-their-smartphones/"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9uJOXOAQ9Qo"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www.klicksafe.de/ueber-klicksafe/downloads/weitere-spots/niederlande-cybersex-deutsch/" TargetMode="External"/><Relationship Id="rId5" Type="http://schemas.openxmlformats.org/officeDocument/2006/relationships/image" Target="../media/image29.png"/><Relationship Id="rId4" Type="http://schemas.openxmlformats.org/officeDocument/2006/relationships/image" Target="../media/image28.jpeg"/></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nspcc.org.uk/inform/resourcesforprofessionals/sexualabuse/sexting-research_wda89260.html"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www.plymouth.ac.uk/pages/view.asp?page=39724"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cz.sheeplive.eu/fairytales/bez-kozisku-titulky"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cz.sheeplive.eu/" TargetMode="External"/><Relationship Id="rId4" Type="http://schemas.openxmlformats.org/officeDocument/2006/relationships/image" Target="../media/image1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http://www.seznamsebezpecne.cz/" TargetMode="External"/><Relationship Id="rId4" Type="http://schemas.openxmlformats.org/officeDocument/2006/relationships/image" Target="../media/image34.jpeg"/></Relationships>
</file>

<file path=ppt/slides/_rels/slide2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32.xml.rels><?xml version="1.0" encoding="UTF-8" standalone="yes"?>
<Relationships xmlns="http://schemas.openxmlformats.org/package/2006/relationships"><Relationship Id="rId8" Type="http://schemas.openxmlformats.org/officeDocument/2006/relationships/hyperlink" Target="http://www.swgfl.org.uk/sextinghelp" TargetMode="External"/><Relationship Id="rId3" Type="http://schemas.openxmlformats.org/officeDocument/2006/relationships/hyperlink" Target="http://www.cybersmart.gov.au/tagged/" TargetMode="External"/><Relationship Id="rId7" Type="http://schemas.openxmlformats.org/officeDocument/2006/relationships/hyperlink" Target="http://www.e-bezpeci.cz/jitcinejit/" TargetMode="External"/><Relationship Id="rId2"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hyperlink" Target="http://www.seznamsebezpecne.cz/" TargetMode="External"/><Relationship Id="rId5" Type="http://schemas.openxmlformats.org/officeDocument/2006/relationships/hyperlink" Target="https://www.youtube.com/watch?v=2c3_wvCp7Ys" TargetMode="External"/><Relationship Id="rId4" Type="http://schemas.openxmlformats.org/officeDocument/2006/relationships/hyperlink" Target="https://www.youtube.com/watch?v=9uJOXOAQ9Qo"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48.gif"/><Relationship Id="rId2" Type="http://schemas.openxmlformats.org/officeDocument/2006/relationships/hyperlink" Target="http://www.google.co.uk/url?sa=i&amp;rct=j&amp;q=&amp;esrc=s&amp;frm=1&amp;source=images&amp;cd=&amp;cad=rja&amp;docid=IhASGbOnJRintM&amp;tbnid=lblXbkoHegrz2M:&amp;ved=0CAUQjRw&amp;url=http://hellemanworld.blogspot.com/2012/04/has-united-states-lost-its-moral.html&amp;ei=UOMXUaPdKoWn0AXGrIGYDg&amp;bvm=bv.42080656,d.d2k&amp;psig=AFQjCNEckbh5m4OSlv722_3fGgSr1IzDQA&amp;ust=1360606374523960"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hyperlink" Target="http://creativecommons.org/licenses/by-sa/3.0/" TargetMode="External"/><Relationship Id="rId5" Type="http://schemas.openxmlformats.org/officeDocument/2006/relationships/hyperlink" Target="mailto:info@eun.org" TargetMode="External"/><Relationship Id="rId4" Type="http://schemas.openxmlformats.org/officeDocument/2006/relationships/hyperlink" Target="http://cpdlab.eun.or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IE" sz="3600" b="1" dirty="0" err="1" smtClean="0"/>
              <a:t>Vzdělávací</a:t>
            </a:r>
            <a:r>
              <a:rPr lang="en-IE" sz="3600" b="1" dirty="0" smtClean="0"/>
              <a:t> program</a:t>
            </a:r>
            <a:br>
              <a:rPr lang="en-IE" sz="3600" b="1" dirty="0" smtClean="0"/>
            </a:br>
            <a:r>
              <a:rPr lang="en-IE" sz="3600" b="1" dirty="0" err="1" smtClean="0"/>
              <a:t>esafety</a:t>
            </a:r>
            <a:r>
              <a:rPr lang="en-IE" sz="3600" b="1" dirty="0" smtClean="0"/>
              <a:t> – </a:t>
            </a:r>
            <a:r>
              <a:rPr lang="en-IE" sz="3600" b="1" dirty="0" err="1" smtClean="0"/>
              <a:t>Bezpečné</a:t>
            </a:r>
            <a:r>
              <a:rPr lang="en-IE" sz="3600" b="1" dirty="0" smtClean="0"/>
              <a:t> </a:t>
            </a:r>
            <a:r>
              <a:rPr lang="en-IE" sz="3600" b="1" dirty="0" err="1" smtClean="0"/>
              <a:t>virtuální</a:t>
            </a:r>
            <a:r>
              <a:rPr lang="en-IE" sz="3600" b="1" dirty="0" smtClean="0"/>
              <a:t> </a:t>
            </a:r>
            <a:r>
              <a:rPr lang="en-IE" sz="3600" b="1" dirty="0" err="1" smtClean="0"/>
              <a:t>prostředí</a:t>
            </a:r>
            <a:r>
              <a:rPr lang="cs-CZ" dirty="0" smtClean="0"/>
              <a:t/>
            </a:r>
            <a:br>
              <a:rPr lang="cs-CZ" dirty="0" smtClean="0"/>
            </a:br>
            <a:r>
              <a:rPr lang="en-IE" dirty="0" err="1" smtClean="0"/>
              <a:t>eS</a:t>
            </a:r>
            <a:r>
              <a:rPr lang="en-IE" dirty="0" smtClean="0"/>
              <a:t> 6.3 Sexting a </a:t>
            </a:r>
            <a:r>
              <a:rPr lang="en-IE" dirty="0" err="1" smtClean="0"/>
              <a:t>Mor</a:t>
            </a:r>
            <a:r>
              <a:rPr lang="cs-CZ" dirty="0" err="1" smtClean="0"/>
              <a:t>álka</a:t>
            </a:r>
            <a:endParaRPr lang="en-IE" dirty="0"/>
          </a:p>
        </p:txBody>
      </p:sp>
      <p:pic>
        <p:nvPicPr>
          <p:cNvPr id="5" name="Obráze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27783" y="3717032"/>
            <a:ext cx="3766453" cy="1728192"/>
          </a:xfrm>
          <a:prstGeom prst="rect">
            <a:avLst/>
          </a:prstGeom>
        </p:spPr>
      </p:pic>
    </p:spTree>
    <p:extLst>
      <p:ext uri="{BB962C8B-B14F-4D97-AF65-F5344CB8AC3E}">
        <p14:creationId xmlns:p14="http://schemas.microsoft.com/office/powerpoint/2010/main" val="37501462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Zaoblený obdélník 6"/>
          <p:cNvSpPr/>
          <p:nvPr/>
        </p:nvSpPr>
        <p:spPr>
          <a:xfrm>
            <a:off x="2339752" y="3993930"/>
            <a:ext cx="6408712" cy="1499494"/>
          </a:xfrm>
          <a:prstGeom prst="roundRect">
            <a:avLst/>
          </a:prstGeom>
          <a:solidFill>
            <a:srgbClr val="00B0F0">
              <a:alpha val="19000"/>
            </a:srgbClr>
          </a:solidFill>
          <a:ln w="349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Zaoblený obdélník 4"/>
          <p:cNvSpPr/>
          <p:nvPr/>
        </p:nvSpPr>
        <p:spPr>
          <a:xfrm>
            <a:off x="395536" y="1706488"/>
            <a:ext cx="4464496" cy="2005192"/>
          </a:xfrm>
          <a:prstGeom prst="roundRect">
            <a:avLst/>
          </a:prstGeom>
          <a:solidFill>
            <a:srgbClr val="FFC000">
              <a:alpha val="51000"/>
            </a:srgbClr>
          </a:solidFill>
          <a:ln w="349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Nadpis 1"/>
          <p:cNvSpPr>
            <a:spLocks noGrp="1"/>
          </p:cNvSpPr>
          <p:nvPr>
            <p:ph type="title"/>
          </p:nvPr>
        </p:nvSpPr>
        <p:spPr>
          <a:xfrm>
            <a:off x="511768" y="465668"/>
            <a:ext cx="8229600" cy="1143000"/>
          </a:xfrm>
        </p:spPr>
        <p:txBody>
          <a:bodyPr>
            <a:normAutofit/>
          </a:bodyPr>
          <a:lstStyle/>
          <a:p>
            <a:pPr algn="r"/>
            <a:r>
              <a:rPr lang="cs-CZ" sz="2400" b="1" dirty="0" smtClean="0"/>
              <a:t>„V ČR se ale nic takového neděje“</a:t>
            </a:r>
            <a:br>
              <a:rPr lang="cs-CZ" sz="2400" b="1" dirty="0" smtClean="0"/>
            </a:br>
            <a:r>
              <a:rPr lang="cs-CZ" sz="3600" b="1" dirty="0" smtClean="0"/>
              <a:t>…opravdu?</a:t>
            </a:r>
            <a:endParaRPr lang="cs-CZ" sz="3600" b="1" dirty="0"/>
          </a:p>
        </p:txBody>
      </p:sp>
      <p:sp>
        <p:nvSpPr>
          <p:cNvPr id="4" name="TextovéPole 3"/>
          <p:cNvSpPr txBox="1"/>
          <p:nvPr/>
        </p:nvSpPr>
        <p:spPr>
          <a:xfrm>
            <a:off x="611561" y="1792123"/>
            <a:ext cx="4320479" cy="1962076"/>
          </a:xfrm>
          <a:prstGeom prst="rect">
            <a:avLst/>
          </a:prstGeom>
          <a:noFill/>
        </p:spPr>
        <p:txBody>
          <a:bodyPr wrap="square" rtlCol="0">
            <a:spAutoFit/>
          </a:bodyPr>
          <a:lstStyle/>
          <a:p>
            <a:r>
              <a:rPr lang="cs-CZ" b="1" dirty="0" smtClean="0"/>
              <a:t>V roce 2009 policie řešila případ 15leté dívky z Velkého Meziříčí. Ta si pořídila </a:t>
            </a:r>
            <a:r>
              <a:rPr lang="cs-CZ" b="1" dirty="0"/>
              <a:t>svůj vlastní pornografický snímek a poslala ho elektronickou poštou známému chlapci. Ten ho pak poslal dalším dětem</a:t>
            </a:r>
            <a:r>
              <a:rPr lang="cs-CZ" b="1" dirty="0" smtClean="0"/>
              <a:t>.</a:t>
            </a:r>
          </a:p>
          <a:p>
            <a:r>
              <a:rPr lang="cs-CZ" sz="1050" dirty="0" smtClean="0">
                <a:hlinkClick r:id="rId2"/>
              </a:rPr>
              <a:t>zpravy.idnes.cz/divka-nafotila-porno-samospousti-kamarada-vysetruje-policie-pt6-</a:t>
            </a:r>
            <a:r>
              <a:rPr lang="cs-CZ" sz="1050" dirty="0">
                <a:hlinkClick r:id="rId2"/>
              </a:rPr>
              <a:t>/</a:t>
            </a:r>
            <a:r>
              <a:rPr lang="cs-CZ" sz="1050" dirty="0" smtClean="0">
                <a:hlinkClick r:id="rId2"/>
              </a:rPr>
              <a:t>krimi.aspx?c=A090114_073536_krimi_klu</a:t>
            </a:r>
            <a:endParaRPr lang="cs-CZ" sz="1050" dirty="0" smtClean="0"/>
          </a:p>
          <a:p>
            <a:endParaRPr lang="cs-CZ" sz="1050" dirty="0"/>
          </a:p>
        </p:txBody>
      </p:sp>
      <p:sp>
        <p:nvSpPr>
          <p:cNvPr id="6" name="TextovéPole 5"/>
          <p:cNvSpPr txBox="1"/>
          <p:nvPr/>
        </p:nvSpPr>
        <p:spPr>
          <a:xfrm>
            <a:off x="2483768" y="4125271"/>
            <a:ext cx="6144866" cy="1508105"/>
          </a:xfrm>
          <a:prstGeom prst="rect">
            <a:avLst/>
          </a:prstGeom>
          <a:noFill/>
        </p:spPr>
        <p:txBody>
          <a:bodyPr wrap="square" rtlCol="0">
            <a:spAutoFit/>
          </a:bodyPr>
          <a:lstStyle/>
          <a:p>
            <a:pPr algn="r"/>
            <a:r>
              <a:rPr lang="cs-CZ" b="1" dirty="0" smtClean="0"/>
              <a:t>V roce 2013 byl </a:t>
            </a:r>
            <a:r>
              <a:rPr lang="cs-CZ" b="1" dirty="0"/>
              <a:t>k 6 letům odnětí svobody </a:t>
            </a:r>
            <a:r>
              <a:rPr lang="cs-CZ" b="1" dirty="0" smtClean="0"/>
              <a:t>odsouzen 25letý muž z Ústecka za sexuální nátlak na 13letou dívku. Pomocí výhružek muž dívku přiměl k odhalování a masturbaci před webkamerou.</a:t>
            </a:r>
          </a:p>
          <a:p>
            <a:pPr algn="r"/>
            <a:r>
              <a:rPr lang="cs-CZ" sz="1000" dirty="0" smtClean="0">
                <a:hlinkClick r:id="rId3"/>
              </a:rPr>
              <a:t>www.novinky.cz/krimi/293029-muz-vyhrozoval-nezletile-aby-se-svlekla-pred-kamerou-u-soudu-dostal-sest-let.html</a:t>
            </a:r>
            <a:endParaRPr lang="cs-CZ" sz="1000" dirty="0" smtClean="0"/>
          </a:p>
          <a:p>
            <a:pPr algn="r"/>
            <a:endParaRPr lang="cs-CZ" sz="1000" dirty="0"/>
          </a:p>
        </p:txBody>
      </p:sp>
      <p:grpSp>
        <p:nvGrpSpPr>
          <p:cNvPr id="8" name="Group 8"/>
          <p:cNvGrpSpPr>
            <a:grpSpLocks/>
          </p:cNvGrpSpPr>
          <p:nvPr/>
        </p:nvGrpSpPr>
        <p:grpSpPr bwMode="auto">
          <a:xfrm>
            <a:off x="5292080" y="2052527"/>
            <a:ext cx="2646837" cy="1701672"/>
            <a:chOff x="0" y="0"/>
            <a:chExt cx="3976" cy="2448"/>
          </a:xfrm>
        </p:grpSpPr>
        <p:pic>
          <p:nvPicPr>
            <p:cNvPr id="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 y="96"/>
              <a:ext cx="3718" cy="2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0" name="Picture 7"/>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3976" cy="2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spTree>
    <p:extLst>
      <p:ext uri="{BB962C8B-B14F-4D97-AF65-F5344CB8AC3E}">
        <p14:creationId xmlns:p14="http://schemas.microsoft.com/office/powerpoint/2010/main" val="42832586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a:xfrm>
            <a:off x="545326" y="332656"/>
            <a:ext cx="8229600" cy="1143000"/>
          </a:xfrm>
        </p:spPr>
        <p:txBody>
          <a:bodyPr>
            <a:normAutofit/>
          </a:bodyPr>
          <a:lstStyle/>
          <a:p>
            <a:pPr algn="r"/>
            <a:r>
              <a:rPr lang="cs-CZ" sz="3600" b="1" dirty="0" smtClean="0"/>
              <a:t>Kampaň - nahá celebrita</a:t>
            </a:r>
            <a:endParaRPr lang="cs-CZ" sz="3600" b="1" dirty="0"/>
          </a:p>
        </p:txBody>
      </p:sp>
      <p:sp>
        <p:nvSpPr>
          <p:cNvPr id="3" name="Zástupný symbol pro obsah 2"/>
          <p:cNvSpPr>
            <a:spLocks noGrp="1"/>
          </p:cNvSpPr>
          <p:nvPr>
            <p:ph idx="1"/>
          </p:nvPr>
        </p:nvSpPr>
        <p:spPr>
          <a:xfrm>
            <a:off x="457200" y="1412776"/>
            <a:ext cx="8229600" cy="964704"/>
          </a:xfrm>
        </p:spPr>
        <p:txBody>
          <a:bodyPr>
            <a:normAutofit/>
          </a:bodyPr>
          <a:lstStyle/>
          <a:p>
            <a:pPr marL="0" indent="0">
              <a:buNone/>
            </a:pPr>
            <a:r>
              <a:rPr lang="cs-CZ" sz="2800" dirty="0" smtClean="0"/>
              <a:t>Projekt společnosti Seznam.cz upozorňuje na nebezpečí </a:t>
            </a:r>
            <a:r>
              <a:rPr lang="cs-CZ" sz="2800" dirty="0" err="1" smtClean="0"/>
              <a:t>sextingu</a:t>
            </a:r>
            <a:r>
              <a:rPr lang="cs-CZ" sz="2800" dirty="0" smtClean="0"/>
              <a:t> a sdílení odhalených fotografií a videí.</a:t>
            </a:r>
            <a:endParaRPr lang="cs-CZ" sz="2800" dirty="0"/>
          </a:p>
        </p:txBody>
      </p:sp>
      <p:sp>
        <p:nvSpPr>
          <p:cNvPr id="4" name="TextovéPole 3"/>
          <p:cNvSpPr txBox="1"/>
          <p:nvPr/>
        </p:nvSpPr>
        <p:spPr>
          <a:xfrm>
            <a:off x="395536" y="5013176"/>
            <a:ext cx="8352928" cy="707886"/>
          </a:xfrm>
          <a:prstGeom prst="rect">
            <a:avLst/>
          </a:prstGeom>
          <a:noFill/>
        </p:spPr>
        <p:txBody>
          <a:bodyPr wrap="square" rtlCol="0">
            <a:spAutoFit/>
          </a:bodyPr>
          <a:lstStyle/>
          <a:p>
            <a:pPr algn="ctr"/>
            <a:r>
              <a:rPr lang="cs-CZ" sz="2000" b="1" i="1" dirty="0" smtClean="0"/>
              <a:t>„Fiktivním </a:t>
            </a:r>
            <a:r>
              <a:rPr lang="cs-CZ" sz="2000" b="1" i="1" dirty="0"/>
              <a:t>únikem jeho nahého videa a fotek jsme chtěli poukázat na to, jak rychle se tyto materiály šíří a jak moc mohou člověka poškodit</a:t>
            </a:r>
            <a:r>
              <a:rPr lang="cs-CZ" sz="2000" b="1" i="1" dirty="0" smtClean="0"/>
              <a:t>.“</a:t>
            </a:r>
            <a:endParaRPr lang="cs-CZ" sz="2000" b="1" i="1" dirty="0"/>
          </a:p>
        </p:txBody>
      </p:sp>
      <p:sp>
        <p:nvSpPr>
          <p:cNvPr id="5" name="TextovéPole 4"/>
          <p:cNvSpPr txBox="1"/>
          <p:nvPr/>
        </p:nvSpPr>
        <p:spPr>
          <a:xfrm>
            <a:off x="3400061" y="2631078"/>
            <a:ext cx="4752528" cy="2139047"/>
          </a:xfrm>
          <a:prstGeom prst="rect">
            <a:avLst/>
          </a:prstGeom>
          <a:noFill/>
        </p:spPr>
        <p:txBody>
          <a:bodyPr wrap="square" rtlCol="0">
            <a:spAutoFit/>
          </a:bodyPr>
          <a:lstStyle/>
          <a:p>
            <a:pPr algn="just"/>
            <a:r>
              <a:rPr lang="cs-CZ" sz="1900" dirty="0" smtClean="0"/>
              <a:t>Na počátku roku 2014 se hlavně v bulvárních médiích objevily zprávy o šíření videa a nahých fotografií zpěváka Bena </a:t>
            </a:r>
            <a:r>
              <a:rPr lang="cs-CZ" sz="1900" dirty="0" err="1" smtClean="0"/>
              <a:t>Christovaa</a:t>
            </a:r>
            <a:r>
              <a:rPr lang="cs-CZ" sz="1900" dirty="0" smtClean="0"/>
              <a:t> po internetu. V březnu téhož roku Seznam.cz oznámil, že videa i fotografie jsou uměle vytvořené materiály za účelem šíření osvěty v oblasti </a:t>
            </a:r>
            <a:r>
              <a:rPr lang="cs-CZ" sz="1900" dirty="0" err="1" smtClean="0"/>
              <a:t>sextingu</a:t>
            </a:r>
            <a:r>
              <a:rPr lang="cs-CZ" sz="1900" dirty="0" smtClean="0"/>
              <a:t>.</a:t>
            </a:r>
            <a:endParaRPr lang="cs-CZ" sz="1900" dirty="0"/>
          </a:p>
        </p:txBody>
      </p:sp>
      <p:pic>
        <p:nvPicPr>
          <p:cNvPr id="6" name="Obráze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576" y="2708920"/>
            <a:ext cx="2644485" cy="1983364"/>
          </a:xfrm>
          <a:prstGeom prst="rect">
            <a:avLst/>
          </a:prstGeom>
        </p:spPr>
      </p:pic>
    </p:spTree>
    <p:extLst>
      <p:ext uri="{BB962C8B-B14F-4D97-AF65-F5344CB8AC3E}">
        <p14:creationId xmlns:p14="http://schemas.microsoft.com/office/powerpoint/2010/main" val="753713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00024" y="557"/>
            <a:ext cx="1943976" cy="1459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Nadpis 1"/>
          <p:cNvSpPr>
            <a:spLocks noGrp="1"/>
          </p:cNvSpPr>
          <p:nvPr>
            <p:ph type="title"/>
          </p:nvPr>
        </p:nvSpPr>
        <p:spPr>
          <a:xfrm>
            <a:off x="1343438" y="857218"/>
            <a:ext cx="5915000" cy="580926"/>
          </a:xfrm>
        </p:spPr>
        <p:txBody>
          <a:bodyPr>
            <a:noAutofit/>
          </a:bodyPr>
          <a:lstStyle/>
          <a:p>
            <a:pPr algn="r"/>
            <a:r>
              <a:rPr lang="cs-CZ" sz="3400" b="1" dirty="0" smtClean="0"/>
              <a:t>  nový pojem do slovníků</a:t>
            </a:r>
            <a:endParaRPr lang="cs-CZ" sz="3400" b="1" dirty="0"/>
          </a:p>
        </p:txBody>
      </p:sp>
      <p:sp>
        <p:nvSpPr>
          <p:cNvPr id="4" name="Obdélník 3"/>
          <p:cNvSpPr/>
          <p:nvPr/>
        </p:nvSpPr>
        <p:spPr>
          <a:xfrm>
            <a:off x="4783446" y="4077628"/>
            <a:ext cx="3816424" cy="646331"/>
          </a:xfrm>
          <a:prstGeom prst="rect">
            <a:avLst/>
          </a:prstGeom>
        </p:spPr>
        <p:txBody>
          <a:bodyPr wrap="square">
            <a:spAutoFit/>
          </a:bodyPr>
          <a:lstStyle/>
          <a:p>
            <a:endParaRPr lang="cs-CZ" dirty="0" smtClean="0"/>
          </a:p>
          <a:p>
            <a:endParaRPr lang="cs-CZ" dirty="0"/>
          </a:p>
        </p:txBody>
      </p:sp>
      <p:sp>
        <p:nvSpPr>
          <p:cNvPr id="3" name="Obdélník 2"/>
          <p:cNvSpPr/>
          <p:nvPr/>
        </p:nvSpPr>
        <p:spPr>
          <a:xfrm>
            <a:off x="5374990" y="117189"/>
            <a:ext cx="1983235" cy="923330"/>
          </a:xfrm>
          <a:prstGeom prst="rect">
            <a:avLst/>
          </a:prstGeom>
          <a:noFill/>
        </p:spPr>
        <p:txBody>
          <a:bodyPr wrap="none" lIns="91440" tIns="45720" rIns="91440" bIns="45720">
            <a:spAutoFit/>
          </a:bodyPr>
          <a:lstStyle/>
          <a:p>
            <a:pPr algn="ctr"/>
            <a:r>
              <a:rPr lang="cs-CZ" sz="5400" b="1" cap="none" spc="0" dirty="0" smtClean="0">
                <a:ln w="19050" cmpd="sng">
                  <a:solidFill>
                    <a:schemeClr val="tx1">
                      <a:lumMod val="50000"/>
                      <a:lumOff val="50000"/>
                    </a:schemeClr>
                  </a:solidFill>
                  <a:prstDash val="solid"/>
                </a:ln>
                <a:gradFill>
                  <a:gsLst>
                    <a:gs pos="0">
                      <a:srgbClr val="FFF200"/>
                    </a:gs>
                    <a:gs pos="45000">
                      <a:srgbClr val="FF7A00"/>
                    </a:gs>
                    <a:gs pos="70000">
                      <a:srgbClr val="FF0300"/>
                    </a:gs>
                    <a:gs pos="100000">
                      <a:srgbClr val="4D0808"/>
                    </a:gs>
                  </a:gsLst>
                  <a:lin ang="5400000" scaled="0"/>
                </a:gradFill>
                <a:effectLst>
                  <a:outerShdw blurRad="50800" dist="40000" dir="5400000" algn="tl" rotWithShape="0">
                    <a:srgbClr val="000000">
                      <a:shade val="5000"/>
                      <a:satMod val="120000"/>
                      <a:alpha val="33000"/>
                    </a:srgbClr>
                  </a:outerShdw>
                </a:effectLst>
              </a:rPr>
              <a:t>SELFIE</a:t>
            </a:r>
            <a:endParaRPr lang="cs-CZ" sz="5400" b="1" cap="none" spc="0" dirty="0">
              <a:ln w="19050" cmpd="sng">
                <a:solidFill>
                  <a:schemeClr val="tx1">
                    <a:lumMod val="50000"/>
                    <a:lumOff val="50000"/>
                  </a:schemeClr>
                </a:solidFill>
                <a:prstDash val="solid"/>
              </a:ln>
              <a:gradFill>
                <a:gsLst>
                  <a:gs pos="0">
                    <a:srgbClr val="FFF200"/>
                  </a:gs>
                  <a:gs pos="45000">
                    <a:srgbClr val="FF7A00"/>
                  </a:gs>
                  <a:gs pos="70000">
                    <a:srgbClr val="FF0300"/>
                  </a:gs>
                  <a:gs pos="100000">
                    <a:srgbClr val="4D0808"/>
                  </a:gs>
                </a:gsLst>
                <a:lin ang="5400000" scaled="0"/>
              </a:gradFill>
              <a:effectLst>
                <a:outerShdw blurRad="50800" dist="40000" dir="5400000" algn="tl" rotWithShape="0">
                  <a:srgbClr val="000000">
                    <a:shade val="5000"/>
                    <a:satMod val="120000"/>
                    <a:alpha val="33000"/>
                  </a:srgbClr>
                </a:outerShdw>
              </a:effectLst>
            </a:endParaRPr>
          </a:p>
        </p:txBody>
      </p:sp>
      <p:pic>
        <p:nvPicPr>
          <p:cNvPr id="9" name="Obrázek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91896" y="1459990"/>
            <a:ext cx="3276498" cy="4087638"/>
          </a:xfrm>
          <a:prstGeom prst="rect">
            <a:avLst/>
          </a:prstGeom>
        </p:spPr>
      </p:pic>
      <p:sp>
        <p:nvSpPr>
          <p:cNvPr id="10" name="TextovéPole 9"/>
          <p:cNvSpPr txBox="1"/>
          <p:nvPr/>
        </p:nvSpPr>
        <p:spPr>
          <a:xfrm>
            <a:off x="544488" y="2280870"/>
            <a:ext cx="4507583" cy="2492990"/>
          </a:xfrm>
          <a:prstGeom prst="rect">
            <a:avLst/>
          </a:prstGeom>
          <a:noFill/>
        </p:spPr>
        <p:txBody>
          <a:bodyPr wrap="square" rtlCol="0">
            <a:spAutoFit/>
          </a:bodyPr>
          <a:lstStyle/>
          <a:p>
            <a:r>
              <a:rPr lang="cs-CZ" sz="2400" dirty="0" smtClean="0"/>
              <a:t>Průzkum týkající se obsahu fotografií (</a:t>
            </a:r>
            <a:r>
              <a:rPr lang="cs-CZ" sz="2400" dirty="0" err="1" smtClean="0"/>
              <a:t>selfies</a:t>
            </a:r>
            <a:r>
              <a:rPr lang="cs-CZ" sz="2400" dirty="0" smtClean="0"/>
              <a:t>, přátelé, jídlo…), které sdílejí mladí na </a:t>
            </a:r>
            <a:r>
              <a:rPr lang="cs-CZ" sz="2400" dirty="0" err="1" smtClean="0"/>
              <a:t>Instagramu</a:t>
            </a:r>
            <a:r>
              <a:rPr lang="cs-CZ" sz="2400" dirty="0" smtClean="0"/>
              <a:t> – </a:t>
            </a:r>
            <a:r>
              <a:rPr lang="cs-CZ" sz="2400" b="1" dirty="0" err="1" smtClean="0"/>
              <a:t>selfies</a:t>
            </a:r>
            <a:r>
              <a:rPr lang="cs-CZ" sz="2400" b="1" dirty="0" smtClean="0"/>
              <a:t> vedou v Británii, Americe i Austrálii.</a:t>
            </a:r>
          </a:p>
          <a:p>
            <a:r>
              <a:rPr lang="cs-CZ" sz="1200" dirty="0">
                <a:hlinkClick r:id="rId5"/>
              </a:rPr>
              <a:t>http://www.mobileyouthreport.com/infographic-youth-instagram-selfies</a:t>
            </a:r>
            <a:r>
              <a:rPr lang="cs-CZ" sz="1200" dirty="0" smtClean="0">
                <a:hlinkClick r:id="rId5"/>
              </a:rPr>
              <a:t>/</a:t>
            </a:r>
            <a:endParaRPr lang="cs-CZ" sz="1200" dirty="0" smtClean="0"/>
          </a:p>
          <a:p>
            <a:endParaRPr lang="cs-CZ" sz="1200" dirty="0"/>
          </a:p>
        </p:txBody>
      </p:sp>
    </p:spTree>
    <p:extLst>
      <p:ext uri="{BB962C8B-B14F-4D97-AF65-F5344CB8AC3E}">
        <p14:creationId xmlns:p14="http://schemas.microsoft.com/office/powerpoint/2010/main" val="16550779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a:xfrm>
            <a:off x="467960" y="476672"/>
            <a:ext cx="8229600" cy="1143000"/>
          </a:xfrm>
        </p:spPr>
        <p:txBody>
          <a:bodyPr>
            <a:normAutofit fontScale="90000"/>
          </a:bodyPr>
          <a:lstStyle/>
          <a:p>
            <a:pPr algn="r"/>
            <a:r>
              <a:rPr lang="cs-CZ" sz="3600" b="1" dirty="0" smtClean="0"/>
              <a:t>Koupelnové </a:t>
            </a:r>
            <a:r>
              <a:rPr lang="cs-CZ" sz="3600" b="1" dirty="0" err="1" smtClean="0"/>
              <a:t>selfie</a:t>
            </a:r>
            <a:r>
              <a:rPr lang="cs-CZ" sz="3600" b="1" dirty="0" smtClean="0"/>
              <a:t> - </a:t>
            </a:r>
            <a:br>
              <a:rPr lang="cs-CZ" sz="3600" b="1" dirty="0" smtClean="0"/>
            </a:br>
            <a:r>
              <a:rPr lang="cs-CZ" sz="3600" b="1" dirty="0" smtClean="0"/>
              <a:t>tak snadné… vyfoť, pošli, nahraj…</a:t>
            </a:r>
            <a:endParaRPr lang="cs-CZ" sz="3600" b="1"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56124" y="2225477"/>
            <a:ext cx="2204965" cy="197652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Obráze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35896" y="3653975"/>
            <a:ext cx="2023695" cy="2038548"/>
          </a:xfrm>
          <a:prstGeom prst="rect">
            <a:avLst/>
          </a:prstGeom>
          <a:ln>
            <a:solidFill>
              <a:schemeClr val="tx1"/>
            </a:solidFill>
          </a:ln>
        </p:spPr>
      </p:pic>
      <p:pic>
        <p:nvPicPr>
          <p:cNvPr id="5" name="Obrázek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7584" y="3579809"/>
            <a:ext cx="2185416" cy="2194560"/>
          </a:xfrm>
          <a:prstGeom prst="rect">
            <a:avLst/>
          </a:prstGeom>
          <a:ln>
            <a:solidFill>
              <a:schemeClr val="tx1">
                <a:lumMod val="65000"/>
                <a:lumOff val="35000"/>
              </a:schemeClr>
            </a:solidFill>
          </a:ln>
        </p:spPr>
      </p:pic>
      <p:sp>
        <p:nvSpPr>
          <p:cNvPr id="8" name="Obdélník 7"/>
          <p:cNvSpPr/>
          <p:nvPr/>
        </p:nvSpPr>
        <p:spPr>
          <a:xfrm flipV="1">
            <a:off x="1155260" y="4034716"/>
            <a:ext cx="576064" cy="176554"/>
          </a:xfrm>
          <a:prstGeom prst="rect">
            <a:avLst/>
          </a:prstGeom>
          <a:solidFill>
            <a:schemeClr val="tx1">
              <a:lumMod val="65000"/>
              <a:lumOff val="35000"/>
            </a:schemeClr>
          </a:solidFill>
          <a:ln w="317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7" name="Obrázek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20072" y="2038763"/>
            <a:ext cx="2016224" cy="2163241"/>
          </a:xfrm>
          <a:prstGeom prst="rect">
            <a:avLst/>
          </a:prstGeom>
          <a:ln>
            <a:solidFill>
              <a:schemeClr val="tx1"/>
            </a:solidFill>
          </a:ln>
        </p:spPr>
      </p:pic>
      <p:sp>
        <p:nvSpPr>
          <p:cNvPr id="11" name="Obdélník 10"/>
          <p:cNvSpPr/>
          <p:nvPr/>
        </p:nvSpPr>
        <p:spPr>
          <a:xfrm rot="1203829" flipV="1">
            <a:off x="6089599" y="2432025"/>
            <a:ext cx="576064" cy="176554"/>
          </a:xfrm>
          <a:prstGeom prst="rect">
            <a:avLst/>
          </a:prstGeom>
          <a:solidFill>
            <a:schemeClr val="tx1">
              <a:lumMod val="65000"/>
              <a:lumOff val="35000"/>
            </a:schemeClr>
          </a:solidFill>
          <a:ln w="317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Obdélník 11"/>
          <p:cNvSpPr/>
          <p:nvPr/>
        </p:nvSpPr>
        <p:spPr>
          <a:xfrm rot="20239424" flipV="1">
            <a:off x="3159768" y="2611307"/>
            <a:ext cx="461039" cy="170720"/>
          </a:xfrm>
          <a:prstGeom prst="rect">
            <a:avLst/>
          </a:prstGeom>
          <a:solidFill>
            <a:schemeClr val="tx1">
              <a:lumMod val="65000"/>
              <a:lumOff val="35000"/>
            </a:schemeClr>
          </a:solidFill>
          <a:ln w="317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Obdélník 12"/>
          <p:cNvSpPr/>
          <p:nvPr/>
        </p:nvSpPr>
        <p:spPr>
          <a:xfrm rot="151860" flipV="1">
            <a:off x="4420305" y="3970859"/>
            <a:ext cx="461039" cy="170720"/>
          </a:xfrm>
          <a:prstGeom prst="rect">
            <a:avLst/>
          </a:prstGeom>
          <a:solidFill>
            <a:schemeClr val="tx1">
              <a:lumMod val="65000"/>
              <a:lumOff val="35000"/>
            </a:schemeClr>
          </a:solidFill>
          <a:ln w="317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TextovéPole 8"/>
          <p:cNvSpPr txBox="1"/>
          <p:nvPr/>
        </p:nvSpPr>
        <p:spPr>
          <a:xfrm>
            <a:off x="6107675" y="4371897"/>
            <a:ext cx="2589885" cy="1200329"/>
          </a:xfrm>
          <a:prstGeom prst="rect">
            <a:avLst/>
          </a:prstGeom>
          <a:noFill/>
        </p:spPr>
        <p:txBody>
          <a:bodyPr wrap="square" rtlCol="0">
            <a:spAutoFit/>
          </a:bodyPr>
          <a:lstStyle/>
          <a:p>
            <a:r>
              <a:rPr lang="cs-CZ" sz="2400" i="1" dirty="0" smtClean="0"/>
              <a:t>...dělají to všichni, tak na tom přece není nic divného…</a:t>
            </a:r>
            <a:endParaRPr lang="cs-CZ" sz="2400" i="1" dirty="0"/>
          </a:p>
        </p:txBody>
      </p:sp>
    </p:spTree>
    <p:extLst>
      <p:ext uri="{BB962C8B-B14F-4D97-AF65-F5344CB8AC3E}">
        <p14:creationId xmlns:p14="http://schemas.microsoft.com/office/powerpoint/2010/main" val="40315277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79545"/>
            <a:ext cx="4596060" cy="6408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Nadpis 1"/>
          <p:cNvSpPr>
            <a:spLocks noGrp="1"/>
          </p:cNvSpPr>
          <p:nvPr>
            <p:ph type="title"/>
          </p:nvPr>
        </p:nvSpPr>
        <p:spPr>
          <a:xfrm>
            <a:off x="5553713" y="836712"/>
            <a:ext cx="2571316" cy="1743117"/>
          </a:xfrm>
        </p:spPr>
        <p:txBody>
          <a:bodyPr>
            <a:normAutofit/>
          </a:bodyPr>
          <a:lstStyle/>
          <a:p>
            <a:r>
              <a:rPr lang="cs-CZ" sz="2400" b="1" dirty="0" smtClean="0"/>
              <a:t>Doporučení pro </a:t>
            </a:r>
            <a:r>
              <a:rPr lang="cs-CZ" sz="2400" b="1" dirty="0"/>
              <a:t>rodiče </a:t>
            </a:r>
            <a:r>
              <a:rPr lang="cs-CZ" sz="2400" b="1" dirty="0" smtClean="0"/>
              <a:t>vydané </a:t>
            </a:r>
            <a:r>
              <a:rPr lang="cs-CZ" sz="2400" b="1" dirty="0" err="1" smtClean="0"/>
              <a:t>Queenslandskou</a:t>
            </a:r>
            <a:r>
              <a:rPr lang="cs-CZ" sz="2400" b="1" dirty="0" smtClean="0"/>
              <a:t> policií </a:t>
            </a:r>
            <a:endParaRPr lang="cs-CZ" sz="2400" b="1" dirty="0"/>
          </a:p>
        </p:txBody>
      </p:sp>
      <p:sp>
        <p:nvSpPr>
          <p:cNvPr id="4" name="TextovéPole 3"/>
          <p:cNvSpPr txBox="1"/>
          <p:nvPr/>
        </p:nvSpPr>
        <p:spPr>
          <a:xfrm>
            <a:off x="5193673" y="2780928"/>
            <a:ext cx="3333339" cy="2800767"/>
          </a:xfrm>
          <a:prstGeom prst="rect">
            <a:avLst/>
          </a:prstGeom>
          <a:noFill/>
        </p:spPr>
        <p:txBody>
          <a:bodyPr wrap="square" rtlCol="0">
            <a:spAutoFit/>
          </a:bodyPr>
          <a:lstStyle/>
          <a:p>
            <a:pPr algn="ctr"/>
            <a:r>
              <a:rPr lang="cs-CZ" sz="2200" dirty="0" smtClean="0"/>
              <a:t>Varujte své děti, že pořizování, držení nebo šíření jejich sexuálně laděných fotografií může být považováno za páchání vážného trestného činu a Vaše děti za něj mohou být trestně stíhány</a:t>
            </a:r>
            <a:r>
              <a:rPr lang="cs-CZ" dirty="0" smtClean="0"/>
              <a:t>.</a:t>
            </a:r>
            <a:endParaRPr lang="cs-CZ" dirty="0"/>
          </a:p>
        </p:txBody>
      </p:sp>
    </p:spTree>
    <p:extLst>
      <p:ext uri="{BB962C8B-B14F-4D97-AF65-F5344CB8AC3E}">
        <p14:creationId xmlns:p14="http://schemas.microsoft.com/office/powerpoint/2010/main" val="41285754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a:xfrm>
            <a:off x="935504" y="0"/>
            <a:ext cx="8229600" cy="1143000"/>
          </a:xfrm>
        </p:spPr>
        <p:txBody>
          <a:bodyPr/>
          <a:lstStyle/>
          <a:p>
            <a:pPr algn="r"/>
            <a:r>
              <a:rPr lang="cs-CZ" b="1" dirty="0" smtClean="0"/>
              <a:t>Tajemství ukrytá v mobilech</a:t>
            </a:r>
            <a:endParaRPr lang="cs-CZ" b="1" dirty="0"/>
          </a:p>
        </p:txBody>
      </p:sp>
      <p:pic>
        <p:nvPicPr>
          <p:cNvPr id="717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139952" y="710982"/>
            <a:ext cx="5400600" cy="6564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ovéPole 2"/>
          <p:cNvSpPr txBox="1"/>
          <p:nvPr/>
        </p:nvSpPr>
        <p:spPr>
          <a:xfrm>
            <a:off x="467544" y="1146376"/>
            <a:ext cx="3744416" cy="830997"/>
          </a:xfrm>
          <a:prstGeom prst="rect">
            <a:avLst/>
          </a:prstGeom>
          <a:noFill/>
        </p:spPr>
        <p:txBody>
          <a:bodyPr wrap="square" rtlCol="0">
            <a:spAutoFit/>
          </a:bodyPr>
          <a:lstStyle/>
          <a:p>
            <a:pPr algn="r"/>
            <a:r>
              <a:rPr lang="cs-CZ" sz="2400" b="1" dirty="0" smtClean="0"/>
              <a:t>Co náctiletí ukrývají ve svých mobilech?</a:t>
            </a:r>
            <a:endParaRPr lang="cs-CZ" sz="2400" b="1" dirty="0"/>
          </a:p>
        </p:txBody>
      </p:sp>
      <p:sp>
        <p:nvSpPr>
          <p:cNvPr id="6" name="TextovéPole 5"/>
          <p:cNvSpPr txBox="1"/>
          <p:nvPr/>
        </p:nvSpPr>
        <p:spPr>
          <a:xfrm>
            <a:off x="251520" y="2492413"/>
            <a:ext cx="3960440" cy="3262432"/>
          </a:xfrm>
          <a:prstGeom prst="rect">
            <a:avLst/>
          </a:prstGeom>
          <a:noFill/>
        </p:spPr>
        <p:txBody>
          <a:bodyPr wrap="square" rtlCol="0">
            <a:spAutoFit/>
          </a:bodyPr>
          <a:lstStyle/>
          <a:p>
            <a:pPr algn="r">
              <a:spcAft>
                <a:spcPts val="600"/>
              </a:spcAft>
            </a:pPr>
            <a:r>
              <a:rPr lang="cs-CZ" sz="2000" b="1" dirty="0" smtClean="0"/>
              <a:t>52 % - fotografie, které by nechtěli sdílet s ostatními</a:t>
            </a:r>
          </a:p>
          <a:p>
            <a:pPr algn="r">
              <a:spcAft>
                <a:spcPts val="600"/>
              </a:spcAft>
            </a:pPr>
            <a:r>
              <a:rPr lang="cs-CZ" sz="2000" dirty="0" smtClean="0"/>
              <a:t>37 % - webové stránky, které jsou u rodinného PC blokovány</a:t>
            </a:r>
          </a:p>
          <a:p>
            <a:pPr algn="r">
              <a:spcAft>
                <a:spcPts val="600"/>
              </a:spcAft>
            </a:pPr>
            <a:r>
              <a:rPr lang="cs-CZ" sz="2000" dirty="0" smtClean="0"/>
              <a:t>29 % - hry určené pro dospělé</a:t>
            </a:r>
          </a:p>
          <a:p>
            <a:pPr algn="r">
              <a:spcAft>
                <a:spcPts val="600"/>
              </a:spcAft>
            </a:pPr>
            <a:r>
              <a:rPr lang="cs-CZ" sz="2000" dirty="0" smtClean="0"/>
              <a:t>20 % - muziku určenou pro dospělé</a:t>
            </a:r>
          </a:p>
          <a:p>
            <a:pPr algn="r">
              <a:spcAft>
                <a:spcPts val="600"/>
              </a:spcAft>
            </a:pPr>
            <a:r>
              <a:rPr lang="cs-CZ" sz="2000" dirty="0" smtClean="0"/>
              <a:t>10 % - přístup k sociálním sítím, které mají od rodičů zakázané</a:t>
            </a:r>
          </a:p>
          <a:p>
            <a:pPr algn="r">
              <a:spcAft>
                <a:spcPts val="600"/>
              </a:spcAft>
            </a:pPr>
            <a:r>
              <a:rPr lang="cs-CZ" sz="1050" dirty="0" smtClean="0">
                <a:hlinkClick r:id="rId4"/>
              </a:rPr>
              <a:t>www.mobileyouthreport.com/infographic-teen-smartphone-secrets-what-are-teens-hiding-in-their-smartphones/</a:t>
            </a:r>
            <a:endParaRPr lang="cs-CZ" sz="1050" dirty="0" smtClean="0"/>
          </a:p>
        </p:txBody>
      </p:sp>
    </p:spTree>
    <p:extLst>
      <p:ext uri="{BB962C8B-B14F-4D97-AF65-F5344CB8AC3E}">
        <p14:creationId xmlns:p14="http://schemas.microsoft.com/office/powerpoint/2010/main" val="11891740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a:xfrm>
            <a:off x="2500291" y="413792"/>
            <a:ext cx="6131024" cy="1143000"/>
          </a:xfrm>
        </p:spPr>
        <p:txBody>
          <a:bodyPr>
            <a:normAutofit/>
          </a:bodyPr>
          <a:lstStyle/>
          <a:p>
            <a:pPr algn="r"/>
            <a:r>
              <a:rPr lang="cs-CZ" sz="2800" b="1" dirty="0" smtClean="0"/>
              <a:t>Dobře si rozmyslete, komu své fotky budete posílat…</a:t>
            </a:r>
            <a:endParaRPr lang="cs-CZ" sz="2800" b="1" dirty="0"/>
          </a:p>
        </p:txBody>
      </p:sp>
      <p:sp>
        <p:nvSpPr>
          <p:cNvPr id="3" name="Zástupný symbol pro obsah 2"/>
          <p:cNvSpPr>
            <a:spLocks noGrp="1"/>
          </p:cNvSpPr>
          <p:nvPr>
            <p:ph idx="1"/>
          </p:nvPr>
        </p:nvSpPr>
        <p:spPr>
          <a:xfrm>
            <a:off x="539552" y="3930645"/>
            <a:ext cx="5256584" cy="1468760"/>
          </a:xfrm>
        </p:spPr>
        <p:txBody>
          <a:bodyPr>
            <a:normAutofit/>
          </a:bodyPr>
          <a:lstStyle/>
          <a:p>
            <a:pPr marL="0" indent="0" algn="r">
              <a:buNone/>
            </a:pPr>
            <a:r>
              <a:rPr lang="cs-CZ" sz="2200" dirty="0" smtClean="0"/>
              <a:t>Film Exposed (Vystavená) ukazuje nebezpečí sdílení odhalených fotek i s lidmi, kteří jsou nám v daném okamžiku velmi blízcí.</a:t>
            </a:r>
          </a:p>
          <a:p>
            <a:pPr marL="0" indent="0" algn="r">
              <a:buNone/>
            </a:pPr>
            <a:endParaRPr lang="cs-CZ" dirty="0"/>
          </a:p>
        </p:txBody>
      </p:sp>
      <p:sp>
        <p:nvSpPr>
          <p:cNvPr id="4" name="TextovéPole 3"/>
          <p:cNvSpPr txBox="1"/>
          <p:nvPr/>
        </p:nvSpPr>
        <p:spPr>
          <a:xfrm>
            <a:off x="825361" y="4939566"/>
            <a:ext cx="4973457" cy="707886"/>
          </a:xfrm>
          <a:prstGeom prst="rect">
            <a:avLst/>
          </a:prstGeom>
          <a:noFill/>
        </p:spPr>
        <p:txBody>
          <a:bodyPr wrap="square" rtlCol="0">
            <a:spAutoFit/>
          </a:bodyPr>
          <a:lstStyle/>
          <a:p>
            <a:pPr algn="r"/>
            <a:r>
              <a:rPr lang="cs-CZ" sz="2000" dirty="0" smtClean="0">
                <a:hlinkClick r:id="rId3"/>
              </a:rPr>
              <a:t>www.youtube.com/watch?v=9uJOXOAQ9Qo</a:t>
            </a:r>
            <a:endParaRPr lang="cs-CZ" sz="2000" dirty="0" smtClean="0"/>
          </a:p>
          <a:p>
            <a:pPr algn="r"/>
            <a:endParaRPr lang="cs-CZ" sz="2000" dirty="0" smtClean="0"/>
          </a:p>
        </p:txBody>
      </p:sp>
      <p:pic>
        <p:nvPicPr>
          <p:cNvPr id="5" name="Obrázek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20122" y="4003462"/>
            <a:ext cx="2594970" cy="1512984"/>
          </a:xfrm>
          <a:prstGeom prst="rect">
            <a:avLst/>
          </a:prstGeom>
        </p:spPr>
      </p:pic>
      <p:pic>
        <p:nvPicPr>
          <p:cNvPr id="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5361" y="1699206"/>
            <a:ext cx="2362539" cy="1947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ovéPole 6"/>
          <p:cNvSpPr txBox="1"/>
          <p:nvPr/>
        </p:nvSpPr>
        <p:spPr>
          <a:xfrm>
            <a:off x="3203848" y="2682455"/>
            <a:ext cx="5653602" cy="954107"/>
          </a:xfrm>
          <a:prstGeom prst="rect">
            <a:avLst/>
          </a:prstGeom>
          <a:noFill/>
        </p:spPr>
        <p:txBody>
          <a:bodyPr wrap="square" rtlCol="0">
            <a:spAutoFit/>
          </a:bodyPr>
          <a:lstStyle/>
          <a:p>
            <a:r>
              <a:rPr lang="cs-CZ" sz="1900" dirty="0" smtClean="0">
                <a:hlinkClick r:id="rId6"/>
              </a:rPr>
              <a:t>www.klicksafe.de/ueber-klicksafe/downloads/weitere-spots/niederlande-cybersex-deutsch</a:t>
            </a:r>
            <a:r>
              <a:rPr lang="cs-CZ" sz="1900" dirty="0" smtClean="0">
                <a:hlinkClick r:id="rId6"/>
              </a:rPr>
              <a:t>/</a:t>
            </a:r>
            <a:endParaRPr lang="cs-CZ" sz="1900" dirty="0" smtClean="0"/>
          </a:p>
          <a:p>
            <a:endParaRPr lang="cs-CZ" dirty="0"/>
          </a:p>
        </p:txBody>
      </p:sp>
      <p:cxnSp>
        <p:nvCxnSpPr>
          <p:cNvPr id="9" name="Přímá spojnice 8"/>
          <p:cNvCxnSpPr/>
          <p:nvPr/>
        </p:nvCxnSpPr>
        <p:spPr>
          <a:xfrm>
            <a:off x="466194" y="3787438"/>
            <a:ext cx="824857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Přímá spojnice 9"/>
          <p:cNvCxnSpPr/>
          <p:nvPr/>
        </p:nvCxnSpPr>
        <p:spPr>
          <a:xfrm>
            <a:off x="466195" y="3859446"/>
            <a:ext cx="8248573"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ovéPole 10"/>
          <p:cNvSpPr txBox="1"/>
          <p:nvPr/>
        </p:nvSpPr>
        <p:spPr>
          <a:xfrm>
            <a:off x="3206530" y="1836537"/>
            <a:ext cx="5184576" cy="830997"/>
          </a:xfrm>
          <a:prstGeom prst="rect">
            <a:avLst/>
          </a:prstGeom>
          <a:noFill/>
        </p:spPr>
        <p:txBody>
          <a:bodyPr wrap="square" rtlCol="0">
            <a:spAutoFit/>
          </a:bodyPr>
          <a:lstStyle/>
          <a:p>
            <a:r>
              <a:rPr lang="cs-CZ" sz="2400" dirty="0" smtClean="0"/>
              <a:t>Krátký úsměvný spot ukazující, kdo všechno může sedět na druhé straně…</a:t>
            </a:r>
            <a:endParaRPr lang="cs-CZ" sz="2400" dirty="0"/>
          </a:p>
        </p:txBody>
      </p:sp>
    </p:spTree>
    <p:extLst>
      <p:ext uri="{BB962C8B-B14F-4D97-AF65-F5344CB8AC3E}">
        <p14:creationId xmlns:p14="http://schemas.microsoft.com/office/powerpoint/2010/main" val="16702576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29208" y="364171"/>
            <a:ext cx="8229600" cy="1143000"/>
          </a:xfrm>
        </p:spPr>
        <p:txBody>
          <a:bodyPr>
            <a:normAutofit fontScale="90000"/>
          </a:bodyPr>
          <a:lstStyle/>
          <a:p>
            <a:pPr lvl="0" algn="r"/>
            <a:r>
              <a:rPr lang="cs-CZ" sz="3600" b="1" dirty="0" smtClean="0">
                <a:solidFill>
                  <a:prstClr val="black"/>
                </a:solidFill>
                <a:ea typeface="+mn-ea"/>
                <a:cs typeface="+mn-cs"/>
              </a:rPr>
              <a:t/>
            </a:r>
            <a:br>
              <a:rPr lang="cs-CZ" sz="3600" b="1" dirty="0" smtClean="0">
                <a:solidFill>
                  <a:prstClr val="black"/>
                </a:solidFill>
                <a:ea typeface="+mn-ea"/>
                <a:cs typeface="+mn-cs"/>
              </a:rPr>
            </a:br>
            <a:r>
              <a:rPr lang="cs-CZ" sz="3600" b="1" dirty="0" smtClean="0">
                <a:solidFill>
                  <a:prstClr val="black"/>
                </a:solidFill>
                <a:ea typeface="+mn-ea"/>
                <a:cs typeface="+mn-cs"/>
              </a:rPr>
              <a:t>Studie </a:t>
            </a:r>
            <a:r>
              <a:rPr lang="cs-CZ" sz="3600" b="1" dirty="0">
                <a:solidFill>
                  <a:prstClr val="black"/>
                </a:solidFill>
                <a:ea typeface="+mn-ea"/>
                <a:cs typeface="+mn-cs"/>
              </a:rPr>
              <a:t>o </a:t>
            </a:r>
            <a:r>
              <a:rPr lang="cs-CZ" sz="3600" b="1" dirty="0" err="1">
                <a:solidFill>
                  <a:prstClr val="black"/>
                </a:solidFill>
                <a:ea typeface="+mn-ea"/>
                <a:cs typeface="+mn-cs"/>
              </a:rPr>
              <a:t>sextingu</a:t>
            </a:r>
            <a:r>
              <a:rPr lang="cs-CZ" sz="3600" b="1" dirty="0">
                <a:solidFill>
                  <a:prstClr val="black"/>
                </a:solidFill>
                <a:ea typeface="+mn-ea"/>
                <a:cs typeface="+mn-cs"/>
              </a:rPr>
              <a:t> a mládeži </a:t>
            </a:r>
            <a:r>
              <a:rPr lang="en-IE" sz="3600" b="1" dirty="0">
                <a:solidFill>
                  <a:prstClr val="black"/>
                </a:solidFill>
                <a:ea typeface="+mn-ea"/>
                <a:cs typeface="+mn-cs"/>
              </a:rPr>
              <a:t>   </a:t>
            </a:r>
            <a:r>
              <a:rPr lang="cs-CZ" sz="3600" b="1" dirty="0">
                <a:solidFill>
                  <a:prstClr val="black"/>
                </a:solidFill>
                <a:ea typeface="+mn-ea"/>
                <a:cs typeface="+mn-cs"/>
              </a:rPr>
              <a:t/>
            </a:r>
            <a:br>
              <a:rPr lang="cs-CZ" sz="3600" b="1" dirty="0">
                <a:solidFill>
                  <a:prstClr val="black"/>
                </a:solidFill>
                <a:ea typeface="+mn-ea"/>
                <a:cs typeface="+mn-cs"/>
              </a:rPr>
            </a:br>
            <a:r>
              <a:rPr lang="en-IE" sz="3600" b="1" dirty="0">
                <a:solidFill>
                  <a:prstClr val="black"/>
                </a:solidFill>
                <a:ea typeface="+mn-ea"/>
                <a:cs typeface="+mn-cs"/>
              </a:rPr>
              <a:t>NSPCC 2012</a:t>
            </a:r>
            <a:br>
              <a:rPr lang="en-IE" sz="3600" b="1" dirty="0">
                <a:solidFill>
                  <a:prstClr val="black"/>
                </a:solidFill>
                <a:ea typeface="+mn-ea"/>
                <a:cs typeface="+mn-cs"/>
              </a:rPr>
            </a:br>
            <a:endParaRPr lang="en-IE" sz="4000" b="1" dirty="0"/>
          </a:p>
        </p:txBody>
      </p:sp>
      <p:sp>
        <p:nvSpPr>
          <p:cNvPr id="3" name="Rectangle 2"/>
          <p:cNvSpPr/>
          <p:nvPr/>
        </p:nvSpPr>
        <p:spPr>
          <a:xfrm>
            <a:off x="501841" y="2549995"/>
            <a:ext cx="5488971" cy="1785104"/>
          </a:xfrm>
          <a:prstGeom prst="rect">
            <a:avLst/>
          </a:prstGeom>
        </p:spPr>
        <p:txBody>
          <a:bodyPr wrap="square">
            <a:spAutoFit/>
          </a:bodyPr>
          <a:lstStyle/>
          <a:p>
            <a:pPr marL="342900" indent="-342900">
              <a:buFont typeface="Wingdings" pitchFamily="2" charset="2"/>
              <a:buChar char="§"/>
            </a:pPr>
            <a:r>
              <a:rPr lang="en-IE" sz="2200" dirty="0" smtClean="0"/>
              <a:t>Sexting </a:t>
            </a:r>
            <a:r>
              <a:rPr lang="cs-CZ" sz="2200" dirty="0" smtClean="0"/>
              <a:t>je pro většinu 13-14letých zcela běžnou záležitostí. </a:t>
            </a:r>
            <a:r>
              <a:rPr lang="en-IE" sz="2200" dirty="0" smtClean="0"/>
              <a:t> </a:t>
            </a:r>
            <a:endParaRPr lang="cs-CZ" sz="2200" dirty="0" smtClean="0"/>
          </a:p>
          <a:p>
            <a:pPr marL="342900" indent="-342900">
              <a:buFont typeface="Wingdings" pitchFamily="2" charset="2"/>
              <a:buChar char="§"/>
            </a:pPr>
            <a:r>
              <a:rPr lang="cs-CZ" sz="2200" dirty="0" smtClean="0"/>
              <a:t>Mládež nežádá dospělé o pomoc, protože se bojí nebo proto, že nechtějí být odsuzováni. </a:t>
            </a:r>
            <a:r>
              <a:rPr lang="en-IE" sz="2200" dirty="0" smtClean="0"/>
              <a:t> </a:t>
            </a:r>
            <a:endParaRPr lang="cs-CZ" sz="2200" dirty="0" smtClean="0"/>
          </a:p>
        </p:txBody>
      </p:sp>
      <p:sp>
        <p:nvSpPr>
          <p:cNvPr id="4" name="Rectangle 3"/>
          <p:cNvSpPr/>
          <p:nvPr/>
        </p:nvSpPr>
        <p:spPr>
          <a:xfrm>
            <a:off x="518204" y="1613891"/>
            <a:ext cx="8082586" cy="707886"/>
          </a:xfrm>
          <a:prstGeom prst="rect">
            <a:avLst/>
          </a:prstGeom>
        </p:spPr>
        <p:txBody>
          <a:bodyPr wrap="square">
            <a:spAutoFit/>
          </a:bodyPr>
          <a:lstStyle/>
          <a:p>
            <a:r>
              <a:rPr lang="cs-CZ" sz="2000" dirty="0" smtClean="0"/>
              <a:t>Studie z  prosince </a:t>
            </a:r>
            <a:r>
              <a:rPr lang="en-IE" sz="2000" dirty="0"/>
              <a:t>2012 </a:t>
            </a:r>
            <a:r>
              <a:rPr lang="cs-CZ" sz="2000" dirty="0" smtClean="0"/>
              <a:t>naznačuje, že se online komunikace se sexuálním či erotickým podtextem mezi teenagery značně rozvinula. </a:t>
            </a:r>
            <a:endParaRPr lang="en-IE" sz="2000" dirty="0"/>
          </a:p>
        </p:txBody>
      </p:sp>
      <p:pic>
        <p:nvPicPr>
          <p:cNvPr id="6" name="Obráze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6796" y="2450884"/>
            <a:ext cx="2590800" cy="1762125"/>
          </a:xfrm>
          <a:prstGeom prst="rect">
            <a:avLst/>
          </a:prstGeom>
        </p:spPr>
      </p:pic>
      <p:sp>
        <p:nvSpPr>
          <p:cNvPr id="7" name="TextovéPole 6"/>
          <p:cNvSpPr txBox="1"/>
          <p:nvPr/>
        </p:nvSpPr>
        <p:spPr>
          <a:xfrm>
            <a:off x="483574" y="4213009"/>
            <a:ext cx="8117216" cy="1600438"/>
          </a:xfrm>
          <a:prstGeom prst="rect">
            <a:avLst/>
          </a:prstGeom>
          <a:noFill/>
        </p:spPr>
        <p:txBody>
          <a:bodyPr wrap="square" rtlCol="0">
            <a:spAutoFit/>
          </a:bodyPr>
          <a:lstStyle/>
          <a:p>
            <a:pPr marL="342900" indent="-342900">
              <a:buFont typeface="Wingdings" pitchFamily="2" charset="2"/>
              <a:buChar char="§"/>
            </a:pPr>
            <a:r>
              <a:rPr lang="cs-CZ" sz="2200" dirty="0"/>
              <a:t>Mládež si myslí, že otázky související ze sexuálními materiály online (pornografie či vlastní obsah) by měly být diskutovány ve škole. </a:t>
            </a:r>
            <a:r>
              <a:rPr lang="en-IE" sz="2200" dirty="0"/>
              <a:t> </a:t>
            </a:r>
            <a:endParaRPr lang="cs-CZ" sz="2200" dirty="0" smtClean="0"/>
          </a:p>
          <a:p>
            <a:endParaRPr lang="en-IE" sz="2200" dirty="0"/>
          </a:p>
          <a:p>
            <a:pPr algn="r"/>
            <a:r>
              <a:rPr lang="en-IE" sz="1400" i="1" dirty="0"/>
              <a:t>Study conducted by Plymouth University and UK Safer Internet Centre supported by the NSPCC</a:t>
            </a:r>
          </a:p>
          <a:p>
            <a:endParaRPr lang="cs-CZ" dirty="0"/>
          </a:p>
        </p:txBody>
      </p:sp>
    </p:spTree>
    <p:extLst>
      <p:ext uri="{BB962C8B-B14F-4D97-AF65-F5344CB8AC3E}">
        <p14:creationId xmlns:p14="http://schemas.microsoft.com/office/powerpoint/2010/main" val="1233898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805078" y="5353081"/>
            <a:ext cx="7605852" cy="261610"/>
          </a:xfrm>
          <a:prstGeom prst="rect">
            <a:avLst/>
          </a:prstGeom>
        </p:spPr>
        <p:txBody>
          <a:bodyPr wrap="square">
            <a:spAutoFit/>
          </a:bodyPr>
          <a:lstStyle/>
          <a:p>
            <a:pPr algn="r"/>
            <a:r>
              <a:rPr lang="en-IE" sz="1100" dirty="0" smtClean="0">
                <a:hlinkClick r:id="rId3"/>
              </a:rPr>
              <a:t>www.nspcc.org.uk/inform/resourcesforprofessionals/sexualabuse/sexting-research_wda89260.html</a:t>
            </a:r>
            <a:endParaRPr lang="en-IE" sz="1100" dirty="0"/>
          </a:p>
        </p:txBody>
      </p:sp>
      <p:sp>
        <p:nvSpPr>
          <p:cNvPr id="4" name="Rectangle 3"/>
          <p:cNvSpPr/>
          <p:nvPr/>
        </p:nvSpPr>
        <p:spPr>
          <a:xfrm>
            <a:off x="757755" y="2060848"/>
            <a:ext cx="7632848" cy="3277820"/>
          </a:xfrm>
          <a:prstGeom prst="rect">
            <a:avLst/>
          </a:prstGeom>
        </p:spPr>
        <p:txBody>
          <a:bodyPr wrap="square">
            <a:spAutoFit/>
          </a:bodyPr>
          <a:lstStyle/>
          <a:p>
            <a:pPr marL="342900" indent="-342900">
              <a:spcAft>
                <a:spcPts val="600"/>
              </a:spcAft>
              <a:buFont typeface="Arial" panose="020B0604020202020204" pitchFamily="34" charset="0"/>
              <a:buChar char="•"/>
            </a:pPr>
            <a:r>
              <a:rPr lang="cs-CZ" sz="2600" dirty="0" smtClean="0"/>
              <a:t>Základní </a:t>
            </a:r>
            <a:r>
              <a:rPr lang="cs-CZ" sz="2600" dirty="0" smtClean="0"/>
              <a:t>hrozbu nepředstavuje ´cizinec´, ale daleko častěji zdatný vrstevník.</a:t>
            </a:r>
            <a:endParaRPr lang="cs-CZ" sz="2600" dirty="0"/>
          </a:p>
          <a:p>
            <a:pPr marL="342900" indent="-342900">
              <a:spcAft>
                <a:spcPts val="600"/>
              </a:spcAft>
              <a:buFont typeface="Arial" panose="020B0604020202020204" pitchFamily="34" charset="0"/>
              <a:buChar char="•"/>
            </a:pPr>
            <a:r>
              <a:rPr lang="cs-CZ" sz="2600" dirty="0" smtClean="0"/>
              <a:t>S</a:t>
            </a:r>
            <a:r>
              <a:rPr lang="en-IE" sz="2600" dirty="0" err="1" smtClean="0"/>
              <a:t>exting</a:t>
            </a:r>
            <a:r>
              <a:rPr lang="en-IE" sz="2600" dirty="0" smtClean="0"/>
              <a:t> </a:t>
            </a:r>
            <a:r>
              <a:rPr lang="cs-CZ" sz="2600" dirty="0" smtClean="0"/>
              <a:t>je velmi často mnoha způsoby vynucován.</a:t>
            </a:r>
            <a:endParaRPr lang="en-IE" sz="2600" dirty="0" smtClean="0"/>
          </a:p>
          <a:p>
            <a:pPr marL="342900" indent="-342900">
              <a:spcAft>
                <a:spcPts val="600"/>
              </a:spcAft>
              <a:buFont typeface="Arial" panose="020B0604020202020204" pitchFamily="34" charset="0"/>
              <a:buChar char="•"/>
            </a:pPr>
            <a:r>
              <a:rPr lang="cs-CZ" sz="2600" dirty="0" smtClean="0"/>
              <a:t>Dívky bývají ovlivněny častěji než chlapci.</a:t>
            </a:r>
            <a:endParaRPr lang="en-IE" sz="2600" dirty="0" smtClean="0"/>
          </a:p>
          <a:p>
            <a:pPr marL="342900" indent="-342900">
              <a:spcAft>
                <a:spcPts val="600"/>
              </a:spcAft>
              <a:buFont typeface="Arial" panose="020B0604020202020204" pitchFamily="34" charset="0"/>
              <a:buChar char="•"/>
            </a:pPr>
            <a:r>
              <a:rPr lang="cs-CZ" sz="2600" dirty="0" smtClean="0"/>
              <a:t>S</a:t>
            </a:r>
            <a:r>
              <a:rPr lang="en-IE" sz="2600" dirty="0" err="1" smtClean="0"/>
              <a:t>exting</a:t>
            </a:r>
            <a:r>
              <a:rPr lang="en-IE" sz="2600" dirty="0" smtClean="0"/>
              <a:t> </a:t>
            </a:r>
            <a:r>
              <a:rPr lang="cs-CZ" sz="2600" dirty="0" smtClean="0"/>
              <a:t>zvyšuje sexuální napětí. </a:t>
            </a:r>
          </a:p>
          <a:p>
            <a:pPr marL="342900" indent="-342900">
              <a:spcAft>
                <a:spcPts val="600"/>
              </a:spcAft>
              <a:buFont typeface="Arial" panose="020B0604020202020204" pitchFamily="34" charset="0"/>
              <a:buChar char="•"/>
            </a:pPr>
            <a:r>
              <a:rPr lang="cs-CZ" sz="2600" dirty="0" smtClean="0"/>
              <a:t>Jsou zasaženy i malé děti. </a:t>
            </a:r>
            <a:endParaRPr lang="en-IE" sz="2600" dirty="0" smtClean="0"/>
          </a:p>
          <a:p>
            <a:pPr marL="342900" indent="-342900">
              <a:spcAft>
                <a:spcPts val="600"/>
              </a:spcAft>
              <a:buFont typeface="Arial" panose="020B0604020202020204" pitchFamily="34" charset="0"/>
              <a:buChar char="•"/>
            </a:pPr>
            <a:r>
              <a:rPr lang="cs-CZ" sz="2600" dirty="0" smtClean="0"/>
              <a:t>Formy </a:t>
            </a:r>
            <a:r>
              <a:rPr lang="en-IE" sz="2600" dirty="0" smtClean="0"/>
              <a:t>sexting</a:t>
            </a:r>
            <a:r>
              <a:rPr lang="cs-CZ" sz="2600" dirty="0" smtClean="0"/>
              <a:t>u</a:t>
            </a:r>
            <a:r>
              <a:rPr lang="en-IE" sz="2600" dirty="0" smtClean="0"/>
              <a:t> </a:t>
            </a:r>
            <a:r>
              <a:rPr lang="cs-CZ" sz="2600" dirty="0" smtClean="0"/>
              <a:t>jsou specifické dle kultury. </a:t>
            </a:r>
            <a:endParaRPr lang="en-IE" sz="2600" dirty="0" smtClean="0"/>
          </a:p>
        </p:txBody>
      </p:sp>
      <p:sp>
        <p:nvSpPr>
          <p:cNvPr id="5" name="Rectangle 4"/>
          <p:cNvSpPr/>
          <p:nvPr/>
        </p:nvSpPr>
        <p:spPr>
          <a:xfrm>
            <a:off x="539552" y="572487"/>
            <a:ext cx="8136904" cy="1200329"/>
          </a:xfrm>
          <a:prstGeom prst="rect">
            <a:avLst/>
          </a:prstGeom>
        </p:spPr>
        <p:txBody>
          <a:bodyPr wrap="square">
            <a:spAutoFit/>
          </a:bodyPr>
          <a:lstStyle/>
          <a:p>
            <a:pPr algn="r">
              <a:spcBef>
                <a:spcPct val="0"/>
              </a:spcBef>
            </a:pPr>
            <a:r>
              <a:rPr lang="cs-CZ" sz="3600" b="1" dirty="0" smtClean="0">
                <a:latin typeface="+mj-lt"/>
                <a:ea typeface="+mj-ea"/>
                <a:cs typeface="+mj-cs"/>
              </a:rPr>
              <a:t>Studie o </a:t>
            </a:r>
            <a:r>
              <a:rPr lang="cs-CZ" sz="3600" b="1" dirty="0" err="1" smtClean="0">
                <a:latin typeface="+mj-lt"/>
                <a:ea typeface="+mj-ea"/>
                <a:cs typeface="+mj-cs"/>
              </a:rPr>
              <a:t>sextingu</a:t>
            </a:r>
            <a:r>
              <a:rPr lang="cs-CZ" sz="3600" b="1" dirty="0" smtClean="0">
                <a:latin typeface="+mj-lt"/>
                <a:ea typeface="+mj-ea"/>
                <a:cs typeface="+mj-cs"/>
              </a:rPr>
              <a:t> a mládeži </a:t>
            </a:r>
            <a:r>
              <a:rPr lang="en-IE" sz="3600" b="1" dirty="0" smtClean="0">
                <a:latin typeface="+mj-lt"/>
                <a:ea typeface="+mj-ea"/>
                <a:cs typeface="+mj-cs"/>
              </a:rPr>
              <a:t>   </a:t>
            </a:r>
            <a:endParaRPr lang="cs-CZ" sz="3600" b="1" dirty="0" smtClean="0">
              <a:latin typeface="+mj-lt"/>
              <a:ea typeface="+mj-ea"/>
              <a:cs typeface="+mj-cs"/>
            </a:endParaRPr>
          </a:p>
          <a:p>
            <a:pPr algn="r">
              <a:spcBef>
                <a:spcPct val="0"/>
              </a:spcBef>
            </a:pPr>
            <a:r>
              <a:rPr lang="en-IE" sz="3600" b="1" dirty="0" smtClean="0">
                <a:latin typeface="+mj-lt"/>
                <a:ea typeface="+mj-ea"/>
                <a:cs typeface="+mj-cs"/>
              </a:rPr>
              <a:t>NSPCC </a:t>
            </a:r>
            <a:r>
              <a:rPr lang="en-IE" sz="3600" b="1" dirty="0">
                <a:latin typeface="+mj-lt"/>
                <a:ea typeface="+mj-ea"/>
                <a:cs typeface="+mj-cs"/>
              </a:rPr>
              <a:t>2012</a:t>
            </a:r>
          </a:p>
        </p:txBody>
      </p:sp>
    </p:spTree>
    <p:extLst>
      <p:ext uri="{BB962C8B-B14F-4D97-AF65-F5344CB8AC3E}">
        <p14:creationId xmlns:p14="http://schemas.microsoft.com/office/powerpoint/2010/main" val="34988681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Obráze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8674" y="1561386"/>
            <a:ext cx="2376264" cy="3237044"/>
          </a:xfrm>
          <a:prstGeom prst="rect">
            <a:avLst/>
          </a:prstGeom>
        </p:spPr>
      </p:pic>
      <p:sp>
        <p:nvSpPr>
          <p:cNvPr id="3" name="Rectangle 2"/>
          <p:cNvSpPr/>
          <p:nvPr/>
        </p:nvSpPr>
        <p:spPr>
          <a:xfrm>
            <a:off x="2903227" y="1545754"/>
            <a:ext cx="5760640" cy="3539430"/>
          </a:xfrm>
          <a:prstGeom prst="rect">
            <a:avLst/>
          </a:prstGeom>
        </p:spPr>
        <p:txBody>
          <a:bodyPr wrap="square">
            <a:spAutoFit/>
          </a:bodyPr>
          <a:lstStyle/>
          <a:p>
            <a:pPr>
              <a:spcAft>
                <a:spcPts val="1200"/>
              </a:spcAft>
            </a:pPr>
            <a:r>
              <a:rPr lang="cs-CZ" sz="2000" dirty="0" smtClean="0"/>
              <a:t>„Začínáme vnímat </a:t>
            </a:r>
            <a:r>
              <a:rPr lang="cs-CZ" sz="2000" b="1" dirty="0" smtClean="0"/>
              <a:t>pravidelnou a běžnou spotřebu hardcore pornografie mezi mládeží</a:t>
            </a:r>
            <a:r>
              <a:rPr lang="cs-CZ" sz="2000" dirty="0" smtClean="0"/>
              <a:t> a také </a:t>
            </a:r>
            <a:r>
              <a:rPr lang="cs-CZ" sz="2000" b="1" dirty="0" smtClean="0"/>
              <a:t>sdílení výmluvných sexuálních obrázků </a:t>
            </a:r>
            <a:r>
              <a:rPr lang="cs-CZ" sz="2000" dirty="0" smtClean="0"/>
              <a:t>sebe-vytvořených…</a:t>
            </a:r>
            <a:endParaRPr lang="en-IE" sz="2000" dirty="0" smtClean="0"/>
          </a:p>
          <a:p>
            <a:pPr>
              <a:spcAft>
                <a:spcPts val="1200"/>
              </a:spcAft>
            </a:pPr>
            <a:r>
              <a:rPr lang="cs-CZ" sz="2000" b="1" dirty="0" smtClean="0"/>
              <a:t>Kvalitní sexuální výchova </a:t>
            </a:r>
            <a:r>
              <a:rPr lang="cs-CZ" sz="2000" dirty="0" smtClean="0"/>
              <a:t>je nezbytná a rozhodující. Musí být </a:t>
            </a:r>
            <a:r>
              <a:rPr lang="cs-CZ" sz="2000" b="1" dirty="0" smtClean="0"/>
              <a:t>přiměřená věku</a:t>
            </a:r>
            <a:r>
              <a:rPr lang="cs-CZ" sz="2000" dirty="0" smtClean="0"/>
              <a:t> a, abychom byli schopni provést mládež tímto obdobím pod značným tlakem, musíme </a:t>
            </a:r>
            <a:r>
              <a:rPr lang="cs-CZ" sz="2000" b="1" dirty="0" smtClean="0"/>
              <a:t>začít již na prvním stupni</a:t>
            </a:r>
            <a:r>
              <a:rPr lang="cs-CZ" sz="2000" dirty="0" smtClean="0"/>
              <a:t>. Musíme </a:t>
            </a:r>
            <a:r>
              <a:rPr lang="cs-CZ" sz="2000" b="1" dirty="0" smtClean="0"/>
              <a:t>naučit mladé lidi respektu k sobě i k druhým</a:t>
            </a:r>
            <a:r>
              <a:rPr lang="cs-CZ" sz="2000" dirty="0" smtClean="0"/>
              <a:t>.“</a:t>
            </a:r>
          </a:p>
          <a:p>
            <a:pPr algn="ctr">
              <a:spcAft>
                <a:spcPts val="1200"/>
              </a:spcAft>
            </a:pPr>
            <a:r>
              <a:rPr lang="cs-CZ" sz="2200" b="1" dirty="0" smtClean="0"/>
              <a:t>Rodiče by se neměli bát o takových věcech hovořit. </a:t>
            </a:r>
            <a:r>
              <a:rPr lang="en-IE" sz="2200" b="1" dirty="0" smtClean="0"/>
              <a:t> </a:t>
            </a:r>
            <a:endParaRPr lang="en-IE" sz="2200" b="1" dirty="0"/>
          </a:p>
        </p:txBody>
      </p:sp>
      <p:sp>
        <p:nvSpPr>
          <p:cNvPr id="4" name="Rectangle 3"/>
          <p:cNvSpPr/>
          <p:nvPr/>
        </p:nvSpPr>
        <p:spPr>
          <a:xfrm>
            <a:off x="436666" y="5255922"/>
            <a:ext cx="5328592" cy="261610"/>
          </a:xfrm>
          <a:prstGeom prst="rect">
            <a:avLst/>
          </a:prstGeom>
        </p:spPr>
        <p:txBody>
          <a:bodyPr wrap="square">
            <a:spAutoFit/>
          </a:bodyPr>
          <a:lstStyle/>
          <a:p>
            <a:r>
              <a:rPr lang="en-US" sz="1100" dirty="0"/>
              <a:t>More information about the research</a:t>
            </a:r>
            <a:r>
              <a:rPr lang="en-US" sz="1100" dirty="0" smtClean="0"/>
              <a:t>: </a:t>
            </a:r>
            <a:r>
              <a:rPr lang="en-IE" sz="1100" dirty="0" smtClean="0">
                <a:hlinkClick r:id="rId4"/>
              </a:rPr>
              <a:t>www.plymouth.ac.uk/pages/view.asp?page=39724</a:t>
            </a:r>
            <a:endParaRPr lang="en-IE" sz="1100" dirty="0"/>
          </a:p>
        </p:txBody>
      </p:sp>
      <p:sp>
        <p:nvSpPr>
          <p:cNvPr id="2" name="TextovéPole 1"/>
          <p:cNvSpPr txBox="1"/>
          <p:nvPr/>
        </p:nvSpPr>
        <p:spPr>
          <a:xfrm>
            <a:off x="3131840" y="476672"/>
            <a:ext cx="5532027" cy="800219"/>
          </a:xfrm>
          <a:prstGeom prst="rect">
            <a:avLst/>
          </a:prstGeom>
          <a:noFill/>
        </p:spPr>
        <p:txBody>
          <a:bodyPr wrap="none" rtlCol="0">
            <a:spAutoFit/>
          </a:bodyPr>
          <a:lstStyle/>
          <a:p>
            <a:r>
              <a:rPr lang="en-IE" sz="2800" b="1" dirty="0"/>
              <a:t>Jon Brown, </a:t>
            </a:r>
            <a:r>
              <a:rPr lang="cs-CZ" sz="2800" b="1" dirty="0"/>
              <a:t>o sexuálním zneužívání:</a:t>
            </a:r>
            <a:r>
              <a:rPr lang="en-IE" sz="2800" b="1" dirty="0"/>
              <a:t> </a:t>
            </a:r>
          </a:p>
          <a:p>
            <a:endParaRPr lang="cs-CZ" dirty="0"/>
          </a:p>
        </p:txBody>
      </p:sp>
    </p:spTree>
    <p:extLst>
      <p:ext uri="{BB962C8B-B14F-4D97-AF65-F5344CB8AC3E}">
        <p14:creationId xmlns:p14="http://schemas.microsoft.com/office/powerpoint/2010/main" val="36503674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sheeplive.jpg">
            <a:hlinkClick r:id="rId3"/>
          </p:cNvPr>
          <p:cNvPicPr>
            <a:picLocks noChangeAspect="1"/>
          </p:cNvPicPr>
          <p:nvPr/>
        </p:nvPicPr>
        <p:blipFill>
          <a:blip r:embed="rId4" cstate="print"/>
          <a:stretch>
            <a:fillRect/>
          </a:stretch>
        </p:blipFill>
        <p:spPr>
          <a:xfrm>
            <a:off x="611560" y="1556792"/>
            <a:ext cx="7848872" cy="3934786"/>
          </a:xfrm>
          <a:prstGeom prst="rect">
            <a:avLst/>
          </a:prstGeom>
          <a:ln>
            <a:noFill/>
          </a:ln>
          <a:effectLst>
            <a:outerShdw blurRad="292100" dist="139700" dir="2700000" algn="tl" rotWithShape="0">
              <a:srgbClr val="333333">
                <a:alpha val="65000"/>
              </a:srgbClr>
            </a:outerShdw>
          </a:effectLst>
        </p:spPr>
      </p:pic>
      <p:sp>
        <p:nvSpPr>
          <p:cNvPr id="2" name="TextovéPole 1"/>
          <p:cNvSpPr txBox="1"/>
          <p:nvPr/>
        </p:nvSpPr>
        <p:spPr>
          <a:xfrm>
            <a:off x="2572028" y="995536"/>
            <a:ext cx="3927935" cy="461665"/>
          </a:xfrm>
          <a:prstGeom prst="rect">
            <a:avLst/>
          </a:prstGeom>
          <a:noFill/>
        </p:spPr>
        <p:txBody>
          <a:bodyPr wrap="none" rtlCol="0">
            <a:spAutoFit/>
          </a:bodyPr>
          <a:lstStyle/>
          <a:p>
            <a:pPr algn="ctr"/>
            <a:r>
              <a:rPr lang="cs-CZ" sz="2400" b="1" dirty="0" smtClean="0">
                <a:hlinkClick r:id="rId5"/>
              </a:rPr>
              <a:t>ovce.sk</a:t>
            </a:r>
            <a:r>
              <a:rPr lang="cs-CZ" sz="2400" b="1" dirty="0" smtClean="0"/>
              <a:t> a epizoda </a:t>
            </a:r>
            <a:r>
              <a:rPr lang="cs-CZ" sz="2400" b="1" dirty="0" smtClean="0">
                <a:hlinkClick r:id="rId3"/>
              </a:rPr>
              <a:t>Bez kožíšku</a:t>
            </a:r>
            <a:endParaRPr lang="cs-CZ" sz="2400" b="1" dirty="0"/>
          </a:p>
        </p:txBody>
      </p:sp>
    </p:spTree>
    <p:extLst>
      <p:ext uri="{BB962C8B-B14F-4D97-AF65-F5344CB8AC3E}">
        <p14:creationId xmlns:p14="http://schemas.microsoft.com/office/powerpoint/2010/main" val="22430984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a:xfrm>
            <a:off x="539552" y="332656"/>
            <a:ext cx="8229600" cy="1143000"/>
          </a:xfrm>
        </p:spPr>
        <p:txBody>
          <a:bodyPr>
            <a:normAutofit/>
          </a:bodyPr>
          <a:lstStyle/>
          <a:p>
            <a:pPr algn="r"/>
            <a:r>
              <a:rPr lang="cs-CZ" sz="3600" b="1" dirty="0"/>
              <a:t>Děti jako původci </a:t>
            </a:r>
            <a:r>
              <a:rPr lang="cs-CZ" sz="3600" b="1" dirty="0" smtClean="0"/>
              <a:t>pornografie</a:t>
            </a:r>
            <a:endParaRPr lang="cs-CZ" sz="3600" b="1" dirty="0"/>
          </a:p>
        </p:txBody>
      </p:sp>
      <p:sp>
        <p:nvSpPr>
          <p:cNvPr id="3" name="Zástupný symbol pro obsah 2"/>
          <p:cNvSpPr>
            <a:spLocks noGrp="1"/>
          </p:cNvSpPr>
          <p:nvPr>
            <p:ph idx="1"/>
          </p:nvPr>
        </p:nvSpPr>
        <p:spPr>
          <a:xfrm>
            <a:off x="467544" y="1772816"/>
            <a:ext cx="8219256" cy="4248472"/>
          </a:xfrm>
        </p:spPr>
        <p:txBody>
          <a:bodyPr>
            <a:normAutofit/>
          </a:bodyPr>
          <a:lstStyle/>
          <a:p>
            <a:pPr>
              <a:spcAft>
                <a:spcPts val="600"/>
              </a:spcAft>
              <a:buFont typeface="Wingdings" pitchFamily="2" charset="2"/>
              <a:buChar char="§"/>
            </a:pPr>
            <a:r>
              <a:rPr lang="cs-CZ" sz="2400" dirty="0"/>
              <a:t>Pornografie nebo dětská pornografie není jen výsledkem systematické </a:t>
            </a:r>
            <a:r>
              <a:rPr lang="cs-CZ" sz="2400" dirty="0" smtClean="0"/>
              <a:t>práce pornografického </a:t>
            </a:r>
            <a:r>
              <a:rPr lang="cs-CZ" sz="2400" dirty="0"/>
              <a:t>průmyslu. </a:t>
            </a:r>
            <a:endParaRPr lang="cs-CZ" sz="2400" dirty="0" smtClean="0"/>
          </a:p>
          <a:p>
            <a:pPr>
              <a:spcAft>
                <a:spcPts val="600"/>
              </a:spcAft>
              <a:buFont typeface="Wingdings" pitchFamily="2" charset="2"/>
              <a:buChar char="§"/>
            </a:pPr>
            <a:r>
              <a:rPr lang="cs-CZ" sz="2400" dirty="0" smtClean="0"/>
              <a:t>Na </a:t>
            </a:r>
            <a:r>
              <a:rPr lang="cs-CZ" sz="2400" dirty="0"/>
              <a:t>jejím šíření se podílejí </a:t>
            </a:r>
            <a:r>
              <a:rPr lang="cs-CZ" sz="2400" dirty="0" smtClean="0"/>
              <a:t>i </a:t>
            </a:r>
            <a:r>
              <a:rPr lang="cs-CZ" sz="2400" dirty="0"/>
              <a:t>samotné děti, především teenageři. Jak vyplynulo z výzkumu EU </a:t>
            </a:r>
            <a:r>
              <a:rPr lang="cs-CZ" sz="2400" dirty="0" err="1"/>
              <a:t>Kids</a:t>
            </a:r>
            <a:r>
              <a:rPr lang="cs-CZ" sz="2400" dirty="0"/>
              <a:t> </a:t>
            </a:r>
            <a:r>
              <a:rPr lang="cs-CZ" sz="2400" dirty="0" smtClean="0"/>
              <a:t>Online </a:t>
            </a:r>
            <a:r>
              <a:rPr lang="cs-CZ" sz="2400" dirty="0" err="1" smtClean="0"/>
              <a:t>sexting</a:t>
            </a:r>
            <a:r>
              <a:rPr lang="cs-CZ" sz="2400" dirty="0" smtClean="0"/>
              <a:t> </a:t>
            </a:r>
            <a:r>
              <a:rPr lang="cs-CZ" sz="2400" dirty="0"/>
              <a:t>v </a:t>
            </a:r>
            <a:r>
              <a:rPr lang="cs-CZ" sz="2400" dirty="0" smtClean="0"/>
              <a:t>roce 2010 praktikovalo </a:t>
            </a:r>
            <a:r>
              <a:rPr lang="cs-CZ" sz="2400" dirty="0"/>
              <a:t>10 % českých dětí mezi </a:t>
            </a:r>
            <a:r>
              <a:rPr lang="cs-CZ" sz="2400" dirty="0" smtClean="0"/>
              <a:t>9-16 lety. </a:t>
            </a:r>
            <a:r>
              <a:rPr lang="cs-CZ" sz="2400" b="1" dirty="0" smtClean="0"/>
              <a:t>Šíření takového materiálu může být považováno za šíření dětské pornografie. </a:t>
            </a:r>
          </a:p>
          <a:p>
            <a:pPr>
              <a:spcAft>
                <a:spcPts val="600"/>
              </a:spcAft>
              <a:buFont typeface="Wingdings" pitchFamily="2" charset="2"/>
              <a:buChar char="§"/>
            </a:pPr>
            <a:r>
              <a:rPr lang="cs-CZ" sz="2400" dirty="0" smtClean="0"/>
              <a:t>Výjimkou není cílené </a:t>
            </a:r>
            <a:r>
              <a:rPr lang="cs-CZ" sz="2400" dirty="0"/>
              <a:t>zasílání odhalených fotografií neznámým lidem (z chatu, seznamky) za úplatu.</a:t>
            </a:r>
          </a:p>
        </p:txBody>
      </p:sp>
    </p:spTree>
    <p:extLst>
      <p:ext uri="{BB962C8B-B14F-4D97-AF65-F5344CB8AC3E}">
        <p14:creationId xmlns:p14="http://schemas.microsoft.com/office/powerpoint/2010/main" val="36724930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8332" y="1789723"/>
            <a:ext cx="2275925" cy="1606536"/>
          </a:xfrm>
          <a:prstGeom prst="rect">
            <a:avLst/>
          </a:prstGeom>
        </p:spPr>
      </p:pic>
      <p:sp>
        <p:nvSpPr>
          <p:cNvPr id="2" name="Nadpis 1"/>
          <p:cNvSpPr>
            <a:spLocks noGrp="1"/>
          </p:cNvSpPr>
          <p:nvPr>
            <p:ph type="title"/>
          </p:nvPr>
        </p:nvSpPr>
        <p:spPr/>
        <p:txBody>
          <a:bodyPr>
            <a:normAutofit/>
          </a:bodyPr>
          <a:lstStyle/>
          <a:p>
            <a:pPr algn="r"/>
            <a:r>
              <a:rPr lang="cs-CZ" sz="4000" b="1" dirty="0" smtClean="0"/>
              <a:t>Další zjištění EU </a:t>
            </a:r>
            <a:r>
              <a:rPr lang="cs-CZ" sz="4000" b="1" dirty="0" err="1" smtClean="0"/>
              <a:t>Kids</a:t>
            </a:r>
            <a:r>
              <a:rPr lang="cs-CZ" sz="4000" b="1" dirty="0" smtClean="0"/>
              <a:t> Online</a:t>
            </a:r>
            <a:endParaRPr lang="cs-CZ" sz="4000" b="1" dirty="0"/>
          </a:p>
        </p:txBody>
      </p:sp>
      <p:sp>
        <p:nvSpPr>
          <p:cNvPr id="3" name="Zástupný symbol pro obsah 2"/>
          <p:cNvSpPr>
            <a:spLocks noGrp="1"/>
          </p:cNvSpPr>
          <p:nvPr>
            <p:ph idx="1"/>
          </p:nvPr>
        </p:nvSpPr>
        <p:spPr>
          <a:xfrm>
            <a:off x="418788" y="3661931"/>
            <a:ext cx="8401683" cy="2016224"/>
          </a:xfrm>
        </p:spPr>
        <p:txBody>
          <a:bodyPr>
            <a:normAutofit/>
          </a:bodyPr>
          <a:lstStyle/>
          <a:p>
            <a:pPr>
              <a:buFont typeface="Wingdings" pitchFamily="2" charset="2"/>
              <a:buChar char="§"/>
            </a:pPr>
            <a:r>
              <a:rPr lang="cs-CZ" sz="2800" dirty="0" smtClean="0"/>
              <a:t>14 </a:t>
            </a:r>
            <a:r>
              <a:rPr lang="cs-CZ" sz="2800" dirty="0"/>
              <a:t>% dětí do 12 let, z toho 7 % na internetu,</a:t>
            </a:r>
          </a:p>
          <a:p>
            <a:pPr>
              <a:buFont typeface="Wingdings" pitchFamily="2" charset="2"/>
              <a:buChar char="§"/>
            </a:pPr>
            <a:r>
              <a:rPr lang="cs-CZ" sz="2800" dirty="0" smtClean="0"/>
              <a:t>25 </a:t>
            </a:r>
            <a:r>
              <a:rPr lang="cs-CZ" sz="2800" dirty="0"/>
              <a:t>% dětí mezi 13 a 14 lety, z toho 16 % na internetu,</a:t>
            </a:r>
          </a:p>
          <a:p>
            <a:pPr>
              <a:buFont typeface="Wingdings" pitchFamily="2" charset="2"/>
              <a:buChar char="§"/>
            </a:pPr>
            <a:r>
              <a:rPr lang="cs-CZ" sz="2800" dirty="0" smtClean="0"/>
              <a:t>36 </a:t>
            </a:r>
            <a:r>
              <a:rPr lang="cs-CZ" sz="2800" dirty="0"/>
              <a:t>% dospívajících mezi 15 a 16 lety, z toho čtvrtina právě na internetu.</a:t>
            </a:r>
          </a:p>
        </p:txBody>
      </p:sp>
      <p:sp>
        <p:nvSpPr>
          <p:cNvPr id="6" name="TextovéPole 5"/>
          <p:cNvSpPr txBox="1"/>
          <p:nvPr/>
        </p:nvSpPr>
        <p:spPr>
          <a:xfrm>
            <a:off x="467542" y="2100346"/>
            <a:ext cx="6101627" cy="723275"/>
          </a:xfrm>
          <a:prstGeom prst="rect">
            <a:avLst/>
          </a:prstGeom>
          <a:noFill/>
        </p:spPr>
        <p:txBody>
          <a:bodyPr wrap="square" rtlCol="0">
            <a:spAutoFit/>
          </a:bodyPr>
          <a:lstStyle/>
          <a:p>
            <a:r>
              <a:rPr lang="cs-CZ" sz="2300" b="1" dirty="0"/>
              <a:t>Dostupnost sexuálně laděného obsahu pro děti </a:t>
            </a:r>
          </a:p>
          <a:p>
            <a:endParaRPr lang="cs-CZ" b="1" dirty="0"/>
          </a:p>
        </p:txBody>
      </p:sp>
      <p:sp>
        <p:nvSpPr>
          <p:cNvPr id="7" name="TextovéPole 6"/>
          <p:cNvSpPr txBox="1"/>
          <p:nvPr/>
        </p:nvSpPr>
        <p:spPr>
          <a:xfrm>
            <a:off x="467542" y="3178607"/>
            <a:ext cx="6768753" cy="754053"/>
          </a:xfrm>
          <a:prstGeom prst="rect">
            <a:avLst/>
          </a:prstGeom>
          <a:noFill/>
        </p:spPr>
        <p:txBody>
          <a:bodyPr wrap="square" rtlCol="0">
            <a:spAutoFit/>
          </a:bodyPr>
          <a:lstStyle/>
          <a:p>
            <a:r>
              <a:rPr lang="cs-CZ" sz="2500" b="1" dirty="0"/>
              <a:t>Se sexuálně laděnými </a:t>
            </a:r>
            <a:r>
              <a:rPr lang="cs-CZ" sz="2500" b="1" dirty="0" smtClean="0"/>
              <a:t>obrázky se </a:t>
            </a:r>
            <a:r>
              <a:rPr lang="cs-CZ" sz="2500" b="1" dirty="0"/>
              <a:t>někdy setkalo: </a:t>
            </a:r>
          </a:p>
          <a:p>
            <a:endParaRPr lang="cs-CZ" dirty="0"/>
          </a:p>
        </p:txBody>
      </p:sp>
    </p:spTree>
    <p:extLst>
      <p:ext uri="{BB962C8B-B14F-4D97-AF65-F5344CB8AC3E}">
        <p14:creationId xmlns:p14="http://schemas.microsoft.com/office/powerpoint/2010/main" val="17309117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a:xfrm>
            <a:off x="495437" y="188640"/>
            <a:ext cx="8229600" cy="1143000"/>
          </a:xfrm>
        </p:spPr>
        <p:txBody>
          <a:bodyPr>
            <a:noAutofit/>
          </a:bodyPr>
          <a:lstStyle/>
          <a:p>
            <a:pPr algn="r"/>
            <a:r>
              <a:rPr lang="cs-CZ" sz="3400" b="1" dirty="0" smtClean="0"/>
              <a:t>A když už je to opravdu vážné…</a:t>
            </a:r>
            <a:endParaRPr lang="cs-CZ" sz="3400" b="1" dirty="0"/>
          </a:p>
        </p:txBody>
      </p:sp>
      <p:sp>
        <p:nvSpPr>
          <p:cNvPr id="3" name="Zástupný symbol pro obsah 2"/>
          <p:cNvSpPr>
            <a:spLocks noGrp="1"/>
          </p:cNvSpPr>
          <p:nvPr>
            <p:ph idx="1"/>
          </p:nvPr>
        </p:nvSpPr>
        <p:spPr>
          <a:xfrm>
            <a:off x="498064" y="1268760"/>
            <a:ext cx="8224346" cy="532655"/>
          </a:xfrm>
        </p:spPr>
        <p:txBody>
          <a:bodyPr>
            <a:normAutofit lnSpcReduction="10000"/>
          </a:bodyPr>
          <a:lstStyle/>
          <a:p>
            <a:pPr marL="0" indent="0" algn="ctr">
              <a:buNone/>
            </a:pPr>
            <a:r>
              <a:rPr lang="cs-CZ" b="1" dirty="0" smtClean="0"/>
              <a:t>Dětská online prostituce </a:t>
            </a:r>
          </a:p>
          <a:p>
            <a:pPr marL="0" indent="0" algn="ctr">
              <a:buNone/>
            </a:pPr>
            <a:endParaRPr lang="cs-CZ" dirty="0"/>
          </a:p>
        </p:txBody>
      </p:sp>
      <p:pic>
        <p:nvPicPr>
          <p:cNvPr id="4" name="Obráze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8638" y="3606511"/>
            <a:ext cx="3385250" cy="1916735"/>
          </a:xfrm>
          <a:prstGeom prst="rect">
            <a:avLst/>
          </a:prstGeom>
          <a:ln>
            <a:solidFill>
              <a:schemeClr val="accent6">
                <a:lumMod val="50000"/>
              </a:schemeClr>
            </a:solidFill>
          </a:ln>
        </p:spPr>
      </p:pic>
      <p:sp>
        <p:nvSpPr>
          <p:cNvPr id="5" name="TextovéPole 4"/>
          <p:cNvSpPr txBox="1"/>
          <p:nvPr/>
        </p:nvSpPr>
        <p:spPr>
          <a:xfrm>
            <a:off x="899592" y="3595383"/>
            <a:ext cx="3876898" cy="1938992"/>
          </a:xfrm>
          <a:prstGeom prst="rect">
            <a:avLst/>
          </a:prstGeom>
          <a:noFill/>
        </p:spPr>
        <p:txBody>
          <a:bodyPr wrap="square" rtlCol="0">
            <a:spAutoFit/>
          </a:bodyPr>
          <a:lstStyle/>
          <a:p>
            <a:pPr algn="r"/>
            <a:r>
              <a:rPr lang="cs-CZ" sz="2000" b="1" dirty="0"/>
              <a:t>Křečci v </a:t>
            </a:r>
            <a:r>
              <a:rPr lang="cs-CZ" sz="2000" b="1" dirty="0" smtClean="0"/>
              <a:t>síti - pornografie </a:t>
            </a:r>
            <a:r>
              <a:rPr lang="cs-CZ" sz="2000" b="1" dirty="0"/>
              <a:t>za </a:t>
            </a:r>
            <a:r>
              <a:rPr lang="cs-CZ" sz="2000" b="1" dirty="0" smtClean="0"/>
              <a:t>úplatu</a:t>
            </a:r>
          </a:p>
          <a:p>
            <a:pPr algn="r"/>
            <a:r>
              <a:rPr lang="cs-CZ" sz="2000" dirty="0" smtClean="0"/>
              <a:t>Klip s nadsázkou ilustruje čím dál tím častější situace – co všechno jsou děti ochotné udělat a ukázat za peníze/kredit/dárečky…</a:t>
            </a:r>
          </a:p>
          <a:p>
            <a:pPr algn="ctr"/>
            <a:endParaRPr lang="cs-CZ" sz="2000" dirty="0"/>
          </a:p>
        </p:txBody>
      </p:sp>
      <p:pic>
        <p:nvPicPr>
          <p:cNvPr id="7" name="Obrázek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3567" y="2433860"/>
            <a:ext cx="2885069" cy="997574"/>
          </a:xfrm>
          <a:prstGeom prst="rect">
            <a:avLst/>
          </a:prstGeom>
          <a:ln>
            <a:solidFill>
              <a:schemeClr val="tx1">
                <a:lumMod val="65000"/>
                <a:lumOff val="35000"/>
              </a:schemeClr>
            </a:solidFill>
          </a:ln>
        </p:spPr>
      </p:pic>
      <p:sp>
        <p:nvSpPr>
          <p:cNvPr id="8" name="TextovéPole 7"/>
          <p:cNvSpPr txBox="1"/>
          <p:nvPr/>
        </p:nvSpPr>
        <p:spPr>
          <a:xfrm>
            <a:off x="2726654" y="1754932"/>
            <a:ext cx="3724609" cy="738664"/>
          </a:xfrm>
          <a:prstGeom prst="rect">
            <a:avLst/>
          </a:prstGeom>
          <a:noFill/>
        </p:spPr>
        <p:txBody>
          <a:bodyPr wrap="none" rtlCol="0">
            <a:spAutoFit/>
          </a:bodyPr>
          <a:lstStyle/>
          <a:p>
            <a:pPr algn="ctr"/>
            <a:r>
              <a:rPr lang="cs-CZ" sz="2400" b="1" dirty="0" smtClean="0">
                <a:hlinkClick r:id="rId5"/>
              </a:rPr>
              <a:t>www.seznamsebezpecne.cz</a:t>
            </a:r>
            <a:endParaRPr lang="cs-CZ" sz="2400" b="1" dirty="0" smtClean="0"/>
          </a:p>
          <a:p>
            <a:endParaRPr lang="cs-CZ" dirty="0"/>
          </a:p>
        </p:txBody>
      </p:sp>
      <p:sp>
        <p:nvSpPr>
          <p:cNvPr id="9" name="TextovéPole 8"/>
          <p:cNvSpPr txBox="1"/>
          <p:nvPr/>
        </p:nvSpPr>
        <p:spPr>
          <a:xfrm>
            <a:off x="3568636" y="2433860"/>
            <a:ext cx="5002323" cy="1015663"/>
          </a:xfrm>
          <a:prstGeom prst="rect">
            <a:avLst/>
          </a:prstGeom>
          <a:noFill/>
        </p:spPr>
        <p:txBody>
          <a:bodyPr wrap="square" rtlCol="0">
            <a:spAutoFit/>
          </a:bodyPr>
          <a:lstStyle/>
          <a:p>
            <a:r>
              <a:rPr lang="cs-CZ" sz="2000" dirty="0" smtClean="0"/>
              <a:t>Film se mimo jiné </a:t>
            </a:r>
            <a:r>
              <a:rPr lang="cs-CZ" sz="2000" dirty="0"/>
              <a:t>jiné se zabývá otázkou, jestli se nejčastější </a:t>
            </a:r>
            <a:r>
              <a:rPr lang="cs-CZ" sz="2000" dirty="0" smtClean="0"/>
              <a:t>oběti online trestných činů, </a:t>
            </a:r>
            <a:r>
              <a:rPr lang="cs-CZ" sz="2000" dirty="0"/>
              <a:t>děti, nestaly i částečně pachateli</a:t>
            </a:r>
            <a:r>
              <a:rPr lang="cs-CZ" sz="2000" dirty="0" smtClean="0"/>
              <a:t>.</a:t>
            </a:r>
            <a:endParaRPr lang="cs-CZ" sz="2000" dirty="0"/>
          </a:p>
        </p:txBody>
      </p:sp>
    </p:spTree>
    <p:extLst>
      <p:ext uri="{BB962C8B-B14F-4D97-AF65-F5344CB8AC3E}">
        <p14:creationId xmlns:p14="http://schemas.microsoft.com/office/powerpoint/2010/main" val="32313243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pPr algn="r"/>
            <a:r>
              <a:rPr lang="cs-CZ" b="1" dirty="0"/>
              <a:t>N</a:t>
            </a:r>
            <a:r>
              <a:rPr lang="cs-CZ" b="1" dirty="0" smtClean="0"/>
              <a:t>ejnovější trendy</a:t>
            </a:r>
            <a:r>
              <a:rPr lang="cs-CZ" b="1" dirty="0"/>
              <a:t/>
            </a:r>
            <a:br>
              <a:rPr lang="cs-CZ" b="1" dirty="0"/>
            </a:br>
            <a:r>
              <a:rPr lang="cs-CZ" sz="2700" b="1" dirty="0" smtClean="0"/>
              <a:t>(podle Seznam.cz) </a:t>
            </a:r>
            <a:endParaRPr lang="cs-CZ" sz="2700" b="1" dirty="0"/>
          </a:p>
        </p:txBody>
      </p:sp>
      <p:sp>
        <p:nvSpPr>
          <p:cNvPr id="3" name="Zástupný symbol pro obsah 2"/>
          <p:cNvSpPr>
            <a:spLocks noGrp="1"/>
          </p:cNvSpPr>
          <p:nvPr>
            <p:ph idx="1"/>
          </p:nvPr>
        </p:nvSpPr>
        <p:spPr>
          <a:xfrm>
            <a:off x="448753" y="1556792"/>
            <a:ext cx="8219256" cy="4176463"/>
          </a:xfrm>
        </p:spPr>
        <p:txBody>
          <a:bodyPr>
            <a:normAutofit fontScale="85000" lnSpcReduction="10000"/>
          </a:bodyPr>
          <a:lstStyle/>
          <a:p>
            <a:pPr>
              <a:buFont typeface="Wingdings" pitchFamily="2" charset="2"/>
              <a:buChar char="§"/>
            </a:pPr>
            <a:r>
              <a:rPr lang="cs-CZ" b="1" dirty="0" err="1" smtClean="0"/>
              <a:t>Webcam</a:t>
            </a:r>
            <a:r>
              <a:rPr lang="cs-CZ" b="1" dirty="0" smtClean="0"/>
              <a:t> </a:t>
            </a:r>
            <a:r>
              <a:rPr lang="cs-CZ" b="1" dirty="0" err="1"/>
              <a:t>trolling</a:t>
            </a:r>
            <a:r>
              <a:rPr lang="cs-CZ" b="1" dirty="0"/>
              <a:t> </a:t>
            </a:r>
            <a:endParaRPr lang="cs-CZ" b="1" dirty="0" smtClean="0"/>
          </a:p>
          <a:p>
            <a:pPr marL="0" indent="0">
              <a:buNone/>
            </a:pPr>
            <a:r>
              <a:rPr lang="cs-CZ" sz="2600" dirty="0" smtClean="0"/>
              <a:t>(podvodné </a:t>
            </a:r>
            <a:r>
              <a:rPr lang="cs-CZ" sz="2600" dirty="0"/>
              <a:t>nahrávání </a:t>
            </a:r>
            <a:r>
              <a:rPr lang="cs-CZ" sz="2600" dirty="0" err="1"/>
              <a:t>videohovoru</a:t>
            </a:r>
            <a:r>
              <a:rPr lang="cs-CZ" sz="2600" dirty="0"/>
              <a:t> přes různé komunikační </a:t>
            </a:r>
            <a:r>
              <a:rPr lang="cs-CZ" sz="2600" dirty="0" smtClean="0"/>
              <a:t>programy, útočník </a:t>
            </a:r>
            <a:r>
              <a:rPr lang="cs-CZ" sz="2600" dirty="0"/>
              <a:t>používá falešnou </a:t>
            </a:r>
            <a:r>
              <a:rPr lang="cs-CZ" sz="2600" dirty="0" smtClean="0"/>
              <a:t>identitu, ke </a:t>
            </a:r>
            <a:r>
              <a:rPr lang="cs-CZ" sz="2600" dirty="0"/>
              <a:t>komunikaci je používán software, který umí oběti promítat </a:t>
            </a:r>
            <a:r>
              <a:rPr lang="cs-CZ" sz="2600" dirty="0" err="1"/>
              <a:t>videosmyčku</a:t>
            </a:r>
            <a:r>
              <a:rPr lang="cs-CZ" sz="2600" dirty="0"/>
              <a:t>, tzv. virtuální </a:t>
            </a:r>
            <a:r>
              <a:rPr lang="cs-CZ" sz="2600" dirty="0" smtClean="0"/>
              <a:t>webkameru)</a:t>
            </a:r>
          </a:p>
          <a:p>
            <a:pPr marL="0" indent="0">
              <a:buNone/>
            </a:pPr>
            <a:r>
              <a:rPr lang="cs-CZ" sz="3000" dirty="0" smtClean="0"/>
              <a:t>Děti ve </a:t>
            </a:r>
            <a:r>
              <a:rPr lang="cs-CZ" sz="3000" dirty="0"/>
              <a:t>věku 12-16 let, většinu tvoří chlapci. Největší počet přehrání pak mají skupinové záznamy. </a:t>
            </a:r>
          </a:p>
          <a:p>
            <a:pPr>
              <a:buFont typeface="Wingdings" pitchFamily="2" charset="2"/>
              <a:buChar char="§"/>
            </a:pPr>
            <a:r>
              <a:rPr lang="cs-CZ" b="1" dirty="0"/>
              <a:t>Sex přes webovou </a:t>
            </a:r>
            <a:r>
              <a:rPr lang="cs-CZ" b="1" dirty="0" smtClean="0"/>
              <a:t>kameru</a:t>
            </a:r>
          </a:p>
          <a:p>
            <a:pPr marL="0" indent="0">
              <a:buNone/>
            </a:pPr>
            <a:r>
              <a:rPr lang="cs-CZ" dirty="0" smtClean="0"/>
              <a:t>Obrovská poptávka pro domácí erotice</a:t>
            </a:r>
            <a:endParaRPr lang="cs-CZ" dirty="0"/>
          </a:p>
          <a:p>
            <a:pPr>
              <a:buFont typeface="Wingdings" pitchFamily="2" charset="2"/>
              <a:buChar char="§"/>
            </a:pPr>
            <a:r>
              <a:rPr lang="cs-CZ" b="1" dirty="0"/>
              <a:t>Sex za peníze</a:t>
            </a:r>
          </a:p>
          <a:p>
            <a:pPr>
              <a:buFont typeface="Wingdings" pitchFamily="2" charset="2"/>
              <a:buChar char="§"/>
            </a:pPr>
            <a:r>
              <a:rPr lang="cs-CZ" b="1" dirty="0"/>
              <a:t>Vydírání</a:t>
            </a:r>
          </a:p>
          <a:p>
            <a:pPr marL="0" indent="0">
              <a:buNone/>
            </a:pPr>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65377" y="4653135"/>
            <a:ext cx="2736304" cy="820891"/>
          </a:xfrm>
          <a:prstGeom prst="rect">
            <a:avLst/>
          </a:prstGeom>
        </p:spPr>
      </p:pic>
    </p:spTree>
    <p:extLst>
      <p:ext uri="{BB962C8B-B14F-4D97-AF65-F5344CB8AC3E}">
        <p14:creationId xmlns:p14="http://schemas.microsoft.com/office/powerpoint/2010/main" val="26394147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066130"/>
          </a:xfrm>
        </p:spPr>
        <p:txBody>
          <a:bodyPr>
            <a:normAutofit/>
          </a:bodyPr>
          <a:lstStyle/>
          <a:p>
            <a:pPr algn="r"/>
            <a:r>
              <a:rPr lang="cs-CZ" dirty="0"/>
              <a:t> </a:t>
            </a:r>
            <a:r>
              <a:rPr lang="cs-CZ" sz="3600" b="1" dirty="0"/>
              <a:t>Zjištění </a:t>
            </a:r>
            <a:r>
              <a:rPr lang="cs-CZ" sz="3600" b="1" dirty="0" smtClean="0"/>
              <a:t>providera (Seznam.cz )</a:t>
            </a:r>
            <a:endParaRPr lang="cs-CZ" sz="3600" b="1" dirty="0"/>
          </a:p>
        </p:txBody>
      </p:sp>
      <p:sp>
        <p:nvSpPr>
          <p:cNvPr id="3" name="Zástupný symbol pro obsah 2"/>
          <p:cNvSpPr>
            <a:spLocks noGrp="1"/>
          </p:cNvSpPr>
          <p:nvPr>
            <p:ph idx="1"/>
          </p:nvPr>
        </p:nvSpPr>
        <p:spPr>
          <a:xfrm>
            <a:off x="517647" y="1844824"/>
            <a:ext cx="4690864" cy="2729625"/>
          </a:xfrm>
        </p:spPr>
        <p:txBody>
          <a:bodyPr>
            <a:normAutofit fontScale="85000" lnSpcReduction="20000"/>
          </a:bodyPr>
          <a:lstStyle/>
          <a:p>
            <a:pPr marL="0" indent="0">
              <a:buNone/>
            </a:pPr>
            <a:r>
              <a:rPr lang="cs-CZ" b="1" dirty="0"/>
              <a:t>Sex za </a:t>
            </a:r>
            <a:r>
              <a:rPr lang="cs-CZ" b="1" dirty="0" smtClean="0"/>
              <a:t>peníze</a:t>
            </a:r>
          </a:p>
          <a:p>
            <a:pPr>
              <a:buFont typeface="Wingdings" pitchFamily="2" charset="2"/>
              <a:buChar char="§"/>
            </a:pPr>
            <a:r>
              <a:rPr lang="cs-CZ" sz="2600" dirty="0" smtClean="0"/>
              <a:t>Častější </a:t>
            </a:r>
            <a:r>
              <a:rPr lang="cs-CZ" sz="2600" dirty="0"/>
              <a:t>nabídky jsou od </a:t>
            </a:r>
            <a:r>
              <a:rPr lang="cs-CZ" sz="2600" dirty="0" smtClean="0"/>
              <a:t>dívek </a:t>
            </a:r>
          </a:p>
          <a:p>
            <a:pPr>
              <a:buNone/>
            </a:pPr>
            <a:r>
              <a:rPr lang="cs-CZ" sz="2600" dirty="0" smtClean="0"/>
              <a:t>      77 %</a:t>
            </a:r>
            <a:endParaRPr lang="cs-CZ" sz="2600" dirty="0"/>
          </a:p>
          <a:p>
            <a:pPr>
              <a:buFont typeface="Wingdings" pitchFamily="2" charset="2"/>
              <a:buChar char="§"/>
            </a:pPr>
            <a:r>
              <a:rPr lang="cs-CZ" sz="2600" dirty="0"/>
              <a:t>Chlapci přijímají nabídky spíše </a:t>
            </a:r>
            <a:r>
              <a:rPr lang="cs-CZ" sz="2600" dirty="0" smtClean="0"/>
              <a:t>pasivně</a:t>
            </a:r>
            <a:endParaRPr lang="cs-CZ" sz="2600" dirty="0"/>
          </a:p>
          <a:p>
            <a:pPr>
              <a:buFont typeface="Wingdings" pitchFamily="2" charset="2"/>
              <a:buChar char="§"/>
            </a:pPr>
            <a:r>
              <a:rPr lang="cs-CZ" sz="2600" dirty="0"/>
              <a:t>Z </a:t>
            </a:r>
            <a:r>
              <a:rPr lang="cs-CZ" sz="2600" dirty="0" smtClean="0"/>
              <a:t>1 800 </a:t>
            </a:r>
            <a:r>
              <a:rPr lang="cs-CZ" sz="2600" dirty="0"/>
              <a:t>oslovených dětí s nabídkou výdělku „pokud se nestydíš“ souhlasilo </a:t>
            </a:r>
            <a:r>
              <a:rPr lang="cs-CZ" sz="2600" dirty="0" smtClean="0"/>
              <a:t>21 %</a:t>
            </a:r>
            <a:endParaRPr lang="cs-CZ" sz="26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7441" y="1766137"/>
            <a:ext cx="3420815" cy="2565259"/>
          </a:xfrm>
          <a:prstGeom prst="rect">
            <a:avLst/>
          </a:prstGeom>
          <a:noFill/>
          <a:ln w="12700">
            <a:solidFill>
              <a:schemeClr val="tx1">
                <a:lumMod val="85000"/>
                <a:lumOff val="1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ovéPole 3"/>
          <p:cNvSpPr txBox="1"/>
          <p:nvPr/>
        </p:nvSpPr>
        <p:spPr>
          <a:xfrm>
            <a:off x="527024" y="4502441"/>
            <a:ext cx="8064023" cy="1384995"/>
          </a:xfrm>
          <a:prstGeom prst="rect">
            <a:avLst/>
          </a:prstGeom>
          <a:noFill/>
        </p:spPr>
        <p:txBody>
          <a:bodyPr wrap="square" rtlCol="0">
            <a:spAutoFit/>
          </a:bodyPr>
          <a:lstStyle/>
          <a:p>
            <a:pPr marL="342900" indent="-342900">
              <a:buFont typeface="Wingdings" panose="05000000000000000000" pitchFamily="2" charset="2"/>
              <a:buChar char="§"/>
            </a:pPr>
            <a:r>
              <a:rPr lang="cs-CZ" sz="2400" dirty="0"/>
              <a:t>Průměrná cena </a:t>
            </a:r>
            <a:r>
              <a:rPr lang="cs-CZ" sz="2400" dirty="0" err="1" smtClean="0"/>
              <a:t>hetero</a:t>
            </a:r>
            <a:r>
              <a:rPr lang="cs-CZ" sz="2400" dirty="0" smtClean="0"/>
              <a:t>-sexu </a:t>
            </a:r>
            <a:r>
              <a:rPr lang="cs-CZ" sz="2400" dirty="0"/>
              <a:t>750 Kč, gay nabídky 2700 Kč</a:t>
            </a:r>
            <a:r>
              <a:rPr lang="cs-CZ" sz="2400" dirty="0" smtClean="0"/>
              <a:t>.</a:t>
            </a:r>
          </a:p>
          <a:p>
            <a:pPr marL="342900" indent="-342900">
              <a:buFont typeface="Wingdings" panose="05000000000000000000" pitchFamily="2" charset="2"/>
              <a:buChar char="§"/>
            </a:pPr>
            <a:endParaRPr lang="cs-CZ" sz="2400" dirty="0"/>
          </a:p>
          <a:p>
            <a:pPr algn="r"/>
            <a:r>
              <a:rPr lang="cs-CZ" i="1" dirty="0" err="1"/>
              <a:t>Slide</a:t>
            </a:r>
            <a:r>
              <a:rPr lang="cs-CZ" i="1" dirty="0"/>
              <a:t> by M. Kožíšek, pro konferenci NCBI </a:t>
            </a:r>
            <a:r>
              <a:rPr lang="cs-CZ" i="1" dirty="0" err="1"/>
              <a:t>Kyberpsycho</a:t>
            </a:r>
            <a:r>
              <a:rPr lang="cs-CZ" i="1" dirty="0"/>
              <a:t> 2013</a:t>
            </a:r>
          </a:p>
          <a:p>
            <a:endParaRPr lang="cs-CZ" dirty="0"/>
          </a:p>
        </p:txBody>
      </p:sp>
    </p:spTree>
    <p:extLst>
      <p:ext uri="{BB962C8B-B14F-4D97-AF65-F5344CB8AC3E}">
        <p14:creationId xmlns:p14="http://schemas.microsoft.com/office/powerpoint/2010/main" val="35574238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pPr algn="r"/>
            <a:r>
              <a:rPr lang="cs-CZ" dirty="0"/>
              <a:t> </a:t>
            </a:r>
            <a:r>
              <a:rPr lang="cs-CZ" b="1" dirty="0"/>
              <a:t>Zjištění providera </a:t>
            </a:r>
            <a:r>
              <a:rPr lang="cs-CZ" b="1" dirty="0" smtClean="0"/>
              <a:t>(Seznam.cz) </a:t>
            </a:r>
            <a:r>
              <a:rPr lang="cs-CZ" b="1" dirty="0"/>
              <a:t/>
            </a:r>
            <a:br>
              <a:rPr lang="cs-CZ" b="1" dirty="0"/>
            </a:br>
            <a:endParaRPr lang="cs-CZ" b="1"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1844824"/>
            <a:ext cx="8468022" cy="2945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bdélník 3"/>
          <p:cNvSpPr/>
          <p:nvPr/>
        </p:nvSpPr>
        <p:spPr>
          <a:xfrm>
            <a:off x="251520" y="1412776"/>
            <a:ext cx="5030129" cy="523220"/>
          </a:xfrm>
          <a:prstGeom prst="rect">
            <a:avLst/>
          </a:prstGeom>
        </p:spPr>
        <p:txBody>
          <a:bodyPr wrap="square">
            <a:spAutoFit/>
          </a:bodyPr>
          <a:lstStyle/>
          <a:p>
            <a:r>
              <a:rPr lang="cs-CZ" sz="2800" b="1" dirty="0"/>
              <a:t>Sex za peníze</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896" y="4581128"/>
            <a:ext cx="4932363" cy="1036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bdélník 5"/>
          <p:cNvSpPr/>
          <p:nvPr/>
        </p:nvSpPr>
        <p:spPr>
          <a:xfrm>
            <a:off x="251520" y="4914779"/>
            <a:ext cx="2948880" cy="461665"/>
          </a:xfrm>
          <a:prstGeom prst="rect">
            <a:avLst/>
          </a:prstGeom>
        </p:spPr>
        <p:txBody>
          <a:bodyPr wrap="square">
            <a:spAutoFit/>
          </a:bodyPr>
          <a:lstStyle/>
          <a:p>
            <a:pPr lvl="0"/>
            <a:r>
              <a:rPr lang="pl-PL" sz="1200" b="1" dirty="0">
                <a:solidFill>
                  <a:prstClr val="black"/>
                </a:solidFill>
              </a:rPr>
              <a:t>Slide by M. Kožíšek, pro konferenci NCBI Kyberpsycho 2013</a:t>
            </a:r>
          </a:p>
        </p:txBody>
      </p:sp>
    </p:spTree>
    <p:extLst>
      <p:ext uri="{BB962C8B-B14F-4D97-AF65-F5344CB8AC3E}">
        <p14:creationId xmlns:p14="http://schemas.microsoft.com/office/powerpoint/2010/main" val="40590507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Obrázek 4"/>
          <p:cNvPicPr>
            <a:picLocks noChangeAspect="1"/>
          </p:cNvPicPr>
          <p:nvPr/>
        </p:nvPicPr>
        <p:blipFill>
          <a:blip r:embed="rId2" cstate="print">
            <a:extLst>
              <a:ext uri="{BEBA8EAE-BF5A-486C-A8C5-ECC9F3942E4B}">
                <a14:imgProps xmlns:a14="http://schemas.microsoft.com/office/drawing/2010/main">
                  <a14:imgLayer r:embed="rId3">
                    <a14:imgEffect>
                      <a14:sharpenSoften amount="-29000"/>
                    </a14:imgEffect>
                    <a14:imgEffect>
                      <a14:saturation sat="0"/>
                    </a14:imgEffect>
                  </a14:imgLayer>
                </a14:imgProps>
              </a:ext>
              <a:ext uri="{28A0092B-C50C-407E-A947-70E740481C1C}">
                <a14:useLocalDpi xmlns:a14="http://schemas.microsoft.com/office/drawing/2010/main" val="0"/>
              </a:ext>
            </a:extLst>
          </a:blip>
          <a:stretch>
            <a:fillRect/>
          </a:stretch>
        </p:blipFill>
        <p:spPr>
          <a:xfrm>
            <a:off x="7884368" y="188640"/>
            <a:ext cx="1127826" cy="1127826"/>
          </a:xfrm>
          <a:prstGeom prst="rect">
            <a:avLst/>
          </a:prstGeom>
        </p:spPr>
      </p:pic>
      <p:sp>
        <p:nvSpPr>
          <p:cNvPr id="2" name="Nadpis 1"/>
          <p:cNvSpPr>
            <a:spLocks noGrp="1"/>
          </p:cNvSpPr>
          <p:nvPr>
            <p:ph type="title"/>
          </p:nvPr>
        </p:nvSpPr>
        <p:spPr>
          <a:xfrm>
            <a:off x="2123728" y="188640"/>
            <a:ext cx="5925344" cy="1143000"/>
          </a:xfrm>
        </p:spPr>
        <p:txBody>
          <a:bodyPr/>
          <a:lstStyle/>
          <a:p>
            <a:pPr algn="r"/>
            <a:r>
              <a:rPr lang="cs-CZ" b="1" dirty="0" smtClean="0"/>
              <a:t>SEXTING A PRÁVO</a:t>
            </a:r>
            <a:endParaRPr lang="cs-CZ" b="1" dirty="0"/>
          </a:p>
        </p:txBody>
      </p:sp>
      <p:sp>
        <p:nvSpPr>
          <p:cNvPr id="3" name="Zástupný symbol pro obsah 2"/>
          <p:cNvSpPr>
            <a:spLocks noGrp="1"/>
          </p:cNvSpPr>
          <p:nvPr>
            <p:ph idx="1"/>
          </p:nvPr>
        </p:nvSpPr>
        <p:spPr>
          <a:xfrm>
            <a:off x="467544" y="1628800"/>
            <a:ext cx="8229600" cy="3810763"/>
          </a:xfrm>
        </p:spPr>
        <p:txBody>
          <a:bodyPr>
            <a:normAutofit/>
          </a:bodyPr>
          <a:lstStyle/>
          <a:p>
            <a:pPr>
              <a:spcAft>
                <a:spcPts val="600"/>
              </a:spcAft>
            </a:pPr>
            <a:r>
              <a:rPr lang="cs-CZ" sz="2800" dirty="0"/>
              <a:t>V některých zemích je </a:t>
            </a:r>
            <a:r>
              <a:rPr lang="cs-CZ" sz="2800" dirty="0" err="1"/>
              <a:t>sexting</a:t>
            </a:r>
            <a:r>
              <a:rPr lang="cs-CZ" sz="2800" dirty="0"/>
              <a:t> tvrdě postihován, </a:t>
            </a:r>
            <a:r>
              <a:rPr lang="cs-CZ" sz="2800" b="1" dirty="0"/>
              <a:t>v USA je trestným činem </a:t>
            </a:r>
            <a:r>
              <a:rPr lang="cs-CZ" sz="2800" dirty="0"/>
              <a:t>(mladiství odesílající sexuálně orientovaný materiál se stávají sexuálními delikventy s trvalým záznamem</a:t>
            </a:r>
            <a:r>
              <a:rPr lang="cs-CZ" sz="2800" dirty="0" smtClean="0"/>
              <a:t>).</a:t>
            </a:r>
          </a:p>
          <a:p>
            <a:pPr>
              <a:spcAft>
                <a:spcPts val="600"/>
              </a:spcAft>
            </a:pPr>
            <a:r>
              <a:rPr lang="cs-CZ" sz="2800" b="1" dirty="0" smtClean="0"/>
              <a:t>V ČR není přímo definován</a:t>
            </a:r>
            <a:r>
              <a:rPr lang="cs-CZ" sz="2800" dirty="0" smtClean="0"/>
              <a:t>, ale lze se v </a:t>
            </a:r>
            <a:r>
              <a:rPr lang="cs-CZ" sz="2800" dirty="0"/>
              <a:t>rámci </a:t>
            </a:r>
            <a:r>
              <a:rPr lang="cs-CZ" sz="2800" dirty="0" err="1"/>
              <a:t>sextingu</a:t>
            </a:r>
            <a:r>
              <a:rPr lang="cs-CZ" sz="2800" dirty="0"/>
              <a:t> </a:t>
            </a:r>
            <a:r>
              <a:rPr lang="cs-CZ" sz="2800" dirty="0" smtClean="0"/>
              <a:t>dopustit </a:t>
            </a:r>
            <a:r>
              <a:rPr lang="cs-CZ" sz="2800" dirty="0"/>
              <a:t>i několika trestných činů (v případě, že jednání je příliš závažné, než aby bylo možné jej řešit podle jiných právních předpisů</a:t>
            </a:r>
            <a:r>
              <a:rPr lang="cs-CZ" sz="2800" dirty="0" smtClean="0"/>
              <a:t>).</a:t>
            </a:r>
            <a:endParaRPr lang="cs-CZ" sz="2800" dirty="0"/>
          </a:p>
        </p:txBody>
      </p:sp>
    </p:spTree>
    <p:extLst>
      <p:ext uri="{BB962C8B-B14F-4D97-AF65-F5344CB8AC3E}">
        <p14:creationId xmlns:p14="http://schemas.microsoft.com/office/powerpoint/2010/main" val="1431961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40352" y="188640"/>
            <a:ext cx="1259632" cy="1259632"/>
          </a:xfrm>
          <a:prstGeom prst="rect">
            <a:avLst/>
          </a:prstGeom>
        </p:spPr>
      </p:pic>
      <p:sp>
        <p:nvSpPr>
          <p:cNvPr id="2" name="Nadpis 1"/>
          <p:cNvSpPr>
            <a:spLocks noGrp="1"/>
          </p:cNvSpPr>
          <p:nvPr>
            <p:ph type="title"/>
          </p:nvPr>
        </p:nvSpPr>
        <p:spPr>
          <a:xfrm>
            <a:off x="2915816" y="246956"/>
            <a:ext cx="5050904" cy="1143000"/>
          </a:xfrm>
        </p:spPr>
        <p:txBody>
          <a:bodyPr/>
          <a:lstStyle/>
          <a:p>
            <a:pPr algn="r"/>
            <a:r>
              <a:rPr lang="cs-CZ" b="1" dirty="0" smtClean="0"/>
              <a:t>SEXTING A PRÁVO</a:t>
            </a:r>
            <a:endParaRPr lang="cs-CZ" b="1" dirty="0"/>
          </a:p>
        </p:txBody>
      </p:sp>
      <p:sp>
        <p:nvSpPr>
          <p:cNvPr id="3" name="Zástupný symbol pro obsah 2"/>
          <p:cNvSpPr>
            <a:spLocks noGrp="1"/>
          </p:cNvSpPr>
          <p:nvPr>
            <p:ph idx="1"/>
          </p:nvPr>
        </p:nvSpPr>
        <p:spPr>
          <a:xfrm>
            <a:off x="467544" y="1700808"/>
            <a:ext cx="8229600" cy="4525963"/>
          </a:xfrm>
        </p:spPr>
        <p:txBody>
          <a:bodyPr>
            <a:normAutofit fontScale="70000" lnSpcReduction="20000"/>
          </a:bodyPr>
          <a:lstStyle/>
          <a:p>
            <a:pPr>
              <a:spcAft>
                <a:spcPts val="1200"/>
              </a:spcAft>
              <a:buFont typeface="Wingdings" pitchFamily="2" charset="2"/>
              <a:buChar char="§"/>
            </a:pPr>
            <a:r>
              <a:rPr lang="cs-CZ" b="1" dirty="0" smtClean="0"/>
              <a:t>výroba </a:t>
            </a:r>
            <a:r>
              <a:rPr lang="cs-CZ" b="1" dirty="0"/>
              <a:t>a jiné nakládání s dětskou pornografií </a:t>
            </a:r>
            <a:r>
              <a:rPr lang="cs-CZ" dirty="0"/>
              <a:t>(§ 192 TZ) - např. rozesílání pornografických MMS zachycujících osobu mladší 18 </a:t>
            </a:r>
            <a:r>
              <a:rPr lang="cs-CZ" dirty="0" smtClean="0"/>
              <a:t>let</a:t>
            </a:r>
          </a:p>
          <a:p>
            <a:pPr>
              <a:spcAft>
                <a:spcPts val="1200"/>
              </a:spcAft>
              <a:buFont typeface="Wingdings" pitchFamily="2" charset="2"/>
              <a:buChar char="§"/>
            </a:pPr>
            <a:r>
              <a:rPr lang="cs-CZ" b="1" dirty="0" smtClean="0"/>
              <a:t>zneužití </a:t>
            </a:r>
            <a:r>
              <a:rPr lang="cs-CZ" b="1" dirty="0"/>
              <a:t>dítěte k výrobě pornografie </a:t>
            </a:r>
            <a:r>
              <a:rPr lang="cs-CZ" dirty="0"/>
              <a:t>(§ 193 TZ) – např. svedení osoby mladší 18 let k výrobě sexuálně dráždivé </a:t>
            </a:r>
            <a:r>
              <a:rPr lang="cs-CZ" dirty="0" smtClean="0"/>
              <a:t>fotografie</a:t>
            </a:r>
          </a:p>
          <a:p>
            <a:pPr>
              <a:spcAft>
                <a:spcPts val="1200"/>
              </a:spcAft>
              <a:buFont typeface="Wingdings" pitchFamily="2" charset="2"/>
              <a:buChar char="§"/>
            </a:pPr>
            <a:r>
              <a:rPr lang="cs-CZ" b="1" dirty="0" smtClean="0"/>
              <a:t>šíření </a:t>
            </a:r>
            <a:r>
              <a:rPr lang="cs-CZ" b="1" dirty="0"/>
              <a:t>pornografie </a:t>
            </a:r>
            <a:r>
              <a:rPr lang="cs-CZ" dirty="0"/>
              <a:t>[§ 191 odst. 2 písm. a) TZ] – např. opakované zasílání pornografických fotografií osobě mladší 18 </a:t>
            </a:r>
            <a:r>
              <a:rPr lang="cs-CZ" dirty="0" smtClean="0"/>
              <a:t>let</a:t>
            </a:r>
          </a:p>
          <a:p>
            <a:pPr>
              <a:spcAft>
                <a:spcPts val="1200"/>
              </a:spcAft>
              <a:buFont typeface="Wingdings" pitchFamily="2" charset="2"/>
              <a:buChar char="§"/>
            </a:pPr>
            <a:r>
              <a:rPr lang="cs-CZ" b="1" dirty="0" smtClean="0"/>
              <a:t>ohrožování </a:t>
            </a:r>
            <a:r>
              <a:rPr lang="cs-CZ" b="1" dirty="0"/>
              <a:t>výchovy dítěte </a:t>
            </a:r>
            <a:r>
              <a:rPr lang="cs-CZ" dirty="0"/>
              <a:t>[§ 201 odst. 1 písm. a) TZ] – např. svádění k </a:t>
            </a:r>
            <a:r>
              <a:rPr lang="cs-CZ" dirty="0" smtClean="0"/>
              <a:t>promiskuitě</a:t>
            </a:r>
          </a:p>
          <a:p>
            <a:pPr>
              <a:spcAft>
                <a:spcPts val="1200"/>
              </a:spcAft>
              <a:buFont typeface="Wingdings" pitchFamily="2" charset="2"/>
              <a:buChar char="§"/>
            </a:pPr>
            <a:r>
              <a:rPr lang="cs-CZ" b="1" dirty="0" smtClean="0"/>
              <a:t>svádění </a:t>
            </a:r>
            <a:r>
              <a:rPr lang="cs-CZ" b="1" dirty="0"/>
              <a:t>k pohlavnímu styku </a:t>
            </a:r>
            <a:r>
              <a:rPr lang="cs-CZ" dirty="0"/>
              <a:t>(§ 202 TZ) – např. poskytnutí osobě mladší 18 let úplatu za její obnažování za účelem svého pohlavního </a:t>
            </a:r>
            <a:r>
              <a:rPr lang="cs-CZ" dirty="0" smtClean="0"/>
              <a:t>uspokojení</a:t>
            </a:r>
          </a:p>
          <a:p>
            <a:pPr marL="0" indent="0">
              <a:buNone/>
            </a:pPr>
            <a:r>
              <a:rPr lang="cs-CZ" sz="1600" dirty="0" smtClean="0"/>
              <a:t>Dle Mgr. Et Mgr. K. </a:t>
            </a:r>
            <a:r>
              <a:rPr lang="cs-CZ" sz="1600" dirty="0" err="1" smtClean="0"/>
              <a:t>Kudrlová</a:t>
            </a:r>
            <a:endParaRPr lang="cs-CZ" sz="1600" dirty="0"/>
          </a:p>
        </p:txBody>
      </p:sp>
    </p:spTree>
    <p:extLst>
      <p:ext uri="{BB962C8B-B14F-4D97-AF65-F5344CB8AC3E}">
        <p14:creationId xmlns:p14="http://schemas.microsoft.com/office/powerpoint/2010/main" val="11988999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a:xfrm>
            <a:off x="2195736" y="548680"/>
            <a:ext cx="5410944" cy="1143000"/>
          </a:xfrm>
        </p:spPr>
        <p:txBody>
          <a:bodyPr/>
          <a:lstStyle/>
          <a:p>
            <a:pPr algn="r"/>
            <a:r>
              <a:rPr lang="cs-CZ" b="1" dirty="0" smtClean="0"/>
              <a:t>Český právní paradox</a:t>
            </a:r>
            <a:endParaRPr lang="cs-CZ" b="1" dirty="0"/>
          </a:p>
        </p:txBody>
      </p:sp>
      <p:sp>
        <p:nvSpPr>
          <p:cNvPr id="3" name="Zástupný symbol pro obsah 2"/>
          <p:cNvSpPr>
            <a:spLocks noGrp="1"/>
          </p:cNvSpPr>
          <p:nvPr>
            <p:ph idx="1"/>
          </p:nvPr>
        </p:nvSpPr>
        <p:spPr>
          <a:xfrm>
            <a:off x="611560" y="2348880"/>
            <a:ext cx="7992888" cy="3348064"/>
          </a:xfrm>
        </p:spPr>
        <p:txBody>
          <a:bodyPr>
            <a:normAutofit/>
          </a:bodyPr>
          <a:lstStyle/>
          <a:p>
            <a:pPr>
              <a:spcAft>
                <a:spcPts val="600"/>
              </a:spcAft>
              <a:buFont typeface="Wingdings" pitchFamily="2" charset="2"/>
              <a:buChar char="§"/>
            </a:pPr>
            <a:r>
              <a:rPr lang="cs-CZ" sz="2800" dirty="0"/>
              <a:t>Osoby starší 15 let mohou vést pohlavní život (nedopouští se tím trestného činu</a:t>
            </a:r>
            <a:r>
              <a:rPr lang="cs-CZ" sz="2800" dirty="0" smtClean="0"/>
              <a:t>).</a:t>
            </a:r>
          </a:p>
          <a:p>
            <a:pPr>
              <a:spcAft>
                <a:spcPts val="600"/>
              </a:spcAft>
              <a:buFont typeface="Wingdings" pitchFamily="2" charset="2"/>
              <a:buChar char="§"/>
            </a:pPr>
            <a:r>
              <a:rPr lang="cs-CZ" sz="2800" dirty="0" smtClean="0"/>
              <a:t>Nesmí </a:t>
            </a:r>
            <a:r>
              <a:rPr lang="cs-CZ" sz="2800" dirty="0"/>
              <a:t>se však při tom fotografovat, natáčet nebo vést jiné záznamy (mohly by se tím dopustit trestného činu výroby a jiného nakládání s dětskou pornografií).</a:t>
            </a:r>
          </a:p>
        </p:txBody>
      </p:sp>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06680" y="683568"/>
            <a:ext cx="1008112" cy="1008112"/>
          </a:xfrm>
          <a:prstGeom prst="rect">
            <a:avLst/>
          </a:prstGeom>
        </p:spPr>
      </p:pic>
    </p:spTree>
    <p:extLst>
      <p:ext uri="{BB962C8B-B14F-4D97-AF65-F5344CB8AC3E}">
        <p14:creationId xmlns:p14="http://schemas.microsoft.com/office/powerpoint/2010/main" val="4778634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260648"/>
            <a:ext cx="8229600" cy="1143000"/>
          </a:xfrm>
        </p:spPr>
        <p:txBody>
          <a:bodyPr>
            <a:noAutofit/>
          </a:bodyPr>
          <a:lstStyle/>
          <a:p>
            <a:pPr algn="r"/>
            <a:r>
              <a:rPr lang="cs-CZ" sz="3600" b="1" dirty="0" err="1" smtClean="0"/>
              <a:t>Sexting</a:t>
            </a:r>
            <a:r>
              <a:rPr lang="cs-CZ" sz="3600" b="1" dirty="0" smtClean="0"/>
              <a:t> jako výzva </a:t>
            </a:r>
            <a:br>
              <a:rPr lang="cs-CZ" sz="3600" b="1" dirty="0" smtClean="0"/>
            </a:br>
            <a:r>
              <a:rPr lang="cs-CZ" sz="3600" b="1" dirty="0" smtClean="0"/>
              <a:t>k nechtěnému kontaktu</a:t>
            </a:r>
            <a:endParaRPr lang="cs-CZ" sz="3600" b="1" dirty="0"/>
          </a:p>
        </p:txBody>
      </p:sp>
      <p:sp>
        <p:nvSpPr>
          <p:cNvPr id="3" name="Zástupný symbol pro obsah 2"/>
          <p:cNvSpPr>
            <a:spLocks noGrp="1"/>
          </p:cNvSpPr>
          <p:nvPr>
            <p:ph idx="1"/>
          </p:nvPr>
        </p:nvSpPr>
        <p:spPr>
          <a:xfrm>
            <a:off x="395536" y="2032651"/>
            <a:ext cx="8229600" cy="3744416"/>
          </a:xfrm>
        </p:spPr>
        <p:txBody>
          <a:bodyPr>
            <a:normAutofit lnSpcReduction="10000"/>
          </a:bodyPr>
          <a:lstStyle/>
          <a:p>
            <a:r>
              <a:rPr lang="cs-CZ" dirty="0" smtClean="0"/>
              <a:t>Vyzývavé profilové fotky</a:t>
            </a:r>
          </a:p>
          <a:p>
            <a:r>
              <a:rPr lang="cs-CZ" dirty="0" smtClean="0"/>
              <a:t>Sdílení vlastních sexuálně laděných </a:t>
            </a:r>
            <a:r>
              <a:rPr lang="cs-CZ" dirty="0" smtClean="0"/>
              <a:t>fotek</a:t>
            </a:r>
          </a:p>
          <a:p>
            <a:pPr marL="0" indent="0">
              <a:buNone/>
            </a:pPr>
            <a:endParaRPr lang="cs-CZ" dirty="0" smtClean="0"/>
          </a:p>
          <a:p>
            <a:endParaRPr lang="cs-CZ" dirty="0"/>
          </a:p>
          <a:p>
            <a:pPr marL="0" indent="0">
              <a:buNone/>
            </a:pPr>
            <a:endParaRPr lang="cs-CZ" dirty="0" smtClean="0"/>
          </a:p>
          <a:p>
            <a:pPr marL="0" indent="0" algn="r">
              <a:buNone/>
            </a:pPr>
            <a:r>
              <a:rPr lang="cs-CZ" b="1" dirty="0" smtClean="0"/>
              <a:t>Skvělý materiál pro </a:t>
            </a:r>
            <a:r>
              <a:rPr lang="cs-CZ" b="1" dirty="0" err="1" smtClean="0"/>
              <a:t>kybergroomery</a:t>
            </a:r>
            <a:r>
              <a:rPr lang="cs-CZ" b="1" dirty="0" smtClean="0"/>
              <a:t>, pedofily …stačí si vybrat… </a:t>
            </a:r>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5" y="3338195"/>
            <a:ext cx="1428571" cy="1133333"/>
          </a:xfrm>
          <a:prstGeom prst="rect">
            <a:avLst/>
          </a:prstGeom>
        </p:spPr>
      </p:pic>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7783" y="3338194"/>
            <a:ext cx="1428571" cy="1133333"/>
          </a:xfrm>
          <a:prstGeom prst="rect">
            <a:avLst/>
          </a:prstGeom>
        </p:spPr>
      </p:pic>
      <p:pic>
        <p:nvPicPr>
          <p:cNvPr id="6" name="Obráze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2177" y="3338193"/>
            <a:ext cx="1428571" cy="1133333"/>
          </a:xfrm>
          <a:prstGeom prst="rect">
            <a:avLst/>
          </a:prstGeom>
        </p:spPr>
      </p:pic>
      <p:pic>
        <p:nvPicPr>
          <p:cNvPr id="7" name="Obrázek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6175" y="3338195"/>
            <a:ext cx="1428571" cy="1133333"/>
          </a:xfrm>
          <a:prstGeom prst="rect">
            <a:avLst/>
          </a:prstGeom>
        </p:spPr>
      </p:pic>
    </p:spTree>
    <p:extLst>
      <p:ext uri="{BB962C8B-B14F-4D97-AF65-F5344CB8AC3E}">
        <p14:creationId xmlns:p14="http://schemas.microsoft.com/office/powerpoint/2010/main" val="36830862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Zaoblený obdélník 4"/>
          <p:cNvSpPr/>
          <p:nvPr/>
        </p:nvSpPr>
        <p:spPr>
          <a:xfrm>
            <a:off x="2128964" y="1507447"/>
            <a:ext cx="4968552" cy="923330"/>
          </a:xfrm>
          <a:prstGeom prst="roundRect">
            <a:avLst/>
          </a:prstGeom>
          <a:solidFill>
            <a:schemeClr val="bg1">
              <a:lumMod val="95000"/>
            </a:schemeClr>
          </a:solidFill>
          <a:ln w="50800">
            <a:solidFill>
              <a:srgbClr val="F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 name="Zástupný symbol pro obsah 2"/>
          <p:cNvSpPr>
            <a:spLocks noGrp="1"/>
          </p:cNvSpPr>
          <p:nvPr>
            <p:ph idx="1"/>
          </p:nvPr>
        </p:nvSpPr>
        <p:spPr>
          <a:xfrm>
            <a:off x="683568" y="2965014"/>
            <a:ext cx="7568631" cy="2625155"/>
          </a:xfrm>
        </p:spPr>
        <p:txBody>
          <a:bodyPr>
            <a:normAutofit/>
          </a:bodyPr>
          <a:lstStyle/>
          <a:p>
            <a:pPr marL="0" indent="0" algn="ctr">
              <a:buNone/>
            </a:pPr>
            <a:r>
              <a:rPr lang="cs-CZ" sz="2800" dirty="0" smtClean="0"/>
              <a:t>vyjadřuje zasílání </a:t>
            </a:r>
            <a:r>
              <a:rPr lang="cs-CZ" sz="2800" b="1" dirty="0"/>
              <a:t>elektronických zpráv </a:t>
            </a:r>
            <a:r>
              <a:rPr lang="cs-CZ" sz="2800" dirty="0"/>
              <a:t>(</a:t>
            </a:r>
            <a:r>
              <a:rPr lang="cs-CZ" sz="2800" dirty="0" err="1"/>
              <a:t>sms</a:t>
            </a:r>
            <a:r>
              <a:rPr lang="cs-CZ" sz="2800" dirty="0"/>
              <a:t>, </a:t>
            </a:r>
            <a:r>
              <a:rPr lang="cs-CZ" sz="2800" dirty="0" err="1"/>
              <a:t>mms</a:t>
            </a:r>
            <a:r>
              <a:rPr lang="cs-CZ" sz="2800" dirty="0"/>
              <a:t>, e-mailů atd.) či sdílení materiálu </a:t>
            </a:r>
            <a:r>
              <a:rPr lang="cs-CZ" sz="2800" b="1" dirty="0"/>
              <a:t>s erotickým a sexuálním podtextem</a:t>
            </a:r>
            <a:r>
              <a:rPr lang="cs-CZ" sz="2800" dirty="0"/>
              <a:t>. Zpravidla se jedná především o sexuálně orientované komentáře, </a:t>
            </a:r>
            <a:r>
              <a:rPr lang="cs-CZ" sz="2800" b="1" dirty="0"/>
              <a:t>odhalené fotografie a videa</a:t>
            </a:r>
            <a:r>
              <a:rPr lang="cs-CZ" sz="2800" dirty="0"/>
              <a:t>.</a:t>
            </a:r>
          </a:p>
        </p:txBody>
      </p:sp>
      <p:sp>
        <p:nvSpPr>
          <p:cNvPr id="4" name="Obdélník 3"/>
          <p:cNvSpPr/>
          <p:nvPr/>
        </p:nvSpPr>
        <p:spPr>
          <a:xfrm>
            <a:off x="2247881" y="1507447"/>
            <a:ext cx="4730719"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cs-CZ"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SEX – (tex)TING</a:t>
            </a:r>
            <a:endParaRPr lang="cs-CZ"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6" name="TextovéPole 5"/>
          <p:cNvSpPr txBox="1"/>
          <p:nvPr/>
        </p:nvSpPr>
        <p:spPr>
          <a:xfrm>
            <a:off x="2123727" y="2564904"/>
            <a:ext cx="4973789" cy="400110"/>
          </a:xfrm>
          <a:prstGeom prst="rect">
            <a:avLst/>
          </a:prstGeom>
          <a:noFill/>
        </p:spPr>
        <p:txBody>
          <a:bodyPr wrap="square" rtlCol="0">
            <a:spAutoFit/>
          </a:bodyPr>
          <a:lstStyle/>
          <a:p>
            <a:pPr algn="ctr"/>
            <a:r>
              <a:rPr lang="cs-CZ" sz="2000" dirty="0"/>
              <a:t>s</a:t>
            </a:r>
            <a:r>
              <a:rPr lang="cs-CZ" sz="2000" dirty="0" smtClean="0"/>
              <a:t>lovo poprvé použité v roce 2007</a:t>
            </a:r>
            <a:endParaRPr lang="cs-CZ" sz="2000" dirty="0"/>
          </a:p>
        </p:txBody>
      </p:sp>
    </p:spTree>
    <p:extLst>
      <p:ext uri="{BB962C8B-B14F-4D97-AF65-F5344CB8AC3E}">
        <p14:creationId xmlns:p14="http://schemas.microsoft.com/office/powerpoint/2010/main" val="33675332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0719" y="116632"/>
            <a:ext cx="1419200" cy="1419200"/>
          </a:xfrm>
          <a:prstGeom prst="rect">
            <a:avLst/>
          </a:prstGeom>
        </p:spPr>
      </p:pic>
      <p:sp>
        <p:nvSpPr>
          <p:cNvPr id="2" name="Nadpis 1"/>
          <p:cNvSpPr>
            <a:spLocks noGrp="1"/>
          </p:cNvSpPr>
          <p:nvPr>
            <p:ph type="title"/>
          </p:nvPr>
        </p:nvSpPr>
        <p:spPr>
          <a:xfrm>
            <a:off x="1691680" y="254732"/>
            <a:ext cx="6347048" cy="1143000"/>
          </a:xfrm>
        </p:spPr>
        <p:txBody>
          <a:bodyPr>
            <a:normAutofit fontScale="90000"/>
          </a:bodyPr>
          <a:lstStyle/>
          <a:p>
            <a:pPr algn="r"/>
            <a:r>
              <a:rPr lang="cs-CZ" sz="3200" b="1" dirty="0" smtClean="0"/>
              <a:t>Přístupnost </a:t>
            </a:r>
            <a:r>
              <a:rPr lang="cs-CZ" sz="3200" b="1" dirty="0"/>
              <a:t>pornografie na internetu </a:t>
            </a:r>
            <a:r>
              <a:rPr lang="cs-CZ" sz="3200" b="1" dirty="0" smtClean="0"/>
              <a:t/>
            </a:r>
            <a:br>
              <a:rPr lang="cs-CZ" sz="3200" b="1" dirty="0" smtClean="0"/>
            </a:br>
            <a:r>
              <a:rPr lang="cs-CZ" sz="3200" b="1" dirty="0" smtClean="0"/>
              <a:t>pro </a:t>
            </a:r>
            <a:r>
              <a:rPr lang="cs-CZ" sz="3200" b="1" dirty="0"/>
              <a:t>osoby mladší 18 let</a:t>
            </a:r>
          </a:p>
        </p:txBody>
      </p:sp>
      <p:sp>
        <p:nvSpPr>
          <p:cNvPr id="3" name="Zástupný symbol pro obsah 2"/>
          <p:cNvSpPr>
            <a:spLocks noGrp="1"/>
          </p:cNvSpPr>
          <p:nvPr>
            <p:ph idx="1"/>
          </p:nvPr>
        </p:nvSpPr>
        <p:spPr>
          <a:xfrm>
            <a:off x="797471" y="2060848"/>
            <a:ext cx="7632848" cy="3268960"/>
          </a:xfrm>
        </p:spPr>
        <p:txBody>
          <a:bodyPr>
            <a:normAutofit/>
          </a:bodyPr>
          <a:lstStyle/>
          <a:p>
            <a:pPr>
              <a:spcAft>
                <a:spcPts val="600"/>
              </a:spcAft>
              <a:buFont typeface="Wingdings" pitchFamily="2" charset="2"/>
              <a:buChar char="§"/>
            </a:pPr>
            <a:r>
              <a:rPr lang="cs-CZ" sz="2800" dirty="0"/>
              <a:t>Někdy může být trestným činem i nakládání s legální pornografií. </a:t>
            </a:r>
          </a:p>
          <a:p>
            <a:pPr>
              <a:spcAft>
                <a:spcPts val="600"/>
              </a:spcAft>
              <a:buFont typeface="Wingdings" pitchFamily="2" charset="2"/>
              <a:buChar char="§"/>
            </a:pPr>
            <a:r>
              <a:rPr lang="cs-CZ" sz="2800" dirty="0"/>
              <a:t>V</a:t>
            </a:r>
            <a:r>
              <a:rPr lang="cs-CZ" sz="2800" dirty="0" smtClean="0"/>
              <a:t> </a:t>
            </a:r>
            <a:r>
              <a:rPr lang="cs-CZ" sz="2800" dirty="0"/>
              <a:t>případě jejího nabídnutí, přenechání nebo zpřístupnění osobě mladší 18 let nebo v případě jejího zpřístupnění či jiného vystavení na místě přístupném osobám mladším 18 let, a to i prostřednictvím internetu. </a:t>
            </a:r>
          </a:p>
        </p:txBody>
      </p:sp>
    </p:spTree>
    <p:extLst>
      <p:ext uri="{BB962C8B-B14F-4D97-AF65-F5344CB8AC3E}">
        <p14:creationId xmlns:p14="http://schemas.microsoft.com/office/powerpoint/2010/main" val="292106365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9813" y="226768"/>
            <a:ext cx="1271972" cy="1271972"/>
          </a:xfrm>
          <a:prstGeom prst="rect">
            <a:avLst/>
          </a:prstGeom>
        </p:spPr>
      </p:pic>
      <p:sp>
        <p:nvSpPr>
          <p:cNvPr id="2" name="Nadpis 1"/>
          <p:cNvSpPr>
            <a:spLocks noGrp="1"/>
          </p:cNvSpPr>
          <p:nvPr>
            <p:ph type="title"/>
          </p:nvPr>
        </p:nvSpPr>
        <p:spPr>
          <a:xfrm>
            <a:off x="1693462" y="317612"/>
            <a:ext cx="6347048" cy="1143000"/>
          </a:xfrm>
        </p:spPr>
        <p:txBody>
          <a:bodyPr>
            <a:normAutofit fontScale="90000"/>
          </a:bodyPr>
          <a:lstStyle/>
          <a:p>
            <a:pPr algn="r"/>
            <a:r>
              <a:rPr lang="cs-CZ" sz="3200" b="1" dirty="0" smtClean="0"/>
              <a:t>Přístupnost </a:t>
            </a:r>
            <a:r>
              <a:rPr lang="cs-CZ" sz="3200" b="1" dirty="0"/>
              <a:t>pornografie na internetu </a:t>
            </a:r>
            <a:r>
              <a:rPr lang="cs-CZ" sz="3200" b="1" dirty="0" smtClean="0"/>
              <a:t/>
            </a:r>
            <a:br>
              <a:rPr lang="cs-CZ" sz="3200" b="1" dirty="0" smtClean="0"/>
            </a:br>
            <a:r>
              <a:rPr lang="cs-CZ" sz="3200" b="1" dirty="0" smtClean="0"/>
              <a:t>pro </a:t>
            </a:r>
            <a:r>
              <a:rPr lang="cs-CZ" sz="3200" b="1" dirty="0"/>
              <a:t>osoby mladší 18 let</a:t>
            </a:r>
          </a:p>
        </p:txBody>
      </p:sp>
      <p:sp>
        <p:nvSpPr>
          <p:cNvPr id="3" name="Zástupný symbol pro obsah 2"/>
          <p:cNvSpPr>
            <a:spLocks noGrp="1"/>
          </p:cNvSpPr>
          <p:nvPr>
            <p:ph idx="1"/>
          </p:nvPr>
        </p:nvSpPr>
        <p:spPr>
          <a:xfrm>
            <a:off x="395536" y="1772816"/>
            <a:ext cx="8229600" cy="4104456"/>
          </a:xfrm>
        </p:spPr>
        <p:txBody>
          <a:bodyPr>
            <a:normAutofit/>
          </a:bodyPr>
          <a:lstStyle/>
          <a:p>
            <a:r>
              <a:rPr lang="cs-CZ" sz="2800" dirty="0" smtClean="0"/>
              <a:t>V praxi </a:t>
            </a:r>
            <a:r>
              <a:rPr lang="cs-CZ" sz="2800" dirty="0"/>
              <a:t>se obvykle považuje za dostačující </a:t>
            </a:r>
            <a:r>
              <a:rPr lang="cs-CZ" sz="2800" dirty="0" smtClean="0"/>
              <a:t>ochranu </a:t>
            </a:r>
            <a:r>
              <a:rPr lang="cs-CZ" sz="2800" dirty="0"/>
              <a:t>umístí-li provozovatel na web před zobrazením samotného obsahu varování (tzv. </a:t>
            </a:r>
            <a:r>
              <a:rPr lang="cs-CZ" sz="2800" dirty="0" err="1"/>
              <a:t>disclaimer</a:t>
            </a:r>
            <a:r>
              <a:rPr lang="cs-CZ" sz="2800" dirty="0"/>
              <a:t>), že je tam umístěn obsah přístupný až od 18 </a:t>
            </a:r>
            <a:r>
              <a:rPr lang="cs-CZ" sz="2800" dirty="0" smtClean="0"/>
              <a:t>let.</a:t>
            </a:r>
          </a:p>
          <a:p>
            <a:r>
              <a:rPr lang="cs-CZ" sz="2800" dirty="0" smtClean="0"/>
              <a:t>Případně přidá </a:t>
            </a:r>
            <a:r>
              <a:rPr lang="cs-CZ" sz="2800" dirty="0"/>
              <a:t>nutnost uvedení věku </a:t>
            </a:r>
            <a:r>
              <a:rPr lang="cs-CZ" sz="2800" dirty="0" smtClean="0"/>
              <a:t>uživatele.</a:t>
            </a:r>
            <a:endParaRPr lang="cs-CZ" sz="2800" dirty="0"/>
          </a:p>
        </p:txBody>
      </p:sp>
      <p:pic>
        <p:nvPicPr>
          <p:cNvPr id="5" name="Obráze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5896" y="4189622"/>
            <a:ext cx="1359594" cy="1359594"/>
          </a:xfrm>
          <a:prstGeom prst="rect">
            <a:avLst/>
          </a:prstGeom>
        </p:spPr>
      </p:pic>
      <p:pic>
        <p:nvPicPr>
          <p:cNvPr id="6" name="Obrázek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27784" y="4277622"/>
            <a:ext cx="577362" cy="1183593"/>
          </a:xfrm>
          <a:prstGeom prst="rect">
            <a:avLst/>
          </a:prstGeom>
        </p:spPr>
      </p:pic>
      <p:pic>
        <p:nvPicPr>
          <p:cNvPr id="7" name="Obrázek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48064" y="4277622"/>
            <a:ext cx="577362" cy="1183593"/>
          </a:xfrm>
          <a:prstGeom prst="rect">
            <a:avLst/>
          </a:prstGeom>
        </p:spPr>
      </p:pic>
      <p:pic>
        <p:nvPicPr>
          <p:cNvPr id="8" name="Obrázek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0152" y="4277622"/>
            <a:ext cx="577362" cy="1183593"/>
          </a:xfrm>
          <a:prstGeom prst="rect">
            <a:avLst/>
          </a:prstGeom>
        </p:spPr>
      </p:pic>
      <p:pic>
        <p:nvPicPr>
          <p:cNvPr id="9" name="Obrázek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6406" y="4277622"/>
            <a:ext cx="577362" cy="1183593"/>
          </a:xfrm>
          <a:prstGeom prst="rect">
            <a:avLst/>
          </a:prstGeom>
        </p:spPr>
      </p:pic>
    </p:spTree>
    <p:extLst>
      <p:ext uri="{BB962C8B-B14F-4D97-AF65-F5344CB8AC3E}">
        <p14:creationId xmlns:p14="http://schemas.microsoft.com/office/powerpoint/2010/main" val="340938358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1207" y="2395591"/>
            <a:ext cx="1598853" cy="2275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pPr algn="r"/>
            <a:r>
              <a:rPr lang="cs-CZ" b="1" dirty="0" smtClean="0"/>
              <a:t>Zdroje pro učitele a třídu</a:t>
            </a:r>
            <a:endParaRPr lang="en-IE" sz="4000" b="1" dirty="0"/>
          </a:p>
        </p:txBody>
      </p:sp>
      <p:sp>
        <p:nvSpPr>
          <p:cNvPr id="3" name="TextBox 2"/>
          <p:cNvSpPr txBox="1"/>
          <p:nvPr/>
        </p:nvSpPr>
        <p:spPr>
          <a:xfrm>
            <a:off x="739834" y="1546274"/>
            <a:ext cx="7200800" cy="2862322"/>
          </a:xfrm>
          <a:prstGeom prst="rect">
            <a:avLst/>
          </a:prstGeom>
          <a:noFill/>
        </p:spPr>
        <p:txBody>
          <a:bodyPr wrap="square" rtlCol="0">
            <a:spAutoFit/>
          </a:bodyPr>
          <a:lstStyle/>
          <a:p>
            <a:r>
              <a:rPr lang="cs-CZ" sz="2000" dirty="0" smtClean="0"/>
              <a:t>Filmy: </a:t>
            </a:r>
          </a:p>
          <a:p>
            <a:r>
              <a:rPr lang="cs-CZ" sz="2000" b="1" dirty="0" smtClean="0">
                <a:hlinkClick r:id="rId3"/>
              </a:rPr>
              <a:t>Tagged</a:t>
            </a:r>
            <a:r>
              <a:rPr lang="cs-CZ" sz="2000" b="1" dirty="0" smtClean="0"/>
              <a:t> </a:t>
            </a:r>
            <a:r>
              <a:rPr lang="cs-CZ" sz="2000" dirty="0" smtClean="0"/>
              <a:t>- </a:t>
            </a:r>
            <a:r>
              <a:rPr lang="cs-CZ" sz="2000" dirty="0" err="1" smtClean="0"/>
              <a:t>kyberšikana</a:t>
            </a:r>
            <a:endParaRPr lang="cs-CZ" sz="2000" dirty="0" smtClean="0"/>
          </a:p>
          <a:p>
            <a:r>
              <a:rPr lang="cs-CZ" sz="2000" b="1" dirty="0" smtClean="0">
                <a:hlinkClick r:id="rId4"/>
              </a:rPr>
              <a:t>Exposed</a:t>
            </a:r>
            <a:r>
              <a:rPr lang="cs-CZ" sz="2000" b="1" dirty="0" smtClean="0"/>
              <a:t> </a:t>
            </a:r>
            <a:r>
              <a:rPr lang="cs-CZ" sz="2000" dirty="0" smtClean="0"/>
              <a:t>- </a:t>
            </a:r>
            <a:r>
              <a:rPr lang="cs-CZ" sz="2000" dirty="0" err="1" smtClean="0"/>
              <a:t>sexting</a:t>
            </a:r>
            <a:endParaRPr lang="cs-CZ" sz="2000" dirty="0" smtClean="0"/>
          </a:p>
          <a:p>
            <a:r>
              <a:rPr lang="cs-CZ" sz="2000" b="1" dirty="0">
                <a:hlinkClick r:id="rId5"/>
              </a:rPr>
              <a:t>Get </a:t>
            </a:r>
            <a:r>
              <a:rPr lang="cs-CZ" sz="2000" b="1" dirty="0" err="1" smtClean="0">
                <a:hlinkClick r:id="rId5"/>
              </a:rPr>
              <a:t>Consent</a:t>
            </a:r>
            <a:r>
              <a:rPr lang="cs-CZ" sz="2000" b="1" dirty="0" smtClean="0"/>
              <a:t> </a:t>
            </a:r>
            <a:r>
              <a:rPr lang="cs-CZ" sz="2000" dirty="0" smtClean="0"/>
              <a:t>– pornografie, sexuální výchova</a:t>
            </a:r>
            <a:endParaRPr lang="cs-CZ" sz="2000" dirty="0"/>
          </a:p>
          <a:p>
            <a:r>
              <a:rPr lang="cs-CZ" sz="2000" b="1" dirty="0" smtClean="0">
                <a:hlinkClick r:id="rId6"/>
              </a:rPr>
              <a:t>Seznam se bezpečně 2</a:t>
            </a:r>
            <a:r>
              <a:rPr lang="cs-CZ" sz="2000" b="1" dirty="0" smtClean="0"/>
              <a:t> </a:t>
            </a:r>
            <a:r>
              <a:rPr lang="cs-CZ" sz="2000" dirty="0" smtClean="0"/>
              <a:t>– </a:t>
            </a:r>
            <a:r>
              <a:rPr lang="cs-CZ" sz="2000" dirty="0" err="1" smtClean="0"/>
              <a:t>sexting</a:t>
            </a:r>
            <a:r>
              <a:rPr lang="cs-CZ" sz="2000" dirty="0" smtClean="0"/>
              <a:t>, dětská prostituce, sociální inženýrství</a:t>
            </a:r>
          </a:p>
          <a:p>
            <a:r>
              <a:rPr lang="cs-CZ" sz="2000" b="1" dirty="0" smtClean="0">
                <a:hlinkClick r:id="rId7"/>
              </a:rPr>
              <a:t>Jít či nejít </a:t>
            </a:r>
            <a:r>
              <a:rPr lang="cs-CZ" sz="2000" dirty="0" smtClean="0"/>
              <a:t>– interaktivní video o </a:t>
            </a:r>
            <a:r>
              <a:rPr lang="cs-CZ" sz="2000" dirty="0" err="1" smtClean="0"/>
              <a:t>sextingu</a:t>
            </a:r>
            <a:r>
              <a:rPr lang="cs-CZ" sz="2000" dirty="0" smtClean="0"/>
              <a:t> (divák sám rozhoduje, jak se hrdinka zachová)</a:t>
            </a:r>
            <a:endParaRPr lang="cs-CZ" sz="2000" dirty="0"/>
          </a:p>
          <a:p>
            <a:r>
              <a:rPr lang="cs-CZ" sz="2000" dirty="0" smtClean="0"/>
              <a:t>… a další</a:t>
            </a:r>
          </a:p>
        </p:txBody>
      </p:sp>
      <p:sp>
        <p:nvSpPr>
          <p:cNvPr id="4" name="TextovéPole 3"/>
          <p:cNvSpPr txBox="1"/>
          <p:nvPr/>
        </p:nvSpPr>
        <p:spPr>
          <a:xfrm>
            <a:off x="715395" y="4464550"/>
            <a:ext cx="6671958" cy="2031325"/>
          </a:xfrm>
          <a:prstGeom prst="rect">
            <a:avLst/>
          </a:prstGeom>
          <a:noFill/>
        </p:spPr>
        <p:txBody>
          <a:bodyPr wrap="square" rtlCol="0">
            <a:spAutoFit/>
          </a:bodyPr>
          <a:lstStyle/>
          <a:p>
            <a:r>
              <a:rPr lang="cs-CZ" dirty="0"/>
              <a:t>Vyzkoušejte ve třídě následující příručku</a:t>
            </a:r>
            <a:r>
              <a:rPr lang="en-IE" dirty="0"/>
              <a:t>:</a:t>
            </a:r>
          </a:p>
          <a:p>
            <a:pPr marL="342900" indent="-342900">
              <a:buFont typeface="Wingdings" pitchFamily="2" charset="2"/>
              <a:buChar char="§"/>
            </a:pPr>
            <a:r>
              <a:rPr lang="en-IE" b="1" dirty="0">
                <a:hlinkClick r:id="rId8"/>
              </a:rPr>
              <a:t>So you got naked online</a:t>
            </a:r>
            <a:r>
              <a:rPr lang="en-IE" b="1" dirty="0" smtClean="0">
                <a:hlinkClick r:id="rId8"/>
              </a:rPr>
              <a:t>?</a:t>
            </a:r>
            <a:endParaRPr lang="cs-CZ" b="1" dirty="0" smtClean="0"/>
          </a:p>
          <a:p>
            <a:pPr marL="342900" indent="-342900">
              <a:buFont typeface="Wingdings" pitchFamily="2" charset="2"/>
              <a:buChar char="§"/>
            </a:pPr>
            <a:r>
              <a:rPr lang="cs-CZ" dirty="0" smtClean="0"/>
              <a:t>Příručka </a:t>
            </a:r>
            <a:r>
              <a:rPr lang="nl-NL" dirty="0"/>
              <a:t>Tvoje tělo je jen </a:t>
            </a:r>
            <a:r>
              <a:rPr lang="nl-NL" dirty="0" smtClean="0"/>
              <a:t>tvoje</a:t>
            </a:r>
            <a:r>
              <a:rPr lang="cs-CZ" dirty="0" smtClean="0"/>
              <a:t>, </a:t>
            </a:r>
            <a:r>
              <a:rPr lang="nl-NL" dirty="0" smtClean="0"/>
              <a:t>aneb </a:t>
            </a:r>
            <a:r>
              <a:rPr lang="cs-CZ" dirty="0" smtClean="0"/>
              <a:t>s</a:t>
            </a:r>
            <a:r>
              <a:rPr lang="nl-NL" dirty="0" smtClean="0"/>
              <a:t>exting</a:t>
            </a:r>
            <a:r>
              <a:rPr lang="cs-CZ" dirty="0" smtClean="0"/>
              <a:t> (v modulových materiálech)</a:t>
            </a:r>
            <a:endParaRPr lang="cs-CZ" dirty="0"/>
          </a:p>
          <a:p>
            <a:pPr marL="342900" indent="-342900">
              <a:buFont typeface="Wingdings" pitchFamily="2" charset="2"/>
              <a:buChar char="§"/>
            </a:pPr>
            <a:r>
              <a:rPr lang="cs-CZ" dirty="0"/>
              <a:t>Metodický materiál Nezákonný a nevhodný obsah na internetu, NCBI 2012</a:t>
            </a:r>
            <a:endParaRPr lang="en-IE" dirty="0"/>
          </a:p>
          <a:p>
            <a:endParaRPr lang="cs-CZ" dirty="0"/>
          </a:p>
        </p:txBody>
      </p:sp>
    </p:spTree>
    <p:extLst>
      <p:ext uri="{BB962C8B-B14F-4D97-AF65-F5344CB8AC3E}">
        <p14:creationId xmlns:p14="http://schemas.microsoft.com/office/powerpoint/2010/main" val="11207599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cs-CZ" b="1" dirty="0" smtClean="0"/>
              <a:t>Co na to…</a:t>
            </a:r>
            <a:r>
              <a:rPr lang="cs-CZ" b="1" dirty="0"/>
              <a:t>m</a:t>
            </a:r>
            <a:r>
              <a:rPr lang="en-GB" b="1" dirty="0" smtClean="0"/>
              <a:t>or</a:t>
            </a:r>
            <a:r>
              <a:rPr lang="cs-CZ" b="1" dirty="0" err="1" smtClean="0"/>
              <a:t>álka</a:t>
            </a:r>
            <a:r>
              <a:rPr lang="cs-CZ" b="1" dirty="0"/>
              <a:t>?</a:t>
            </a:r>
            <a:endParaRPr lang="en-US" b="1" dirty="0"/>
          </a:p>
        </p:txBody>
      </p:sp>
      <p:pic>
        <p:nvPicPr>
          <p:cNvPr id="2050" name="Picture 2" descr="http://1.bp.blogspot.com/-j3wgq6B20eU/T5lrn1P4DlI/AAAAAAAADC0/01I4suBarbM/s200/moral_compass1.gif">
            <a:hlinkClick r:id="rId2"/>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0032" y="1556792"/>
            <a:ext cx="3536776" cy="3536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059405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2276872"/>
            <a:ext cx="8301608" cy="2376263"/>
          </a:xfrm>
        </p:spPr>
        <p:txBody>
          <a:bodyPr/>
          <a:lstStyle/>
          <a:p>
            <a:pPr marL="0" indent="0" algn="ctr">
              <a:buNone/>
            </a:pPr>
            <a:endParaRPr lang="cs-CZ" b="1" dirty="0" smtClean="0"/>
          </a:p>
          <a:p>
            <a:pPr marL="0" indent="0" algn="ctr">
              <a:buNone/>
            </a:pPr>
            <a:r>
              <a:rPr lang="cs-CZ" b="1" dirty="0" smtClean="0"/>
              <a:t>TVRZENÍ</a:t>
            </a:r>
            <a:endParaRPr lang="cs-CZ" b="1" dirty="0"/>
          </a:p>
          <a:p>
            <a:pPr marL="0" indent="0" algn="ctr">
              <a:buNone/>
            </a:pPr>
            <a:r>
              <a:rPr lang="cs-CZ" b="1" dirty="0" smtClean="0"/>
              <a:t>„Dívat se na nahé fotky partnera je prima…“</a:t>
            </a:r>
            <a:endParaRPr lang="en-US" b="1" dirty="0"/>
          </a:p>
        </p:txBody>
      </p:sp>
    </p:spTree>
    <p:extLst>
      <p:ext uri="{BB962C8B-B14F-4D97-AF65-F5344CB8AC3E}">
        <p14:creationId xmlns:p14="http://schemas.microsoft.com/office/powerpoint/2010/main" val="363514699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996953"/>
            <a:ext cx="8229600" cy="1368152"/>
          </a:xfrm>
        </p:spPr>
        <p:txBody>
          <a:bodyPr>
            <a:normAutofit fontScale="92500" lnSpcReduction="20000"/>
          </a:bodyPr>
          <a:lstStyle/>
          <a:p>
            <a:pPr marL="0" indent="0" algn="ctr">
              <a:buNone/>
            </a:pPr>
            <a:r>
              <a:rPr lang="cs-CZ" b="1" dirty="0" smtClean="0"/>
              <a:t>TVRZENÍ</a:t>
            </a:r>
          </a:p>
          <a:p>
            <a:pPr marL="0" indent="0" algn="ctr">
              <a:buNone/>
            </a:pPr>
            <a:r>
              <a:rPr lang="cs-CZ" b="1" dirty="0" smtClean="0"/>
              <a:t>„</a:t>
            </a:r>
            <a:r>
              <a:rPr lang="en-GB" b="1" dirty="0" smtClean="0"/>
              <a:t>Sexting </a:t>
            </a:r>
            <a:r>
              <a:rPr lang="cs-CZ" b="1" dirty="0" smtClean="0"/>
              <a:t>je vážný problém a mladí lidé by si měli uvědomit, že má vážné důsledky.“ </a:t>
            </a:r>
            <a:endParaRPr lang="en-US" b="1" dirty="0"/>
          </a:p>
        </p:txBody>
      </p:sp>
    </p:spTree>
    <p:extLst>
      <p:ext uri="{BB962C8B-B14F-4D97-AF65-F5344CB8AC3E}">
        <p14:creationId xmlns:p14="http://schemas.microsoft.com/office/powerpoint/2010/main" val="420510635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1988840"/>
            <a:ext cx="8229600" cy="1944217"/>
          </a:xfrm>
        </p:spPr>
        <p:txBody>
          <a:bodyPr/>
          <a:lstStyle/>
          <a:p>
            <a:pPr marL="0" indent="0" algn="ctr">
              <a:buNone/>
            </a:pPr>
            <a:r>
              <a:rPr lang="cs-CZ" b="1" dirty="0" smtClean="0"/>
              <a:t>TVRZENÍ</a:t>
            </a:r>
          </a:p>
          <a:p>
            <a:pPr marL="0" indent="0">
              <a:buNone/>
            </a:pPr>
            <a:r>
              <a:rPr lang="cs-CZ" b="1" dirty="0" smtClean="0"/>
              <a:t>„Nejlepší vlastní nahá fotka je ta, kde tam není vlastní obličej – pak vás nemůže nikdo poznat.“</a:t>
            </a:r>
            <a:endParaRPr lang="en-US" b="1" dirty="0"/>
          </a:p>
        </p:txBody>
      </p:sp>
    </p:spTree>
    <p:extLst>
      <p:ext uri="{BB962C8B-B14F-4D97-AF65-F5344CB8AC3E}">
        <p14:creationId xmlns:p14="http://schemas.microsoft.com/office/powerpoint/2010/main" val="312696647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1988840"/>
            <a:ext cx="8229600" cy="1944217"/>
          </a:xfrm>
        </p:spPr>
        <p:txBody>
          <a:bodyPr>
            <a:normAutofit/>
          </a:bodyPr>
          <a:lstStyle/>
          <a:p>
            <a:pPr marL="0" indent="0" algn="ctr">
              <a:buNone/>
            </a:pPr>
            <a:r>
              <a:rPr lang="cs-CZ" b="1" dirty="0" smtClean="0"/>
              <a:t>TVRZENÍ</a:t>
            </a:r>
          </a:p>
          <a:p>
            <a:pPr marL="0" indent="0" algn="ctr">
              <a:buNone/>
            </a:pPr>
            <a:r>
              <a:rPr lang="cs-CZ" b="1" dirty="0" smtClean="0"/>
              <a:t>„Na posílání hezkých sexy fotek není nic špatného… všichni to navíc dělají…“ </a:t>
            </a:r>
            <a:endParaRPr lang="en-US" b="1" dirty="0"/>
          </a:p>
        </p:txBody>
      </p:sp>
    </p:spTree>
    <p:extLst>
      <p:ext uri="{BB962C8B-B14F-4D97-AF65-F5344CB8AC3E}">
        <p14:creationId xmlns:p14="http://schemas.microsoft.com/office/powerpoint/2010/main" val="314924359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cs-CZ" b="1" dirty="0" smtClean="0"/>
              <a:t>Případové studie </a:t>
            </a:r>
            <a:r>
              <a:rPr lang="en-GB" b="1" dirty="0" smtClean="0"/>
              <a:t>…</a:t>
            </a:r>
            <a:endParaRPr lang="en-US" b="1" dirty="0"/>
          </a:p>
        </p:txBody>
      </p:sp>
      <p:sp>
        <p:nvSpPr>
          <p:cNvPr id="3" name="Content Placeholder 2"/>
          <p:cNvSpPr>
            <a:spLocks noGrp="1"/>
          </p:cNvSpPr>
          <p:nvPr>
            <p:ph idx="1"/>
          </p:nvPr>
        </p:nvSpPr>
        <p:spPr>
          <a:xfrm>
            <a:off x="395536" y="1700808"/>
            <a:ext cx="8229600" cy="4525963"/>
          </a:xfrm>
        </p:spPr>
        <p:txBody>
          <a:bodyPr/>
          <a:lstStyle/>
          <a:p>
            <a:r>
              <a:rPr lang="cs-CZ" dirty="0" smtClean="0"/>
              <a:t>Co bys dělal/a</a:t>
            </a:r>
            <a:r>
              <a:rPr lang="en-GB" dirty="0" smtClean="0"/>
              <a:t>?</a:t>
            </a:r>
          </a:p>
          <a:p>
            <a:r>
              <a:rPr lang="cs-CZ" dirty="0" smtClean="0"/>
              <a:t>Máme stanovený postup na podobnou událost ve škole?</a:t>
            </a:r>
            <a:endParaRPr lang="en-GB" dirty="0" smtClean="0"/>
          </a:p>
          <a:p>
            <a:r>
              <a:rPr lang="cs-CZ" dirty="0" smtClean="0"/>
              <a:t>Jak změnit chování mládeže – a musíme vůbec?</a:t>
            </a:r>
            <a:r>
              <a:rPr lang="en-GB" dirty="0" smtClean="0"/>
              <a:t> </a:t>
            </a:r>
          </a:p>
          <a:p>
            <a:r>
              <a:rPr lang="cs-CZ" dirty="0" smtClean="0"/>
              <a:t>Jak se k tomu postavit? </a:t>
            </a:r>
            <a:endParaRPr lang="en-US" dirty="0"/>
          </a:p>
        </p:txBody>
      </p:sp>
    </p:spTree>
    <p:extLst>
      <p:ext uri="{BB962C8B-B14F-4D97-AF65-F5344CB8AC3E}">
        <p14:creationId xmlns:p14="http://schemas.microsoft.com/office/powerpoint/2010/main" val="71992827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5818658"/>
          </a:xfrm>
        </p:spPr>
        <p:txBody>
          <a:bodyPr>
            <a:noAutofit/>
          </a:bodyPr>
          <a:lstStyle/>
          <a:p>
            <a:r>
              <a:rPr lang="cs-CZ" sz="8000" dirty="0" smtClean="0"/>
              <a:t>To je pravda!</a:t>
            </a:r>
            <a:endParaRPr lang="en-US" sz="8000" dirty="0"/>
          </a:p>
        </p:txBody>
      </p:sp>
    </p:spTree>
    <p:extLst>
      <p:ext uri="{BB962C8B-B14F-4D97-AF65-F5344CB8AC3E}">
        <p14:creationId xmlns:p14="http://schemas.microsoft.com/office/powerpoint/2010/main" val="2953403000"/>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Obráze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52" y="1556792"/>
            <a:ext cx="8419168" cy="4032448"/>
          </a:xfrm>
          <a:prstGeom prst="rect">
            <a:avLst/>
          </a:prstGeom>
        </p:spPr>
      </p:pic>
      <p:sp>
        <p:nvSpPr>
          <p:cNvPr id="2" name="Nadpis 1"/>
          <p:cNvSpPr>
            <a:spLocks noGrp="1"/>
          </p:cNvSpPr>
          <p:nvPr>
            <p:ph type="title"/>
          </p:nvPr>
        </p:nvSpPr>
        <p:spPr>
          <a:xfrm>
            <a:off x="457200" y="274638"/>
            <a:ext cx="8291264" cy="850106"/>
          </a:xfrm>
        </p:spPr>
        <p:txBody>
          <a:bodyPr>
            <a:normAutofit/>
          </a:bodyPr>
          <a:lstStyle/>
          <a:p>
            <a:pPr algn="r"/>
            <a:r>
              <a:rPr lang="cs-CZ" b="1" dirty="0" smtClean="0"/>
              <a:t>Nahatý online</a:t>
            </a:r>
            <a:endParaRPr lang="cs-CZ" b="1" dirty="0"/>
          </a:p>
        </p:txBody>
      </p:sp>
      <p:sp>
        <p:nvSpPr>
          <p:cNvPr id="4" name="Obdélník 3"/>
          <p:cNvSpPr/>
          <p:nvPr/>
        </p:nvSpPr>
        <p:spPr>
          <a:xfrm>
            <a:off x="1403648" y="4951721"/>
            <a:ext cx="4032448" cy="646331"/>
          </a:xfrm>
          <a:prstGeom prst="rect">
            <a:avLst/>
          </a:prstGeom>
        </p:spPr>
        <p:txBody>
          <a:bodyPr wrap="square">
            <a:spAutoFit/>
          </a:bodyPr>
          <a:lstStyle/>
          <a:p>
            <a:pPr algn="r"/>
            <a:r>
              <a:rPr lang="cs-CZ" b="1" dirty="0"/>
              <a:t>P</a:t>
            </a:r>
            <a:r>
              <a:rPr lang="cs-CZ" b="1" dirty="0" smtClean="0"/>
              <a:t>růzkum </a:t>
            </a:r>
            <a:r>
              <a:rPr lang="cs-CZ" b="1" dirty="0"/>
              <a:t>Seznamu, UP Olomouc a Bezpečného </a:t>
            </a:r>
            <a:r>
              <a:rPr lang="cs-CZ" b="1" dirty="0" smtClean="0"/>
              <a:t>Internetu.cz z roku 2013</a:t>
            </a:r>
            <a:endParaRPr lang="cs-CZ" b="1" dirty="0"/>
          </a:p>
        </p:txBody>
      </p:sp>
    </p:spTree>
    <p:extLst>
      <p:ext uri="{BB962C8B-B14F-4D97-AF65-F5344CB8AC3E}">
        <p14:creationId xmlns:p14="http://schemas.microsoft.com/office/powerpoint/2010/main" val="327829471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18658"/>
          </a:xfrm>
        </p:spPr>
        <p:txBody>
          <a:bodyPr>
            <a:noAutofit/>
          </a:bodyPr>
          <a:lstStyle/>
          <a:p>
            <a:r>
              <a:rPr lang="cs-CZ" sz="8800" smtClean="0"/>
              <a:t>Nevím...</a:t>
            </a:r>
            <a:endParaRPr lang="en-US" sz="8800" dirty="0"/>
          </a:p>
        </p:txBody>
      </p:sp>
    </p:spTree>
    <p:extLst>
      <p:ext uri="{BB962C8B-B14F-4D97-AF65-F5344CB8AC3E}">
        <p14:creationId xmlns:p14="http://schemas.microsoft.com/office/powerpoint/2010/main" val="3801680346"/>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18658"/>
          </a:xfrm>
        </p:spPr>
        <p:txBody>
          <a:bodyPr>
            <a:noAutofit/>
          </a:bodyPr>
          <a:lstStyle/>
          <a:p>
            <a:r>
              <a:rPr lang="cs-CZ" sz="8800" dirty="0" smtClean="0"/>
              <a:t>Je to </a:t>
            </a:r>
            <a:br>
              <a:rPr lang="cs-CZ" sz="8800" dirty="0" smtClean="0"/>
            </a:br>
            <a:r>
              <a:rPr lang="cs-CZ" sz="8800" dirty="0" smtClean="0"/>
              <a:t>na každém z nás. </a:t>
            </a:r>
            <a:endParaRPr lang="en-US" sz="8800" dirty="0"/>
          </a:p>
        </p:txBody>
      </p:sp>
    </p:spTree>
    <p:extLst>
      <p:ext uri="{BB962C8B-B14F-4D97-AF65-F5344CB8AC3E}">
        <p14:creationId xmlns:p14="http://schemas.microsoft.com/office/powerpoint/2010/main" val="891832101"/>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18658"/>
          </a:xfrm>
        </p:spPr>
        <p:txBody>
          <a:bodyPr>
            <a:noAutofit/>
          </a:bodyPr>
          <a:lstStyle/>
          <a:p>
            <a:r>
              <a:rPr lang="cs-CZ" sz="8800" dirty="0" smtClean="0"/>
              <a:t>My s tím naděláme...</a:t>
            </a:r>
            <a:endParaRPr lang="en-US" sz="8800" dirty="0"/>
          </a:p>
        </p:txBody>
      </p:sp>
    </p:spTree>
    <p:extLst>
      <p:ext uri="{BB962C8B-B14F-4D97-AF65-F5344CB8AC3E}">
        <p14:creationId xmlns:p14="http://schemas.microsoft.com/office/powerpoint/2010/main" val="1222498664"/>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746650"/>
          </a:xfrm>
        </p:spPr>
        <p:txBody>
          <a:bodyPr>
            <a:noAutofit/>
          </a:bodyPr>
          <a:lstStyle/>
          <a:p>
            <a:r>
              <a:rPr lang="cs-CZ" sz="8800" dirty="0" smtClean="0"/>
              <a:t>Špatně!</a:t>
            </a:r>
            <a:endParaRPr lang="en-US" sz="8800" dirty="0"/>
          </a:p>
        </p:txBody>
      </p:sp>
    </p:spTree>
    <p:extLst>
      <p:ext uri="{BB962C8B-B14F-4D97-AF65-F5344CB8AC3E}">
        <p14:creationId xmlns:p14="http://schemas.microsoft.com/office/powerpoint/2010/main" val="1185199798"/>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962674"/>
          </a:xfrm>
        </p:spPr>
        <p:txBody>
          <a:bodyPr>
            <a:noAutofit/>
          </a:bodyPr>
          <a:lstStyle/>
          <a:p>
            <a:r>
              <a:rPr lang="cs-CZ" sz="8800" dirty="0" smtClean="0"/>
              <a:t>Když mne nechytí…</a:t>
            </a:r>
            <a:endParaRPr lang="en-US" sz="8800" dirty="0"/>
          </a:p>
        </p:txBody>
      </p:sp>
    </p:spTree>
    <p:extLst>
      <p:ext uri="{BB962C8B-B14F-4D97-AF65-F5344CB8AC3E}">
        <p14:creationId xmlns:p14="http://schemas.microsoft.com/office/powerpoint/2010/main" val="3305533273"/>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90666"/>
          </a:xfrm>
        </p:spPr>
        <p:txBody>
          <a:bodyPr>
            <a:noAutofit/>
          </a:bodyPr>
          <a:lstStyle/>
          <a:p>
            <a:r>
              <a:rPr lang="cs-CZ" sz="8800" dirty="0" smtClean="0"/>
              <a:t>To závisí </a:t>
            </a:r>
            <a:br>
              <a:rPr lang="cs-CZ" sz="8800" dirty="0" smtClean="0"/>
            </a:br>
            <a:r>
              <a:rPr lang="cs-CZ" sz="8800" dirty="0" smtClean="0"/>
              <a:t>na situaci...</a:t>
            </a:r>
            <a:endParaRPr lang="en-US" sz="8800" dirty="0"/>
          </a:p>
        </p:txBody>
      </p:sp>
    </p:spTree>
    <p:extLst>
      <p:ext uri="{BB962C8B-B14F-4D97-AF65-F5344CB8AC3E}">
        <p14:creationId xmlns:p14="http://schemas.microsoft.com/office/powerpoint/2010/main" val="1465923840"/>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18658"/>
          </a:xfrm>
        </p:spPr>
        <p:txBody>
          <a:bodyPr>
            <a:noAutofit/>
          </a:bodyPr>
          <a:lstStyle/>
          <a:p>
            <a:r>
              <a:rPr lang="cs-CZ" sz="8800" dirty="0" smtClean="0"/>
              <a:t>Nejsem si jistý/jistá, </a:t>
            </a:r>
            <a:br>
              <a:rPr lang="cs-CZ" sz="8800" dirty="0" smtClean="0"/>
            </a:br>
            <a:r>
              <a:rPr lang="cs-CZ" sz="8800" dirty="0" smtClean="0"/>
              <a:t>co je správně!?</a:t>
            </a:r>
            <a:endParaRPr lang="en-US" sz="8800" dirty="0"/>
          </a:p>
        </p:txBody>
      </p:sp>
    </p:spTree>
    <p:extLst>
      <p:ext uri="{BB962C8B-B14F-4D97-AF65-F5344CB8AC3E}">
        <p14:creationId xmlns:p14="http://schemas.microsoft.com/office/powerpoint/2010/main" val="1256655471"/>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3"/>
          <p:cNvSpPr txBox="1"/>
          <p:nvPr/>
        </p:nvSpPr>
        <p:spPr>
          <a:xfrm>
            <a:off x="251520" y="5157192"/>
            <a:ext cx="8568952" cy="830997"/>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GB" sz="1200" dirty="0" smtClean="0">
                <a:solidFill>
                  <a:prstClr val="black">
                    <a:lumMod val="65000"/>
                    <a:lumOff val="35000"/>
                  </a:prstClr>
                </a:solidFill>
              </a:rPr>
              <a:t>The work presented on this document is partially supported by the European Commission’s Lifelong Learning Programme – project </a:t>
            </a:r>
            <a:r>
              <a:rPr lang="en-GB" sz="1200" dirty="0" err="1" smtClean="0">
                <a:solidFill>
                  <a:prstClr val="black">
                    <a:lumMod val="65000"/>
                    <a:lumOff val="35000"/>
                  </a:prstClr>
                </a:solidFill>
              </a:rPr>
              <a:t>CPD</a:t>
            </a:r>
            <a:r>
              <a:rPr lang="en-GB" sz="1200" i="1" dirty="0" err="1" smtClean="0">
                <a:solidFill>
                  <a:prstClr val="black">
                    <a:lumMod val="65000"/>
                    <a:lumOff val="35000"/>
                  </a:prstClr>
                </a:solidFill>
              </a:rPr>
              <a:t>Lab</a:t>
            </a:r>
            <a:r>
              <a:rPr lang="en-GB" sz="1200" dirty="0" smtClean="0">
                <a:solidFill>
                  <a:prstClr val="black">
                    <a:lumMod val="65000"/>
                    <a:lumOff val="35000"/>
                  </a:prstClr>
                </a:solidFill>
              </a:rPr>
              <a:t>: Continuing Professional Development Lab (Grant agreement 2011-3641/001-001). The content of this document is the sole responsibility of the consortium members and it does not represent the opinion of the European Commission and the Commission is not responsible for any use that might be made of information contained herein.</a:t>
            </a:r>
            <a:endParaRPr lang="es-ES" sz="1200" dirty="0" smtClean="0">
              <a:solidFill>
                <a:prstClr val="black">
                  <a:lumMod val="65000"/>
                  <a:lumOff val="35000"/>
                </a:prstClr>
              </a:solidFill>
            </a:endParaRPr>
          </a:p>
        </p:txBody>
      </p:sp>
      <p:sp>
        <p:nvSpPr>
          <p:cNvPr id="7" name="Slide Number Placeholder 6"/>
          <p:cNvSpPr>
            <a:spLocks noGrp="1"/>
          </p:cNvSpPr>
          <p:nvPr>
            <p:ph type="sldNum" sz="quarter" idx="4294967295"/>
          </p:nvPr>
        </p:nvSpPr>
        <p:spPr>
          <a:xfrm>
            <a:off x="6553200" y="6356350"/>
            <a:ext cx="2133600" cy="365125"/>
          </a:xfrm>
          <a:prstGeom prst="rect">
            <a:avLst/>
          </a:prstGeom>
        </p:spPr>
        <p:txBody>
          <a:bodyPr/>
          <a:lstStyle/>
          <a:p>
            <a:fld id="{B36B2FD7-BC98-4E7D-A2CA-FB60172E7175}" type="slidenum">
              <a:rPr lang="fr-BE" smtClean="0">
                <a:solidFill>
                  <a:prstClr val="black">
                    <a:tint val="75000"/>
                  </a:prstClr>
                </a:solidFill>
              </a:rPr>
              <a:pPr/>
              <a:t>47</a:t>
            </a:fld>
            <a:endParaRPr lang="fr-BE">
              <a:solidFill>
                <a:prstClr val="black">
                  <a:tint val="75000"/>
                </a:prstClr>
              </a:solidFill>
            </a:endParaRPr>
          </a:p>
        </p:txBody>
      </p:sp>
      <p:pic>
        <p:nvPicPr>
          <p:cNvPr id="2059" name="Picture 9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87130" y="469147"/>
            <a:ext cx="1458103" cy="509280"/>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95" descr="CPDlab-partners-Feb201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1800" y="3137039"/>
            <a:ext cx="5414087" cy="1975978"/>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4"/>
          <p:cNvSpPr>
            <a:spLocks noChangeArrowheads="1"/>
          </p:cNvSpPr>
          <p:nvPr/>
        </p:nvSpPr>
        <p:spPr bwMode="auto">
          <a:xfrm>
            <a:off x="2771800" y="1003596"/>
            <a:ext cx="5760640" cy="2523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IE" sz="1600" b="1" dirty="0">
                <a:solidFill>
                  <a:srgbClr val="4BACC6">
                    <a:lumMod val="75000"/>
                  </a:srgbClr>
                </a:solidFill>
              </a:rPr>
              <a:t>This document is created as part of an EC-funded project, </a:t>
            </a:r>
            <a:r>
              <a:rPr lang="en-IE" sz="1600" b="1" dirty="0" err="1">
                <a:solidFill>
                  <a:srgbClr val="4BACC6">
                    <a:lumMod val="75000"/>
                  </a:srgbClr>
                </a:solidFill>
              </a:rPr>
              <a:t>CPD</a:t>
            </a:r>
            <a:r>
              <a:rPr lang="en-IE" sz="1600" b="1" i="1" dirty="0" err="1">
                <a:solidFill>
                  <a:srgbClr val="4BACC6">
                    <a:lumMod val="75000"/>
                  </a:srgbClr>
                </a:solidFill>
              </a:rPr>
              <a:t>Lab</a:t>
            </a:r>
            <a:r>
              <a:rPr lang="en-IE" sz="1600" b="1" dirty="0">
                <a:solidFill>
                  <a:srgbClr val="4BACC6">
                    <a:lumMod val="75000"/>
                  </a:srgbClr>
                </a:solidFill>
              </a:rPr>
              <a:t>. </a:t>
            </a:r>
            <a:endParaRPr lang="en-GB" sz="1600" b="1" dirty="0">
              <a:solidFill>
                <a:srgbClr val="4BACC6">
                  <a:lumMod val="75000"/>
                </a:srgbClr>
              </a:solidFill>
            </a:endParaRPr>
          </a:p>
          <a:p>
            <a:pPr eaLnBrk="0" fontAlgn="base" hangingPunct="0">
              <a:spcBef>
                <a:spcPct val="0"/>
              </a:spcBef>
              <a:spcAft>
                <a:spcPct val="0"/>
              </a:spcAft>
            </a:pPr>
            <a:endParaRPr lang="en-IE" sz="1600" dirty="0" smtClean="0">
              <a:solidFill>
                <a:prstClr val="black">
                  <a:lumMod val="65000"/>
                  <a:lumOff val="35000"/>
                </a:prstClr>
              </a:solidFill>
            </a:endParaRPr>
          </a:p>
          <a:p>
            <a:pPr eaLnBrk="0" fontAlgn="base" hangingPunct="0">
              <a:spcBef>
                <a:spcPct val="0"/>
              </a:spcBef>
              <a:spcAft>
                <a:spcPct val="0"/>
              </a:spcAft>
            </a:pPr>
            <a:r>
              <a:rPr lang="en-IE" sz="1600" dirty="0" smtClean="0">
                <a:solidFill>
                  <a:prstClr val="black">
                    <a:lumMod val="65000"/>
                    <a:lumOff val="35000"/>
                  </a:prstClr>
                </a:solidFill>
              </a:rPr>
              <a:t>Website</a:t>
            </a:r>
            <a:r>
              <a:rPr lang="en-IE" sz="1600" dirty="0">
                <a:solidFill>
                  <a:prstClr val="black">
                    <a:lumMod val="65000"/>
                    <a:lumOff val="35000"/>
                  </a:prstClr>
                </a:solidFill>
              </a:rPr>
              <a:t>: </a:t>
            </a:r>
            <a:r>
              <a:rPr lang="en-IE" sz="1600" dirty="0">
                <a:solidFill>
                  <a:prstClr val="black">
                    <a:lumMod val="65000"/>
                    <a:lumOff val="35000"/>
                  </a:prstClr>
                </a:solidFill>
                <a:hlinkClick r:id="rId4"/>
              </a:rPr>
              <a:t>http://cpdlab.eun.org</a:t>
            </a:r>
            <a:r>
              <a:rPr lang="en-IE" sz="1600" dirty="0">
                <a:solidFill>
                  <a:prstClr val="black">
                    <a:lumMod val="65000"/>
                    <a:lumOff val="35000"/>
                  </a:prstClr>
                </a:solidFill>
              </a:rPr>
              <a:t> </a:t>
            </a:r>
            <a:endParaRPr lang="en-GB" sz="1600" dirty="0">
              <a:solidFill>
                <a:prstClr val="black">
                  <a:lumMod val="65000"/>
                  <a:lumOff val="35000"/>
                </a:prstClr>
              </a:solidFill>
            </a:endParaRPr>
          </a:p>
          <a:p>
            <a:pPr eaLnBrk="0" fontAlgn="base" hangingPunct="0">
              <a:spcBef>
                <a:spcPct val="0"/>
              </a:spcBef>
              <a:spcAft>
                <a:spcPct val="0"/>
              </a:spcAft>
            </a:pPr>
            <a:r>
              <a:rPr lang="en-IE" sz="1600" dirty="0">
                <a:solidFill>
                  <a:prstClr val="black">
                    <a:lumMod val="65000"/>
                    <a:lumOff val="35000"/>
                  </a:prstClr>
                </a:solidFill>
              </a:rPr>
              <a:t>Email: </a:t>
            </a:r>
            <a:r>
              <a:rPr lang="en-IE" sz="1600" dirty="0" smtClean="0">
                <a:solidFill>
                  <a:prstClr val="black">
                    <a:lumMod val="65000"/>
                    <a:lumOff val="35000"/>
                  </a:prstClr>
                </a:solidFill>
                <a:hlinkClick r:id="rId5"/>
              </a:rPr>
              <a:t>info@eun.org</a:t>
            </a:r>
            <a:endParaRPr lang="en-IE" sz="1600" dirty="0" smtClean="0">
              <a:solidFill>
                <a:prstClr val="black">
                  <a:lumMod val="65000"/>
                  <a:lumOff val="35000"/>
                </a:prstClr>
              </a:solidFill>
            </a:endParaRPr>
          </a:p>
          <a:p>
            <a:pPr eaLnBrk="0" fontAlgn="base" hangingPunct="0">
              <a:spcBef>
                <a:spcPct val="0"/>
              </a:spcBef>
              <a:spcAft>
                <a:spcPct val="0"/>
              </a:spcAft>
            </a:pPr>
            <a:endParaRPr lang="en-IE" sz="1600" dirty="0">
              <a:solidFill>
                <a:prstClr val="black">
                  <a:lumMod val="65000"/>
                  <a:lumOff val="35000"/>
                </a:prstClr>
              </a:solidFill>
            </a:endParaRPr>
          </a:p>
          <a:p>
            <a:pPr eaLnBrk="0" fontAlgn="base" hangingPunct="0">
              <a:spcBef>
                <a:spcPct val="0"/>
              </a:spcBef>
              <a:spcAft>
                <a:spcPct val="0"/>
              </a:spcAft>
            </a:pPr>
            <a:r>
              <a:rPr lang="en-IE" sz="1600" dirty="0">
                <a:solidFill>
                  <a:prstClr val="black">
                    <a:lumMod val="65000"/>
                    <a:lumOff val="35000"/>
                  </a:prstClr>
                </a:solidFill>
              </a:rPr>
              <a:t>This work is licensed under a Creative Commons Attribution – </a:t>
            </a:r>
            <a:r>
              <a:rPr lang="en-IE" sz="1600" dirty="0" err="1">
                <a:solidFill>
                  <a:prstClr val="black">
                    <a:lumMod val="65000"/>
                    <a:lumOff val="35000"/>
                  </a:prstClr>
                </a:solidFill>
              </a:rPr>
              <a:t>ShareAlike</a:t>
            </a:r>
            <a:r>
              <a:rPr lang="en-IE" sz="1600" dirty="0">
                <a:solidFill>
                  <a:prstClr val="black">
                    <a:lumMod val="65000"/>
                    <a:lumOff val="35000"/>
                  </a:prstClr>
                </a:solidFill>
              </a:rPr>
              <a:t> 3.0 </a:t>
            </a:r>
            <a:r>
              <a:rPr lang="en-IE" sz="1600" dirty="0" err="1">
                <a:solidFill>
                  <a:prstClr val="black">
                    <a:lumMod val="65000"/>
                    <a:lumOff val="35000"/>
                  </a:prstClr>
                </a:solidFill>
              </a:rPr>
              <a:t>Unported</a:t>
            </a:r>
            <a:r>
              <a:rPr lang="en-IE" sz="1600" dirty="0">
                <a:solidFill>
                  <a:prstClr val="black">
                    <a:lumMod val="65000"/>
                    <a:lumOff val="35000"/>
                  </a:prstClr>
                </a:solidFill>
              </a:rPr>
              <a:t> Licence: </a:t>
            </a:r>
            <a:r>
              <a:rPr lang="en-IE" sz="1600" dirty="0">
                <a:solidFill>
                  <a:prstClr val="black">
                    <a:lumMod val="65000"/>
                    <a:lumOff val="35000"/>
                  </a:prstClr>
                </a:solidFill>
                <a:hlinkClick r:id="rId6"/>
              </a:rPr>
              <a:t>http://creativecommons.org/licenses/by-sa/3.0/</a:t>
            </a:r>
            <a:endParaRPr lang="en-IE" sz="1600" dirty="0">
              <a:solidFill>
                <a:prstClr val="black">
                  <a:lumMod val="65000"/>
                  <a:lumOff val="35000"/>
                </a:prstClr>
              </a:solidFill>
            </a:endParaRPr>
          </a:p>
          <a:p>
            <a:pPr algn="just" eaLnBrk="0" fontAlgn="base" hangingPunct="0">
              <a:spcBef>
                <a:spcPct val="0"/>
              </a:spcBef>
              <a:spcAft>
                <a:spcPct val="0"/>
              </a:spcAft>
            </a:pPr>
            <a:r>
              <a:rPr lang="en-IE" sz="1200" dirty="0" smtClean="0">
                <a:solidFill>
                  <a:prstClr val="black">
                    <a:lumMod val="65000"/>
                    <a:lumOff val="35000"/>
                  </a:prstClr>
                </a:solidFill>
              </a:rPr>
              <a:t> </a:t>
            </a:r>
            <a:endParaRPr lang="en-GB" sz="1200" dirty="0">
              <a:solidFill>
                <a:prstClr val="black">
                  <a:lumMod val="65000"/>
                  <a:lumOff val="35000"/>
                </a:prstClr>
              </a:solidFill>
            </a:endParaRPr>
          </a:p>
          <a:p>
            <a:pPr eaLnBrk="0" fontAlgn="base" hangingPunct="0">
              <a:spcBef>
                <a:spcPct val="0"/>
              </a:spcBef>
              <a:spcAft>
                <a:spcPct val="0"/>
              </a:spcAft>
            </a:pPr>
            <a:endParaRPr lang="en-GB" dirty="0" smtClean="0">
              <a:solidFill>
                <a:prstClr val="black"/>
              </a:solidFill>
              <a:latin typeface="Arial" panose="020B0604020202020204" pitchFamily="34" charset="0"/>
            </a:endParaRPr>
          </a:p>
        </p:txBody>
      </p:sp>
    </p:spTree>
    <p:extLst>
      <p:ext uri="{BB962C8B-B14F-4D97-AF65-F5344CB8AC3E}">
        <p14:creationId xmlns:p14="http://schemas.microsoft.com/office/powerpoint/2010/main" val="11579928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délník 3"/>
          <p:cNvSpPr/>
          <p:nvPr/>
        </p:nvSpPr>
        <p:spPr>
          <a:xfrm>
            <a:off x="2267744" y="5279294"/>
            <a:ext cx="6696744" cy="369332"/>
          </a:xfrm>
          <a:prstGeom prst="rect">
            <a:avLst/>
          </a:prstGeom>
        </p:spPr>
        <p:txBody>
          <a:bodyPr wrap="square">
            <a:spAutoFit/>
          </a:bodyPr>
          <a:lstStyle/>
          <a:p>
            <a:r>
              <a:rPr lang="cs-CZ" b="1" dirty="0" smtClean="0"/>
              <a:t>Průzkum </a:t>
            </a:r>
            <a:r>
              <a:rPr lang="cs-CZ" b="1" dirty="0"/>
              <a:t>Seznamu, UP Olomouc a Bezpečného </a:t>
            </a:r>
            <a:r>
              <a:rPr lang="cs-CZ" b="1" dirty="0" smtClean="0"/>
              <a:t>Internetu.cz </a:t>
            </a:r>
            <a:endParaRPr lang="cs-CZ" b="1" dirty="0"/>
          </a:p>
        </p:txBody>
      </p:sp>
      <p:pic>
        <p:nvPicPr>
          <p:cNvPr id="6" name="Obráze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3319" y="917389"/>
            <a:ext cx="6761905" cy="4361905"/>
          </a:xfrm>
          <a:prstGeom prst="rect">
            <a:avLst/>
          </a:prstGeom>
        </p:spPr>
      </p:pic>
      <p:pic>
        <p:nvPicPr>
          <p:cNvPr id="7" name="Obrázek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022" y="1986812"/>
            <a:ext cx="2045722" cy="3755735"/>
          </a:xfrm>
          <a:prstGeom prst="rect">
            <a:avLst/>
          </a:prstGeom>
        </p:spPr>
      </p:pic>
    </p:spTree>
    <p:extLst>
      <p:ext uri="{BB962C8B-B14F-4D97-AF65-F5344CB8AC3E}">
        <p14:creationId xmlns:p14="http://schemas.microsoft.com/office/powerpoint/2010/main" val="31860525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a:xfrm>
            <a:off x="683568" y="404664"/>
            <a:ext cx="8229600" cy="1143000"/>
          </a:xfrm>
        </p:spPr>
        <p:txBody>
          <a:bodyPr>
            <a:normAutofit fontScale="90000"/>
          </a:bodyPr>
          <a:lstStyle/>
          <a:p>
            <a:pPr algn="r"/>
            <a:r>
              <a:rPr lang="cs-CZ" b="1" dirty="0" smtClean="0"/>
              <a:t>SEXTING </a:t>
            </a:r>
            <a:br>
              <a:rPr lang="cs-CZ" b="1" dirty="0" smtClean="0"/>
            </a:br>
            <a:r>
              <a:rPr lang="cs-CZ" sz="3600" b="1" dirty="0" smtClean="0"/>
              <a:t>experiment, zábava a touha po uznání</a:t>
            </a:r>
            <a:endParaRPr lang="cs-CZ" sz="3600" b="1" dirty="0"/>
          </a:p>
        </p:txBody>
      </p:sp>
      <p:sp>
        <p:nvSpPr>
          <p:cNvPr id="3" name="Zástupný symbol pro obsah 2"/>
          <p:cNvSpPr>
            <a:spLocks noGrp="1"/>
          </p:cNvSpPr>
          <p:nvPr>
            <p:ph idx="1"/>
          </p:nvPr>
        </p:nvSpPr>
        <p:spPr>
          <a:xfrm>
            <a:off x="467544" y="1988840"/>
            <a:ext cx="8147248" cy="3917032"/>
          </a:xfrm>
        </p:spPr>
        <p:txBody>
          <a:bodyPr>
            <a:normAutofit/>
          </a:bodyPr>
          <a:lstStyle/>
          <a:p>
            <a:r>
              <a:rPr lang="cs-CZ" sz="2800" dirty="0" err="1" smtClean="0"/>
              <a:t>Sexting</a:t>
            </a:r>
            <a:r>
              <a:rPr lang="cs-CZ" sz="2800" dirty="0" smtClean="0"/>
              <a:t> je fenoménem hlavně u dospívajících (významně vyšší výskyt u dětí nad 15 let než u mladších skupin zjistil výzkum E-bezpečí, 2012). </a:t>
            </a:r>
          </a:p>
          <a:p>
            <a:r>
              <a:rPr lang="cs-CZ" sz="2800" dirty="0" smtClean="0"/>
              <a:t>Probíhá </a:t>
            </a:r>
            <a:r>
              <a:rPr lang="cs-CZ" sz="2800" dirty="0"/>
              <a:t>nejčastěji mezi vrstevníky a </a:t>
            </a:r>
            <a:r>
              <a:rPr lang="cs-CZ" sz="2800" dirty="0" smtClean="0"/>
              <a:t>partnery.</a:t>
            </a:r>
            <a:endParaRPr lang="cs-CZ" sz="2800" dirty="0"/>
          </a:p>
          <a:p>
            <a:r>
              <a:rPr lang="cs-CZ" sz="2800" dirty="0" smtClean="0"/>
              <a:t>Hrdě odesílají své fotografie a videa s očekáváním obdivu.</a:t>
            </a:r>
          </a:p>
          <a:p>
            <a:r>
              <a:rPr lang="cs-CZ" sz="2800" dirty="0" smtClean="0"/>
              <a:t>Neuvědomují si, že se vystavují riziku vydírání, zneužívání a </a:t>
            </a:r>
            <a:r>
              <a:rPr lang="cs-CZ" sz="2800" dirty="0"/>
              <a:t>veřejného </a:t>
            </a:r>
            <a:r>
              <a:rPr lang="cs-CZ" sz="2800" dirty="0" smtClean="0"/>
              <a:t>posměchu.</a:t>
            </a:r>
          </a:p>
          <a:p>
            <a:endParaRPr lang="cs-CZ" dirty="0"/>
          </a:p>
        </p:txBody>
      </p:sp>
    </p:spTree>
    <p:extLst>
      <p:ext uri="{BB962C8B-B14F-4D97-AF65-F5344CB8AC3E}">
        <p14:creationId xmlns:p14="http://schemas.microsoft.com/office/powerpoint/2010/main" val="6428772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r"/>
            <a:r>
              <a:rPr lang="cs-CZ" b="1" dirty="0" smtClean="0"/>
              <a:t>PROČ JE RIZIKEM</a:t>
            </a:r>
            <a:endParaRPr lang="cs-CZ" b="1" dirty="0"/>
          </a:p>
        </p:txBody>
      </p:sp>
      <p:sp>
        <p:nvSpPr>
          <p:cNvPr id="3" name="Zástupný symbol pro obsah 2"/>
          <p:cNvSpPr>
            <a:spLocks noGrp="1"/>
          </p:cNvSpPr>
          <p:nvPr>
            <p:ph idx="1"/>
          </p:nvPr>
        </p:nvSpPr>
        <p:spPr>
          <a:xfrm>
            <a:off x="467544" y="1556792"/>
            <a:ext cx="8229600" cy="4392488"/>
          </a:xfrm>
        </p:spPr>
        <p:txBody>
          <a:bodyPr>
            <a:normAutofit fontScale="92500" lnSpcReduction="20000"/>
          </a:bodyPr>
          <a:lstStyle/>
          <a:p>
            <a:pPr marL="0" indent="0">
              <a:buNone/>
            </a:pPr>
            <a:r>
              <a:rPr lang="cs-CZ" sz="3000" dirty="0" smtClean="0"/>
              <a:t>Rozesílání </a:t>
            </a:r>
            <a:r>
              <a:rPr lang="cs-CZ" sz="3000" dirty="0"/>
              <a:t>vlastních fotek a videí je zvlášť </a:t>
            </a:r>
            <a:r>
              <a:rPr lang="cs-CZ" sz="3000" dirty="0" smtClean="0"/>
              <a:t>rizikové, protože:</a:t>
            </a:r>
            <a:endParaRPr lang="cs-CZ" sz="3000" dirty="0"/>
          </a:p>
          <a:p>
            <a:r>
              <a:rPr lang="cs-CZ" sz="3000" dirty="0" smtClean="0"/>
              <a:t>potenciálnímu </a:t>
            </a:r>
            <a:r>
              <a:rPr lang="cs-CZ" sz="3000" dirty="0"/>
              <a:t>útočníkovi dává k dispozici citlivý materiál, zneužitelný např. k </a:t>
            </a:r>
            <a:r>
              <a:rPr lang="cs-CZ" sz="3000" dirty="0" smtClean="0"/>
              <a:t>vydírání, </a:t>
            </a:r>
            <a:r>
              <a:rPr lang="cs-CZ" sz="3000" dirty="0" err="1" smtClean="0"/>
              <a:t>kyberšikaně</a:t>
            </a:r>
            <a:r>
              <a:rPr lang="cs-CZ" sz="3000" dirty="0" smtClean="0"/>
              <a:t> a šikaně.</a:t>
            </a:r>
            <a:endParaRPr lang="cs-CZ" sz="3000" dirty="0"/>
          </a:p>
          <a:p>
            <a:r>
              <a:rPr lang="cs-CZ" sz="3000" dirty="0" smtClean="0"/>
              <a:t>materiál </a:t>
            </a:r>
            <a:r>
              <a:rPr lang="cs-CZ" sz="3000" dirty="0"/>
              <a:t>může na internetu kolovat roky, ocitá se na pornografických webech.</a:t>
            </a:r>
          </a:p>
          <a:p>
            <a:r>
              <a:rPr lang="cs-CZ" sz="3000" dirty="0" smtClean="0"/>
              <a:t>dítě </a:t>
            </a:r>
            <a:r>
              <a:rPr lang="cs-CZ" sz="3000" dirty="0"/>
              <a:t>či jeho rodina mohou přijít o dobrou pověst a důvěryhodnost.</a:t>
            </a:r>
          </a:p>
          <a:p>
            <a:r>
              <a:rPr lang="cs-CZ" sz="3000" dirty="0" smtClean="0"/>
              <a:t>šiřitel </a:t>
            </a:r>
            <a:r>
              <a:rPr lang="cs-CZ" sz="3000" dirty="0" err="1" smtClean="0"/>
              <a:t>sextingu</a:t>
            </a:r>
            <a:r>
              <a:rPr lang="cs-CZ" sz="3000" dirty="0" smtClean="0"/>
              <a:t> (i dítě či mladistvý) </a:t>
            </a:r>
            <a:r>
              <a:rPr lang="cs-CZ" sz="3000" dirty="0"/>
              <a:t>se může stát pachatelem trestného činu.</a:t>
            </a:r>
          </a:p>
        </p:txBody>
      </p:sp>
    </p:spTree>
    <p:extLst>
      <p:ext uri="{BB962C8B-B14F-4D97-AF65-F5344CB8AC3E}">
        <p14:creationId xmlns:p14="http://schemas.microsoft.com/office/powerpoint/2010/main" val="26780541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r"/>
            <a:r>
              <a:rPr lang="cs-CZ" dirty="0" smtClean="0"/>
              <a:t>Jessica Logan, Hope </a:t>
            </a:r>
            <a:r>
              <a:rPr lang="cs-CZ" dirty="0" err="1" smtClean="0"/>
              <a:t>Witsell</a:t>
            </a:r>
            <a:endParaRPr lang="cs-CZ" dirty="0"/>
          </a:p>
        </p:txBody>
      </p:sp>
      <p:sp>
        <p:nvSpPr>
          <p:cNvPr id="3" name="Zástupný symbol pro obsah 2"/>
          <p:cNvSpPr>
            <a:spLocks noGrp="1"/>
          </p:cNvSpPr>
          <p:nvPr>
            <p:ph idx="1"/>
          </p:nvPr>
        </p:nvSpPr>
        <p:spPr/>
        <p:txBody>
          <a:bodyPr>
            <a:normAutofit/>
          </a:bodyPr>
          <a:lstStyle/>
          <a:p>
            <a:pPr marL="0" indent="0">
              <a:buNone/>
            </a:pPr>
            <a:r>
              <a:rPr lang="cs-CZ" sz="1400" dirty="0"/>
              <a:t>http://www.e-besedy.cz/internetova-bezpecnost/kybersikana.html?articlemodule=pribeh#3</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2520" y="2013775"/>
            <a:ext cx="3556962" cy="3573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9482" y="2204864"/>
            <a:ext cx="3723879" cy="2792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50024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Zaoblený obdélník 6"/>
          <p:cNvSpPr/>
          <p:nvPr/>
        </p:nvSpPr>
        <p:spPr>
          <a:xfrm>
            <a:off x="1055975" y="4288752"/>
            <a:ext cx="7524992" cy="1296144"/>
          </a:xfrm>
          <a:prstGeom prst="roundRect">
            <a:avLst/>
          </a:prstGeom>
          <a:solidFill>
            <a:srgbClr val="FF0000">
              <a:alpha val="25000"/>
            </a:srgbClr>
          </a:solid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16720" y="2219694"/>
            <a:ext cx="1901923" cy="1426442"/>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Nadpis 1"/>
          <p:cNvSpPr>
            <a:spLocks noGrp="1"/>
          </p:cNvSpPr>
          <p:nvPr>
            <p:ph type="title"/>
          </p:nvPr>
        </p:nvSpPr>
        <p:spPr/>
        <p:txBody>
          <a:bodyPr>
            <a:normAutofit/>
          </a:bodyPr>
          <a:lstStyle/>
          <a:p>
            <a:pPr algn="r"/>
            <a:r>
              <a:rPr lang="cs-CZ" sz="3600" b="1" dirty="0" smtClean="0"/>
              <a:t>Případové studie </a:t>
            </a:r>
            <a:r>
              <a:rPr lang="cs-CZ" sz="3600" b="1" dirty="0" err="1" smtClean="0"/>
              <a:t>sextingu</a:t>
            </a:r>
            <a:endParaRPr lang="cs-CZ" sz="3600" b="1" dirty="0"/>
          </a:p>
        </p:txBody>
      </p:sp>
      <p:sp>
        <p:nvSpPr>
          <p:cNvPr id="3" name="Zástupný symbol pro obsah 2"/>
          <p:cNvSpPr>
            <a:spLocks noGrp="1"/>
          </p:cNvSpPr>
          <p:nvPr>
            <p:ph idx="1"/>
          </p:nvPr>
        </p:nvSpPr>
        <p:spPr>
          <a:xfrm>
            <a:off x="473728" y="1759047"/>
            <a:ext cx="4402832" cy="2116832"/>
          </a:xfrm>
        </p:spPr>
        <p:txBody>
          <a:bodyPr>
            <a:normAutofit/>
          </a:bodyPr>
          <a:lstStyle/>
          <a:p>
            <a:r>
              <a:rPr lang="cs-CZ" sz="2400" b="1" dirty="0" smtClean="0"/>
              <a:t>Jessica Logan (18)</a:t>
            </a:r>
          </a:p>
          <a:p>
            <a:r>
              <a:rPr lang="cs-CZ" sz="2400" b="1" dirty="0" smtClean="0"/>
              <a:t>Hope </a:t>
            </a:r>
            <a:r>
              <a:rPr lang="cs-CZ" sz="2400" b="1" dirty="0" err="1" smtClean="0"/>
              <a:t>Witsell</a:t>
            </a:r>
            <a:r>
              <a:rPr lang="cs-CZ" sz="2400" b="1" dirty="0" smtClean="0"/>
              <a:t> (13)</a:t>
            </a:r>
          </a:p>
          <a:p>
            <a:r>
              <a:rPr lang="cs-CZ" sz="2400" b="1" dirty="0" smtClean="0"/>
              <a:t>Případy </a:t>
            </a:r>
            <a:r>
              <a:rPr lang="cs-CZ" sz="2400" b="1" dirty="0" err="1" smtClean="0"/>
              <a:t>kyberšikany</a:t>
            </a:r>
            <a:r>
              <a:rPr lang="cs-CZ" sz="2400" b="1" dirty="0" smtClean="0"/>
              <a:t> spojené se </a:t>
            </a:r>
            <a:r>
              <a:rPr lang="cs-CZ" sz="2400" b="1" dirty="0" err="1" smtClean="0"/>
              <a:t>sextingem</a:t>
            </a:r>
            <a:r>
              <a:rPr lang="cs-CZ" sz="2400" b="1" dirty="0" smtClean="0"/>
              <a:t> (Anna </a:t>
            </a:r>
            <a:r>
              <a:rPr lang="cs-CZ" sz="2400" b="1" dirty="0" err="1" smtClean="0"/>
              <a:t>Halman</a:t>
            </a:r>
            <a:r>
              <a:rPr lang="cs-CZ" sz="2400" b="1" dirty="0" smtClean="0"/>
              <a:t>, Amanda </a:t>
            </a:r>
            <a:r>
              <a:rPr lang="cs-CZ" sz="2400" b="1" dirty="0" err="1" smtClean="0"/>
              <a:t>Todd</a:t>
            </a:r>
            <a:r>
              <a:rPr lang="cs-CZ" sz="2400" b="1" dirty="0" smtClean="0"/>
              <a:t>)</a:t>
            </a:r>
          </a:p>
          <a:p>
            <a:pPr marL="0" indent="0">
              <a:buNone/>
            </a:pPr>
            <a:endParaRPr lang="cs-CZ" sz="2400" b="1" dirty="0"/>
          </a:p>
        </p:txBody>
      </p:sp>
      <p:pic>
        <p:nvPicPr>
          <p:cNvPr id="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8568" y="1643630"/>
            <a:ext cx="1575044" cy="1582491"/>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ovéPole 5"/>
          <p:cNvSpPr txBox="1"/>
          <p:nvPr/>
        </p:nvSpPr>
        <p:spPr>
          <a:xfrm>
            <a:off x="839951" y="4353790"/>
            <a:ext cx="7632847" cy="1231106"/>
          </a:xfrm>
          <a:prstGeom prst="rect">
            <a:avLst/>
          </a:prstGeom>
          <a:noFill/>
        </p:spPr>
        <p:txBody>
          <a:bodyPr wrap="square" rtlCol="0">
            <a:spAutoFit/>
          </a:bodyPr>
          <a:lstStyle/>
          <a:p>
            <a:pPr algn="r"/>
            <a:r>
              <a:rPr lang="cs-CZ" sz="2000" b="1" dirty="0" smtClean="0">
                <a:latin typeface="Arial" panose="020B0604020202020204" pitchFamily="34" charset="0"/>
                <a:cs typeface="Arial" panose="020B0604020202020204" pitchFamily="34" charset="0"/>
              </a:rPr>
              <a:t>1. Případ odsouzení za </a:t>
            </a:r>
            <a:r>
              <a:rPr lang="cs-CZ" sz="2000" b="1" dirty="0" err="1" smtClean="0">
                <a:latin typeface="Arial" panose="020B0604020202020204" pitchFamily="34" charset="0"/>
                <a:cs typeface="Arial" panose="020B0604020202020204" pitchFamily="34" charset="0"/>
              </a:rPr>
              <a:t>sexting</a:t>
            </a:r>
            <a:endParaRPr lang="cs-CZ" sz="2000" b="1" dirty="0">
              <a:latin typeface="Arial" panose="020B0604020202020204" pitchFamily="34" charset="0"/>
              <a:cs typeface="Arial" panose="020B0604020202020204" pitchFamily="34" charset="0"/>
            </a:endParaRPr>
          </a:p>
          <a:p>
            <a:pPr algn="r"/>
            <a:r>
              <a:rPr lang="cs-CZ" dirty="0" smtClean="0"/>
              <a:t>16ti letá Kanaďanka podle </a:t>
            </a:r>
            <a:r>
              <a:rPr lang="cs-CZ" dirty="0"/>
              <a:t>soudu šířila pornografii. </a:t>
            </a:r>
            <a:r>
              <a:rPr lang="cs-CZ" dirty="0" smtClean="0"/>
              <a:t>V </a:t>
            </a:r>
            <a:r>
              <a:rPr lang="cs-CZ" dirty="0"/>
              <a:t>Kanadě je to precedentní verdikt, podle kterého se budou řídit i další soudy. Odsouzená dívka je v současnosti propuštěná na kauci a čeká, až soud stanoví výši trestu.</a:t>
            </a:r>
          </a:p>
        </p:txBody>
      </p:sp>
    </p:spTree>
    <p:extLst>
      <p:ext uri="{BB962C8B-B14F-4D97-AF65-F5344CB8AC3E}">
        <p14:creationId xmlns:p14="http://schemas.microsoft.com/office/powerpoint/2010/main" val="4165979571"/>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1011</TotalTime>
  <Words>2138</Words>
  <Application>Microsoft Office PowerPoint</Application>
  <PresentationFormat>Předvádění na obrazovce (4:3)</PresentationFormat>
  <Paragraphs>218</Paragraphs>
  <Slides>47</Slides>
  <Notes>13</Notes>
  <HiddenSlides>9</HiddenSlides>
  <MMClips>0</MMClips>
  <ScaleCrop>false</ScaleCrop>
  <HeadingPairs>
    <vt:vector size="4" baseType="variant">
      <vt:variant>
        <vt:lpstr>Motiv</vt:lpstr>
      </vt:variant>
      <vt:variant>
        <vt:i4>1</vt:i4>
      </vt:variant>
      <vt:variant>
        <vt:lpstr>Nadpisy snímků</vt:lpstr>
      </vt:variant>
      <vt:variant>
        <vt:i4>47</vt:i4>
      </vt:variant>
    </vt:vector>
  </HeadingPairs>
  <TitlesOfParts>
    <vt:vector size="48" baseType="lpstr">
      <vt:lpstr>Motiv systému Office</vt:lpstr>
      <vt:lpstr>Vzdělávací program esafety – Bezpečné virtuální prostředí eS 6.3 Sexting a Morálka</vt:lpstr>
      <vt:lpstr>Prezentace aplikace PowerPoint</vt:lpstr>
      <vt:lpstr>Prezentace aplikace PowerPoint</vt:lpstr>
      <vt:lpstr>Nahatý online</vt:lpstr>
      <vt:lpstr>Prezentace aplikace PowerPoint</vt:lpstr>
      <vt:lpstr>SEXTING  experiment, zábava a touha po uznání</vt:lpstr>
      <vt:lpstr>PROČ JE RIZIKEM</vt:lpstr>
      <vt:lpstr>Jessica Logan, Hope Witsell</vt:lpstr>
      <vt:lpstr>Případové studie sextingu</vt:lpstr>
      <vt:lpstr>„V ČR se ale nic takového neděje“ …opravdu?</vt:lpstr>
      <vt:lpstr>Kampaň - nahá celebrita</vt:lpstr>
      <vt:lpstr>  nový pojem do slovníků</vt:lpstr>
      <vt:lpstr>Koupelnové selfie -  tak snadné… vyfoť, pošli, nahraj…</vt:lpstr>
      <vt:lpstr>Doporučení pro rodiče vydané Queenslandskou policií </vt:lpstr>
      <vt:lpstr>Tajemství ukrytá v mobilech</vt:lpstr>
      <vt:lpstr>Dobře si rozmyslete, komu své fotky budete posílat…</vt:lpstr>
      <vt:lpstr> Studie o sextingu a mládeži     NSPCC 2012 </vt:lpstr>
      <vt:lpstr>Prezentace aplikace PowerPoint</vt:lpstr>
      <vt:lpstr>Prezentace aplikace PowerPoint</vt:lpstr>
      <vt:lpstr>Děti jako původci pornografie</vt:lpstr>
      <vt:lpstr>Další zjištění EU Kids Online</vt:lpstr>
      <vt:lpstr>A když už je to opravdu vážné…</vt:lpstr>
      <vt:lpstr>Nejnovější trendy (podle Seznam.cz) </vt:lpstr>
      <vt:lpstr> Zjištění providera (Seznam.cz )</vt:lpstr>
      <vt:lpstr> Zjištění providera (Seznam.cz)  </vt:lpstr>
      <vt:lpstr>SEXTING A PRÁVO</vt:lpstr>
      <vt:lpstr>SEXTING A PRÁVO</vt:lpstr>
      <vt:lpstr>Český právní paradox</vt:lpstr>
      <vt:lpstr>Sexting jako výzva  k nechtěnému kontaktu</vt:lpstr>
      <vt:lpstr>Přístupnost pornografie na internetu  pro osoby mladší 18 let</vt:lpstr>
      <vt:lpstr>Přístupnost pornografie na internetu  pro osoby mladší 18 let</vt:lpstr>
      <vt:lpstr>Zdroje pro učitele a třídu</vt:lpstr>
      <vt:lpstr>Co na to…morálka?</vt:lpstr>
      <vt:lpstr>Prezentace aplikace PowerPoint</vt:lpstr>
      <vt:lpstr>Prezentace aplikace PowerPoint</vt:lpstr>
      <vt:lpstr>Prezentace aplikace PowerPoint</vt:lpstr>
      <vt:lpstr>Prezentace aplikace PowerPoint</vt:lpstr>
      <vt:lpstr>Případové studie …</vt:lpstr>
      <vt:lpstr>To je pravda!</vt:lpstr>
      <vt:lpstr>Nevím...</vt:lpstr>
      <vt:lpstr>Je to  na každém z nás. </vt:lpstr>
      <vt:lpstr>My s tím naděláme...</vt:lpstr>
      <vt:lpstr>Špatně!</vt:lpstr>
      <vt:lpstr>Když mne nechytí…</vt:lpstr>
      <vt:lpstr>To závisí  na situaci...</vt:lpstr>
      <vt:lpstr>Nejsem si jistý/jistá,  co je správně!?</vt:lpstr>
      <vt:lpstr>Prezentace aplikace PowerPoint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Dell</dc:creator>
  <cp:lastModifiedBy>Sarka</cp:lastModifiedBy>
  <cp:revision>74</cp:revision>
  <dcterms:created xsi:type="dcterms:W3CDTF">2014-03-11T12:17:30Z</dcterms:created>
  <dcterms:modified xsi:type="dcterms:W3CDTF">2014-07-03T08:04:52Z</dcterms:modified>
</cp:coreProperties>
</file>