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0"/>
  </p:notesMasterIdLst>
  <p:sldIdLst>
    <p:sldId id="257" r:id="rId2"/>
    <p:sldId id="258" r:id="rId3"/>
    <p:sldId id="259" r:id="rId4"/>
    <p:sldId id="273" r:id="rId5"/>
    <p:sldId id="330" r:id="rId6"/>
    <p:sldId id="321" r:id="rId7"/>
    <p:sldId id="326" r:id="rId8"/>
    <p:sldId id="333" r:id="rId9"/>
    <p:sldId id="319" r:id="rId10"/>
    <p:sldId id="320" r:id="rId11"/>
    <p:sldId id="260" r:id="rId12"/>
    <p:sldId id="261" r:id="rId13"/>
    <p:sldId id="331" r:id="rId14"/>
    <p:sldId id="262" r:id="rId15"/>
    <p:sldId id="280" r:id="rId16"/>
    <p:sldId id="332" r:id="rId17"/>
    <p:sldId id="263" r:id="rId18"/>
    <p:sldId id="325" r:id="rId19"/>
    <p:sldId id="327" r:id="rId20"/>
    <p:sldId id="334" r:id="rId21"/>
    <p:sldId id="277" r:id="rId22"/>
    <p:sldId id="278" r:id="rId23"/>
    <p:sldId id="279" r:id="rId24"/>
    <p:sldId id="282" r:id="rId25"/>
    <p:sldId id="281" r:id="rId26"/>
    <p:sldId id="283" r:id="rId27"/>
    <p:sldId id="264" r:id="rId28"/>
    <p:sldId id="265" r:id="rId29"/>
    <p:sldId id="266" r:id="rId30"/>
    <p:sldId id="335" r:id="rId31"/>
    <p:sldId id="322" r:id="rId32"/>
    <p:sldId id="323" r:id="rId33"/>
    <p:sldId id="324" r:id="rId34"/>
    <p:sldId id="267" r:id="rId35"/>
    <p:sldId id="268" r:id="rId36"/>
    <p:sldId id="284" r:id="rId37"/>
    <p:sldId id="304" r:id="rId38"/>
    <p:sldId id="290" r:id="rId39"/>
    <p:sldId id="291" r:id="rId40"/>
    <p:sldId id="292" r:id="rId41"/>
    <p:sldId id="294" r:id="rId42"/>
    <p:sldId id="295" r:id="rId43"/>
    <p:sldId id="296" r:id="rId44"/>
    <p:sldId id="299" r:id="rId45"/>
    <p:sldId id="298" r:id="rId46"/>
    <p:sldId id="301" r:id="rId47"/>
    <p:sldId id="302" r:id="rId48"/>
    <p:sldId id="303" r:id="rId49"/>
    <p:sldId id="314" r:id="rId50"/>
    <p:sldId id="316" r:id="rId51"/>
    <p:sldId id="305" r:id="rId52"/>
    <p:sldId id="306" r:id="rId53"/>
    <p:sldId id="307" r:id="rId54"/>
    <p:sldId id="308" r:id="rId55"/>
    <p:sldId id="309" r:id="rId56"/>
    <p:sldId id="336" r:id="rId57"/>
    <p:sldId id="311" r:id="rId58"/>
    <p:sldId id="313" r:id="rId59"/>
    <p:sldId id="285" r:id="rId60"/>
    <p:sldId id="289" r:id="rId61"/>
    <p:sldId id="286" r:id="rId62"/>
    <p:sldId id="287" r:id="rId63"/>
    <p:sldId id="288" r:id="rId64"/>
    <p:sldId id="270" r:id="rId65"/>
    <p:sldId id="328" r:id="rId66"/>
    <p:sldId id="329" r:id="rId67"/>
    <p:sldId id="271" r:id="rId68"/>
    <p:sldId id="272" r:id="rId6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49" autoAdjust="0"/>
  </p:normalViewPr>
  <p:slideViewPr>
    <p:cSldViewPr>
      <p:cViewPr>
        <p:scale>
          <a:sx n="69" d="100"/>
          <a:sy n="69" d="100"/>
        </p:scale>
        <p:origin x="-14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rAngAx val="0"/>
      <c:perspective val="70"/>
    </c:view3D>
    <c:floor>
      <c:thickness val="0"/>
    </c:floor>
    <c:sideWall>
      <c:thickness val="0"/>
    </c:sideWall>
    <c:backWall>
      <c:thickness val="0"/>
    </c:backWall>
    <c:plotArea>
      <c:layout>
        <c:manualLayout>
          <c:layoutTarget val="inner"/>
          <c:xMode val="edge"/>
          <c:yMode val="edge"/>
          <c:x val="0.21725900198207099"/>
          <c:y val="0"/>
          <c:w val="0.75667225624574785"/>
          <c:h val="0.88397616665150602"/>
        </c:manualLayout>
      </c:layout>
      <c:bar3DChart>
        <c:barDir val="bar"/>
        <c:grouping val="stacked"/>
        <c:varyColors val="0"/>
        <c:ser>
          <c:idx val="0"/>
          <c:order val="0"/>
          <c:invertIfNegative val="0"/>
          <c:dPt>
            <c:idx val="0"/>
            <c:invertIfNegative val="0"/>
            <c:bubble3D val="0"/>
            <c:spPr>
              <a:solidFill>
                <a:srgbClr val="0070C0"/>
              </a:solidFill>
              <a:ln w="3175">
                <a:solidFill>
                  <a:schemeClr val="tx1"/>
                </a:solidFill>
              </a:ln>
            </c:spPr>
          </c:dPt>
          <c:dPt>
            <c:idx val="1"/>
            <c:invertIfNegative val="0"/>
            <c:bubble3D val="0"/>
            <c:spPr>
              <a:solidFill>
                <a:srgbClr val="FFC000"/>
              </a:solidFill>
              <a:ln w="3175">
                <a:solidFill>
                  <a:schemeClr val="tx1"/>
                </a:solidFill>
              </a:ln>
            </c:spPr>
          </c:dPt>
          <c:dPt>
            <c:idx val="2"/>
            <c:invertIfNegative val="0"/>
            <c:bubble3D val="0"/>
            <c:spPr>
              <a:solidFill>
                <a:srgbClr val="17C709"/>
              </a:solidFill>
              <a:ln w="3175">
                <a:solidFill>
                  <a:schemeClr val="tx1"/>
                </a:solidFill>
              </a:ln>
            </c:spPr>
          </c:dPt>
          <c:dPt>
            <c:idx val="3"/>
            <c:invertIfNegative val="0"/>
            <c:bubble3D val="0"/>
            <c:explosion val="6"/>
            <c:spPr>
              <a:solidFill>
                <a:srgbClr val="FF0000"/>
              </a:solidFill>
              <a:ln w="12700" cmpd="thinThick">
                <a:solidFill>
                  <a:schemeClr val="tx1"/>
                </a:solidFill>
              </a:ln>
            </c:spPr>
          </c:dPt>
          <c:dPt>
            <c:idx val="4"/>
            <c:invertIfNegative val="0"/>
            <c:bubble3D val="0"/>
            <c:spPr>
              <a:solidFill>
                <a:srgbClr val="7030A0"/>
              </a:solidFill>
              <a:ln w="3175">
                <a:solidFill>
                  <a:schemeClr val="tx1"/>
                </a:solidFill>
              </a:ln>
            </c:spPr>
          </c:dPt>
          <c:dPt>
            <c:idx val="5"/>
            <c:invertIfNegative val="0"/>
            <c:bubble3D val="0"/>
            <c:spPr>
              <a:solidFill>
                <a:srgbClr val="F814DD"/>
              </a:solidFill>
              <a:ln w="3175">
                <a:solidFill>
                  <a:schemeClr val="tx1"/>
                </a:solidFill>
              </a:ln>
            </c:spPr>
          </c:dPt>
          <c:dPt>
            <c:idx val="6"/>
            <c:invertIfNegative val="0"/>
            <c:bubble3D val="0"/>
            <c:spPr>
              <a:solidFill>
                <a:srgbClr val="00B0F0"/>
              </a:solidFill>
              <a:ln w="3175">
                <a:solidFill>
                  <a:schemeClr val="tx1"/>
                </a:solidFill>
              </a:ln>
            </c:spPr>
          </c:dPt>
          <c:dPt>
            <c:idx val="7"/>
            <c:invertIfNegative val="0"/>
            <c:bubble3D val="0"/>
            <c:spPr>
              <a:solidFill>
                <a:srgbClr val="C00000"/>
              </a:solidFill>
              <a:ln w="3175">
                <a:solidFill>
                  <a:schemeClr val="tx1"/>
                </a:solidFill>
              </a:ln>
            </c:spPr>
          </c:dPt>
          <c:dPt>
            <c:idx val="8"/>
            <c:invertIfNegative val="0"/>
            <c:bubble3D val="0"/>
            <c:spPr>
              <a:solidFill>
                <a:srgbClr val="92D050"/>
              </a:solidFill>
              <a:ln w="3175">
                <a:solidFill>
                  <a:schemeClr val="tx1"/>
                </a:solidFill>
              </a:ln>
            </c:spPr>
          </c:dPt>
          <c:dPt>
            <c:idx val="9"/>
            <c:invertIfNegative val="0"/>
            <c:bubble3D val="0"/>
            <c:spPr>
              <a:solidFill>
                <a:srgbClr val="FFFF00"/>
              </a:solidFill>
              <a:ln w="3175">
                <a:solidFill>
                  <a:schemeClr val="tx1"/>
                </a:solidFill>
              </a:ln>
            </c:spPr>
          </c:dPt>
          <c:dLbls>
            <c:dLbl>
              <c:idx val="0"/>
              <c:layout>
                <c:manualLayout>
                  <c:x val="0.38111096179387632"/>
                  <c:y val="5.2226416810697788E-3"/>
                </c:manualLayout>
              </c:layout>
              <c:spPr/>
              <c:txPr>
                <a:bodyPr/>
                <a:lstStyle/>
                <a:p>
                  <a:pPr>
                    <a:defRPr sz="1400" b="1" i="0" baseline="0">
                      <a:solidFill>
                        <a:schemeClr val="tx1"/>
                      </a:solidFill>
                    </a:defRPr>
                  </a:pPr>
                  <a:endParaRPr lang="cs-CZ"/>
                </a:p>
              </c:txPr>
              <c:showLegendKey val="0"/>
              <c:showVal val="1"/>
              <c:showCatName val="0"/>
              <c:showSerName val="0"/>
              <c:showPercent val="0"/>
              <c:showBubbleSize val="0"/>
            </c:dLbl>
            <c:dLbl>
              <c:idx val="1"/>
              <c:layout>
                <c:manualLayout>
                  <c:x val="0.35730059683792315"/>
                  <c:y val="3.7351041571909451E-3"/>
                </c:manualLayout>
              </c:layout>
              <c:spPr/>
              <c:txPr>
                <a:bodyPr/>
                <a:lstStyle/>
                <a:p>
                  <a:pPr>
                    <a:defRPr sz="1400" b="1" i="0" baseline="0">
                      <a:solidFill>
                        <a:schemeClr val="tx1"/>
                      </a:solidFill>
                    </a:defRPr>
                  </a:pPr>
                  <a:endParaRPr lang="cs-CZ"/>
                </a:p>
              </c:txPr>
              <c:showLegendKey val="0"/>
              <c:showVal val="1"/>
              <c:showCatName val="0"/>
              <c:showSerName val="0"/>
              <c:showPercent val="0"/>
              <c:showBubbleSize val="0"/>
            </c:dLbl>
            <c:dLbl>
              <c:idx val="2"/>
              <c:layout>
                <c:manualLayout>
                  <c:x val="0.29675962379702536"/>
                  <c:y val="1.0006367688529063E-3"/>
                </c:manualLayout>
              </c:layout>
              <c:spPr/>
              <c:txPr>
                <a:bodyPr/>
                <a:lstStyle/>
                <a:p>
                  <a:pPr>
                    <a:defRPr sz="1400" b="1" i="0" baseline="0">
                      <a:solidFill>
                        <a:schemeClr val="tx1"/>
                      </a:solidFill>
                    </a:defRPr>
                  </a:pPr>
                  <a:endParaRPr lang="cs-CZ"/>
                </a:p>
              </c:txPr>
              <c:showLegendKey val="0"/>
              <c:showVal val="1"/>
              <c:showCatName val="0"/>
              <c:showSerName val="0"/>
              <c:showPercent val="0"/>
              <c:showBubbleSize val="0"/>
            </c:dLbl>
            <c:dLbl>
              <c:idx val="3"/>
              <c:layout>
                <c:manualLayout>
                  <c:x val="0.28203655098668234"/>
                  <c:y val="3.6141180751387263E-3"/>
                </c:manualLayout>
              </c:layout>
              <c:spPr/>
              <c:txPr>
                <a:bodyPr/>
                <a:lstStyle/>
                <a:p>
                  <a:pPr>
                    <a:defRPr sz="1400" b="1" i="0" baseline="0">
                      <a:solidFill>
                        <a:schemeClr val="tx1"/>
                      </a:solidFill>
                    </a:defRPr>
                  </a:pPr>
                  <a:endParaRPr lang="cs-CZ"/>
                </a:p>
              </c:txPr>
              <c:showLegendKey val="0"/>
              <c:showVal val="1"/>
              <c:showCatName val="0"/>
              <c:showSerName val="0"/>
              <c:showPercent val="0"/>
              <c:showBubbleSize val="0"/>
            </c:dLbl>
            <c:dLbl>
              <c:idx val="4"/>
              <c:layout>
                <c:manualLayout>
                  <c:x val="0.15912292213473322"/>
                  <c:y val="6.5987446556899903E-3"/>
                </c:manualLayout>
              </c:layout>
              <c:spPr/>
              <c:txPr>
                <a:bodyPr/>
                <a:lstStyle/>
                <a:p>
                  <a:pPr>
                    <a:defRPr sz="1400" b="1" i="0" baseline="0">
                      <a:solidFill>
                        <a:schemeClr val="tx1"/>
                      </a:solidFill>
                    </a:defRPr>
                  </a:pPr>
                  <a:endParaRPr lang="cs-CZ"/>
                </a:p>
              </c:txPr>
              <c:showLegendKey val="0"/>
              <c:showVal val="1"/>
              <c:showCatName val="0"/>
              <c:showSerName val="0"/>
              <c:showPercent val="0"/>
              <c:showBubbleSize val="0"/>
            </c:dLbl>
            <c:dLbl>
              <c:idx val="5"/>
              <c:layout>
                <c:manualLayout>
                  <c:x val="0.13856311363857288"/>
                  <c:y val="5.009778950241071E-3"/>
                </c:manualLayout>
              </c:layout>
              <c:showLegendKey val="0"/>
              <c:showVal val="1"/>
              <c:showCatName val="0"/>
              <c:showSerName val="0"/>
              <c:showPercent val="0"/>
              <c:showBubbleSize val="0"/>
            </c:dLbl>
            <c:dLbl>
              <c:idx val="6"/>
              <c:layout>
                <c:manualLayout>
                  <c:x val="0.11160931272479822"/>
                  <c:y val="3.3607750386609697E-3"/>
                </c:manualLayout>
              </c:layout>
              <c:showLegendKey val="0"/>
              <c:showVal val="1"/>
              <c:showCatName val="0"/>
              <c:showSerName val="0"/>
              <c:showPercent val="0"/>
              <c:showBubbleSize val="0"/>
            </c:dLbl>
            <c:dLbl>
              <c:idx val="7"/>
              <c:delete val="1"/>
            </c:dLbl>
            <c:dLbl>
              <c:idx val="8"/>
              <c:delete val="1"/>
            </c:dLbl>
            <c:dLbl>
              <c:idx val="9"/>
              <c:delete val="1"/>
            </c:dLbl>
            <c:txPr>
              <a:bodyPr/>
              <a:lstStyle/>
              <a:p>
                <a:pPr>
                  <a:defRPr sz="1200" b="1" i="0" baseline="0">
                    <a:solidFill>
                      <a:schemeClr val="tx1"/>
                    </a:solidFill>
                  </a:defRPr>
                </a:pPr>
                <a:endParaRPr lang="cs-CZ"/>
              </a:p>
            </c:txPr>
            <c:showLegendKey val="0"/>
            <c:showVal val="1"/>
            <c:showCatName val="0"/>
            <c:showSerName val="0"/>
            <c:showPercent val="0"/>
            <c:showBubbleSize val="0"/>
            <c:showLeaderLines val="0"/>
          </c:dLbls>
          <c:cat>
            <c:strRef>
              <c:f>List1!$B$2:$B$11</c:f>
              <c:strCache>
                <c:ptCount val="10"/>
                <c:pt idx="0">
                  <c:v>textové zprávy (SMS) </c:v>
                </c:pt>
                <c:pt idx="1">
                  <c:v>telefonní hovory</c:v>
                </c:pt>
                <c:pt idx="2">
                  <c:v>e-maily</c:v>
                </c:pt>
                <c:pt idx="3">
                  <c:v>Sociální sítě (Facebook, …)</c:v>
                </c:pt>
                <c:pt idx="4">
                  <c:v>Instant messagery (ICQ, Skype,…)</c:v>
                </c:pt>
                <c:pt idx="5">
                  <c:v>Jinak</c:v>
                </c:pt>
                <c:pt idx="6">
                  <c:v>Fotky, obrázky, videa</c:v>
                </c:pt>
                <c:pt idx="7">
                  <c:v>Chaty</c:v>
                </c:pt>
                <c:pt idx="8">
                  <c:v>On-line hry</c:v>
                </c:pt>
                <c:pt idx="9">
                  <c:v>Webové stránky, blogy</c:v>
                </c:pt>
              </c:strCache>
            </c:strRef>
          </c:cat>
          <c:val>
            <c:numRef>
              <c:f>List1!$C$2:$C$11</c:f>
              <c:numCache>
                <c:formatCode>0.0%</c:formatCode>
                <c:ptCount val="10"/>
                <c:pt idx="0">
                  <c:v>0.34200000000000041</c:v>
                </c:pt>
                <c:pt idx="1">
                  <c:v>0.31600000000000023</c:v>
                </c:pt>
                <c:pt idx="2">
                  <c:v>0.26600000000000001</c:v>
                </c:pt>
                <c:pt idx="3">
                  <c:v>0.253</c:v>
                </c:pt>
                <c:pt idx="4">
                  <c:v>0.127</c:v>
                </c:pt>
                <c:pt idx="5">
                  <c:v>0.11400000000000007</c:v>
                </c:pt>
                <c:pt idx="6">
                  <c:v>8.9000000000000107E-2</c:v>
                </c:pt>
                <c:pt idx="7">
                  <c:v>7.6000000000000054E-2</c:v>
                </c:pt>
                <c:pt idx="8">
                  <c:v>6.3000000000000014E-2</c:v>
                </c:pt>
                <c:pt idx="9">
                  <c:v>5.1000000000000004E-2</c:v>
                </c:pt>
              </c:numCache>
            </c:numRef>
          </c:val>
        </c:ser>
        <c:dLbls>
          <c:showLegendKey val="0"/>
          <c:showVal val="0"/>
          <c:showCatName val="0"/>
          <c:showSerName val="0"/>
          <c:showPercent val="0"/>
          <c:showBubbleSize val="0"/>
        </c:dLbls>
        <c:gapWidth val="100"/>
        <c:shape val="cylinder"/>
        <c:axId val="52896512"/>
        <c:axId val="109378560"/>
        <c:axId val="0"/>
      </c:bar3DChart>
      <c:valAx>
        <c:axId val="109378560"/>
        <c:scaling>
          <c:orientation val="minMax"/>
        </c:scaling>
        <c:delete val="0"/>
        <c:axPos val="b"/>
        <c:majorGridlines>
          <c:spPr>
            <a:ln>
              <a:solidFill>
                <a:schemeClr val="bg2">
                  <a:lumMod val="90000"/>
                </a:schemeClr>
              </a:solidFill>
            </a:ln>
          </c:spPr>
        </c:majorGridlines>
        <c:numFmt formatCode="0%" sourceLinked="0"/>
        <c:majorTickMark val="out"/>
        <c:minorTickMark val="none"/>
        <c:tickLblPos val="nextTo"/>
        <c:txPr>
          <a:bodyPr/>
          <a:lstStyle/>
          <a:p>
            <a:pPr>
              <a:defRPr sz="1250" b="1" i="0" baseline="0"/>
            </a:pPr>
            <a:endParaRPr lang="cs-CZ"/>
          </a:p>
        </c:txPr>
        <c:crossAx val="52896512"/>
        <c:crosses val="autoZero"/>
        <c:crossBetween val="between"/>
      </c:valAx>
      <c:catAx>
        <c:axId val="52896512"/>
        <c:scaling>
          <c:orientation val="minMax"/>
        </c:scaling>
        <c:delete val="0"/>
        <c:axPos val="l"/>
        <c:majorTickMark val="out"/>
        <c:minorTickMark val="none"/>
        <c:tickLblPos val="nextTo"/>
        <c:txPr>
          <a:bodyPr/>
          <a:lstStyle/>
          <a:p>
            <a:pPr>
              <a:defRPr sz="1400" b="1"/>
            </a:pPr>
            <a:endParaRPr lang="cs-CZ"/>
          </a:p>
        </c:txPr>
        <c:crossAx val="109378560"/>
        <c:crosses val="autoZero"/>
        <c:auto val="1"/>
        <c:lblAlgn val="ctr"/>
        <c:lblOffset val="100"/>
        <c:noMultiLvlLbl val="0"/>
      </c:cat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0225150675609993"/>
          <c:y val="0"/>
          <c:w val="0.79774849324390085"/>
          <c:h val="1"/>
        </c:manualLayout>
      </c:layout>
      <c:bar3DChart>
        <c:barDir val="bar"/>
        <c:grouping val="clustered"/>
        <c:varyColors val="0"/>
        <c:ser>
          <c:idx val="0"/>
          <c:order val="0"/>
          <c:spPr>
            <a:gradFill>
              <a:gsLst>
                <a:gs pos="0">
                  <a:srgbClr val="FF0000"/>
                </a:gs>
                <a:gs pos="50000">
                  <a:schemeClr val="accent1">
                    <a:tint val="44500"/>
                    <a:satMod val="160000"/>
                  </a:schemeClr>
                </a:gs>
                <a:gs pos="100000">
                  <a:schemeClr val="accent1">
                    <a:tint val="23500"/>
                    <a:satMod val="160000"/>
                  </a:schemeClr>
                </a:gs>
              </a:gsLst>
              <a:lin ang="5400000" scaled="0"/>
            </a:gradFill>
          </c:spPr>
          <c:invertIfNegative val="0"/>
          <c:dPt>
            <c:idx val="0"/>
            <c:invertIfNegative val="0"/>
            <c:bubble3D val="0"/>
            <c:spPr>
              <a:solidFill>
                <a:srgbClr val="FF0000"/>
              </a:solidFill>
              <a:ln w="3175">
                <a:solidFill>
                  <a:schemeClr val="tx1"/>
                </a:solidFill>
              </a:ln>
            </c:spPr>
          </c:dPt>
          <c:dPt>
            <c:idx val="1"/>
            <c:invertIfNegative val="0"/>
            <c:bubble3D val="0"/>
            <c:spPr>
              <a:solidFill>
                <a:schemeClr val="accent6"/>
              </a:solidFill>
              <a:ln w="3175">
                <a:solidFill>
                  <a:schemeClr val="tx1"/>
                </a:solidFill>
              </a:ln>
            </c:spPr>
          </c:dPt>
          <c:dPt>
            <c:idx val="2"/>
            <c:invertIfNegative val="0"/>
            <c:bubble3D val="0"/>
            <c:spPr>
              <a:solidFill>
                <a:srgbClr val="0070C0"/>
              </a:solidFill>
              <a:ln w="3175">
                <a:solidFill>
                  <a:schemeClr val="tx1"/>
                </a:solidFill>
              </a:ln>
            </c:spPr>
          </c:dPt>
          <c:dPt>
            <c:idx val="3"/>
            <c:invertIfNegative val="0"/>
            <c:bubble3D val="0"/>
            <c:spPr>
              <a:solidFill>
                <a:srgbClr val="FFFF00"/>
              </a:solidFill>
              <a:ln w="3175">
                <a:solidFill>
                  <a:schemeClr val="tx1"/>
                </a:solidFill>
              </a:ln>
            </c:spPr>
          </c:dPt>
          <c:dPt>
            <c:idx val="4"/>
            <c:invertIfNegative val="0"/>
            <c:bubble3D val="0"/>
            <c:spPr>
              <a:solidFill>
                <a:srgbClr val="92D050"/>
              </a:solidFill>
              <a:ln w="3175">
                <a:solidFill>
                  <a:schemeClr val="tx1"/>
                </a:solidFill>
              </a:ln>
            </c:spPr>
          </c:dPt>
          <c:dPt>
            <c:idx val="5"/>
            <c:invertIfNegative val="0"/>
            <c:bubble3D val="0"/>
            <c:spPr>
              <a:solidFill>
                <a:srgbClr val="002060"/>
              </a:solidFill>
              <a:ln w="3175">
                <a:solidFill>
                  <a:schemeClr val="tx1"/>
                </a:solidFill>
              </a:ln>
            </c:spPr>
          </c:dPt>
          <c:dPt>
            <c:idx val="6"/>
            <c:invertIfNegative val="0"/>
            <c:bubble3D val="0"/>
            <c:spPr>
              <a:solidFill>
                <a:srgbClr val="7030A0"/>
              </a:solidFill>
              <a:ln w="3175">
                <a:solidFill>
                  <a:schemeClr val="tx1"/>
                </a:solidFill>
              </a:ln>
            </c:spPr>
          </c:dPt>
          <c:dPt>
            <c:idx val="7"/>
            <c:invertIfNegative val="0"/>
            <c:bubble3D val="0"/>
            <c:spPr>
              <a:solidFill>
                <a:srgbClr val="F43EC0"/>
              </a:solidFill>
              <a:ln w="3175">
                <a:solidFill>
                  <a:schemeClr val="tx1"/>
                </a:solidFill>
              </a:ln>
            </c:spPr>
          </c:dPt>
          <c:dPt>
            <c:idx val="8"/>
            <c:invertIfNegative val="0"/>
            <c:bubble3D val="0"/>
            <c:spPr>
              <a:solidFill>
                <a:srgbClr val="00B0F0"/>
              </a:solidFill>
              <a:ln w="3175">
                <a:solidFill>
                  <a:schemeClr val="tx1"/>
                </a:solidFill>
              </a:ln>
            </c:spPr>
          </c:dPt>
          <c:dPt>
            <c:idx val="9"/>
            <c:invertIfNegative val="0"/>
            <c:bubble3D val="0"/>
            <c:spPr>
              <a:solidFill>
                <a:srgbClr val="00B050"/>
              </a:solidFill>
              <a:ln w="3175">
                <a:solidFill>
                  <a:schemeClr val="tx1"/>
                </a:solidFill>
              </a:ln>
            </c:spPr>
          </c:dPt>
          <c:dPt>
            <c:idx val="10"/>
            <c:invertIfNegative val="0"/>
            <c:bubble3D val="0"/>
            <c:spPr>
              <a:solidFill>
                <a:srgbClr val="FFC000"/>
              </a:solidFill>
              <a:ln w="3175">
                <a:solidFill>
                  <a:schemeClr val="tx1"/>
                </a:solidFill>
              </a:ln>
            </c:spPr>
          </c:dPt>
          <c:dPt>
            <c:idx val="11"/>
            <c:invertIfNegative val="0"/>
            <c:bubble3D val="0"/>
            <c:spPr>
              <a:solidFill>
                <a:srgbClr val="C00000"/>
              </a:solidFill>
              <a:ln w="3175">
                <a:solidFill>
                  <a:schemeClr val="tx1"/>
                </a:solidFill>
              </a:ln>
            </c:spPr>
          </c:dPt>
          <c:dLbls>
            <c:txPr>
              <a:bodyPr/>
              <a:lstStyle/>
              <a:p>
                <a:pPr>
                  <a:defRPr b="1" i="0" baseline="0">
                    <a:latin typeface="Arial" panose="020B0604020202020204" pitchFamily="34" charset="0"/>
                  </a:defRPr>
                </a:pPr>
                <a:endParaRPr lang="cs-CZ"/>
              </a:p>
            </c:txPr>
            <c:showLegendKey val="0"/>
            <c:showVal val="1"/>
            <c:showCatName val="0"/>
            <c:showSerName val="0"/>
            <c:showPercent val="0"/>
            <c:showBubbleSize val="0"/>
            <c:showLeaderLines val="0"/>
          </c:dLbls>
          <c:cat>
            <c:strRef>
              <c:f>List1!$B$2:$B$13</c:f>
              <c:strCache>
                <c:ptCount val="12"/>
                <c:pt idx="0">
                  <c:v>vztek</c:v>
                </c:pt>
                <c:pt idx="1">
                  <c:v>rozrušení</c:v>
                </c:pt>
                <c:pt idx="2">
                  <c:v>strach</c:v>
                </c:pt>
                <c:pt idx="3">
                  <c:v>frustrace/zklamání</c:v>
                </c:pt>
                <c:pt idx="4">
                  <c:v>problémy soustředit se</c:v>
                </c:pt>
                <c:pt idx="5">
                  <c:v>problémy se spánkem</c:v>
                </c:pt>
                <c:pt idx="6">
                  <c:v>fyzická nevolnost</c:v>
                </c:pt>
                <c:pt idx="7">
                  <c:v>jiné chování doma</c:v>
                </c:pt>
                <c:pt idx="8">
                  <c:v>jiné chování s přáteli</c:v>
                </c:pt>
                <c:pt idx="9">
                  <c:v>něco jiného</c:v>
                </c:pt>
                <c:pt idx="10">
                  <c:v>nechuť k jídlu </c:v>
                </c:pt>
                <c:pt idx="11">
                  <c:v>vyhýbání se škole</c:v>
                </c:pt>
              </c:strCache>
            </c:strRef>
          </c:cat>
          <c:val>
            <c:numRef>
              <c:f>List1!$C$2:$C$13</c:f>
              <c:numCache>
                <c:formatCode>0.0%</c:formatCode>
                <c:ptCount val="12"/>
                <c:pt idx="0">
                  <c:v>0.74000000000000044</c:v>
                </c:pt>
                <c:pt idx="1">
                  <c:v>0.49300000000000027</c:v>
                </c:pt>
                <c:pt idx="2">
                  <c:v>0.35600000000000021</c:v>
                </c:pt>
                <c:pt idx="3">
                  <c:v>0.30100000000000027</c:v>
                </c:pt>
                <c:pt idx="4">
                  <c:v>0.1780000000000001</c:v>
                </c:pt>
                <c:pt idx="5">
                  <c:v>0.1780000000000001</c:v>
                </c:pt>
                <c:pt idx="6">
                  <c:v>0.12300000000000005</c:v>
                </c:pt>
                <c:pt idx="7">
                  <c:v>0.11</c:v>
                </c:pt>
                <c:pt idx="8">
                  <c:v>8.2000000000000003E-2</c:v>
                </c:pt>
                <c:pt idx="9">
                  <c:v>8.2000000000000003E-2</c:v>
                </c:pt>
                <c:pt idx="10">
                  <c:v>5.5000000000000014E-2</c:v>
                </c:pt>
                <c:pt idx="11">
                  <c:v>1.4E-2</c:v>
                </c:pt>
              </c:numCache>
            </c:numRef>
          </c:val>
        </c:ser>
        <c:dLbls>
          <c:showLegendKey val="0"/>
          <c:showVal val="0"/>
          <c:showCatName val="0"/>
          <c:showSerName val="0"/>
          <c:showPercent val="0"/>
          <c:showBubbleSize val="0"/>
        </c:dLbls>
        <c:gapWidth val="150"/>
        <c:shape val="box"/>
        <c:axId val="53829632"/>
        <c:axId val="53831168"/>
        <c:axId val="0"/>
      </c:bar3DChart>
      <c:catAx>
        <c:axId val="53829632"/>
        <c:scaling>
          <c:orientation val="minMax"/>
        </c:scaling>
        <c:delete val="0"/>
        <c:axPos val="l"/>
        <c:majorTickMark val="out"/>
        <c:minorTickMark val="none"/>
        <c:tickLblPos val="nextTo"/>
        <c:spPr>
          <a:ln>
            <a:solidFill>
              <a:schemeClr val="tx1"/>
            </a:solidFill>
          </a:ln>
        </c:spPr>
        <c:txPr>
          <a:bodyPr/>
          <a:lstStyle/>
          <a:p>
            <a:pPr>
              <a:defRPr sz="1050" b="1" i="0" baseline="0">
                <a:latin typeface="Arial" panose="020B0604020202020204" pitchFamily="34" charset="0"/>
                <a:cs typeface="Arial" panose="020B0604020202020204" pitchFamily="34" charset="0"/>
              </a:defRPr>
            </a:pPr>
            <a:endParaRPr lang="cs-CZ"/>
          </a:p>
        </c:txPr>
        <c:crossAx val="53831168"/>
        <c:crosses val="autoZero"/>
        <c:auto val="1"/>
        <c:lblAlgn val="ctr"/>
        <c:lblOffset val="100"/>
        <c:noMultiLvlLbl val="0"/>
      </c:catAx>
      <c:valAx>
        <c:axId val="53831168"/>
        <c:scaling>
          <c:orientation val="minMax"/>
        </c:scaling>
        <c:delete val="1"/>
        <c:axPos val="b"/>
        <c:majorGridlines>
          <c:spPr>
            <a:ln w="3175">
              <a:solidFill>
                <a:schemeClr val="bg2">
                  <a:lumMod val="90000"/>
                </a:schemeClr>
              </a:solidFill>
            </a:ln>
          </c:spPr>
        </c:majorGridlines>
        <c:numFmt formatCode="0.0%" sourceLinked="1"/>
        <c:majorTickMark val="out"/>
        <c:minorTickMark val="none"/>
        <c:tickLblPos val="nextTo"/>
        <c:crossAx val="53829632"/>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247347516942562"/>
          <c:y val="3.6513164061982642E-2"/>
          <c:w val="0.86422966892567488"/>
          <c:h val="0.58178468170932685"/>
        </c:manualLayout>
      </c:layout>
      <c:bar3D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rgbClr val="C9F1FF"/>
              </a:solidFill>
            </c:spPr>
          </c:dPt>
          <c:dPt>
            <c:idx val="3"/>
            <c:invertIfNegative val="0"/>
            <c:bubble3D val="0"/>
            <c:spPr>
              <a:solidFill>
                <a:srgbClr val="3DF93D"/>
              </a:solidFill>
            </c:spPr>
          </c:dPt>
          <c:dPt>
            <c:idx val="4"/>
            <c:invertIfNegative val="0"/>
            <c:bubble3D val="0"/>
            <c:spPr>
              <a:solidFill>
                <a:srgbClr val="FFD243"/>
              </a:solidFill>
            </c:spPr>
          </c:dPt>
          <c:dPt>
            <c:idx val="5"/>
            <c:invertIfNegative val="0"/>
            <c:bubble3D val="0"/>
            <c:spPr>
              <a:solidFill>
                <a:srgbClr val="07E707"/>
              </a:solidFill>
            </c:spPr>
          </c:dPt>
          <c:dPt>
            <c:idx val="6"/>
            <c:invertIfNegative val="0"/>
            <c:bubble3D val="0"/>
            <c:spPr>
              <a:solidFill>
                <a:srgbClr val="96FC96"/>
              </a:solidFill>
            </c:spPr>
          </c:dPt>
          <c:dPt>
            <c:idx val="7"/>
            <c:invertIfNegative val="0"/>
            <c:bubble3D val="0"/>
            <c:spPr>
              <a:solidFill>
                <a:srgbClr val="FF9201"/>
              </a:solidFill>
            </c:spPr>
          </c:dPt>
          <c:dPt>
            <c:idx val="8"/>
            <c:invertIfNegative val="0"/>
            <c:bubble3D val="0"/>
            <c:spPr>
              <a:solidFill>
                <a:srgbClr val="0070C0"/>
              </a:solidFill>
            </c:spPr>
          </c:dPt>
          <c:dPt>
            <c:idx val="9"/>
            <c:invertIfNegative val="0"/>
            <c:bubble3D val="0"/>
            <c:spPr>
              <a:solidFill>
                <a:srgbClr val="00B0F0"/>
              </a:solidFill>
            </c:spPr>
          </c:dPt>
          <c:dPt>
            <c:idx val="10"/>
            <c:invertIfNegative val="0"/>
            <c:bubble3D val="0"/>
            <c:spPr>
              <a:solidFill>
                <a:srgbClr val="DE0000"/>
              </a:solidFill>
            </c:spPr>
          </c:dPt>
          <c:dPt>
            <c:idx val="11"/>
            <c:invertIfNegative val="0"/>
            <c:bubble3D val="0"/>
            <c:spPr>
              <a:solidFill>
                <a:srgbClr val="69D8FF"/>
              </a:solidFill>
            </c:spPr>
          </c:dPt>
          <c:cat>
            <c:strRef>
              <c:f>List1!$C$3:$C$14</c:f>
              <c:strCache>
                <c:ptCount val="12"/>
                <c:pt idx="0">
                  <c:v>Ignorace, nevšímání si</c:v>
                </c:pt>
                <c:pt idx="1">
                  <c:v>Smazání zraňujícího obsahu</c:v>
                </c:pt>
                <c:pt idx="2">
                  <c:v>vypnutí počítače</c:v>
                </c:pt>
                <c:pt idx="3">
                  <c:v>poslání zraňující zprávy zpět</c:v>
                </c:pt>
                <c:pt idx="4">
                  <c:v>požádání agresora, aby mě nechal na pokoji</c:v>
                </c:pt>
                <c:pt idx="5">
                  <c:v>uložení zprávy</c:v>
                </c:pt>
                <c:pt idx="6">
                  <c:v>zkopírování zprávy pro vedení si záznamů</c:v>
                </c:pt>
                <c:pt idx="7">
                  <c:v>informování dospělého</c:v>
                </c:pt>
                <c:pt idx="8">
                  <c:v>změna osobních údajů (hesla, loginy…)</c:v>
                </c:pt>
                <c:pt idx="9">
                  <c:v>nahlášení kyberšikanyna daném webu</c:v>
                </c:pt>
                <c:pt idx="10">
                  <c:v>blokování agresora</c:v>
                </c:pt>
                <c:pt idx="11">
                  <c:v>trávení méně času online</c:v>
                </c:pt>
              </c:strCache>
            </c:strRef>
          </c:cat>
          <c:val>
            <c:numRef>
              <c:f>List1!$D$3:$D$14</c:f>
              <c:numCache>
                <c:formatCode>0%</c:formatCode>
                <c:ptCount val="12"/>
                <c:pt idx="0">
                  <c:v>0.31000000000000022</c:v>
                </c:pt>
                <c:pt idx="1">
                  <c:v>0.25</c:v>
                </c:pt>
                <c:pt idx="2">
                  <c:v>4.0000000000000022E-2</c:v>
                </c:pt>
                <c:pt idx="3">
                  <c:v>0.15000000000000011</c:v>
                </c:pt>
                <c:pt idx="4">
                  <c:v>0.2100000000000001</c:v>
                </c:pt>
                <c:pt idx="5">
                  <c:v>0.16</c:v>
                </c:pt>
                <c:pt idx="6">
                  <c:v>0.14000000000000001</c:v>
                </c:pt>
                <c:pt idx="7">
                  <c:v>0.28000000000000008</c:v>
                </c:pt>
                <c:pt idx="8">
                  <c:v>9.0000000000000024E-2</c:v>
                </c:pt>
                <c:pt idx="9">
                  <c:v>7.0000000000000021E-2</c:v>
                </c:pt>
                <c:pt idx="10">
                  <c:v>0.32000000000000023</c:v>
                </c:pt>
                <c:pt idx="11">
                  <c:v>0.05</c:v>
                </c:pt>
              </c:numCache>
            </c:numRef>
          </c:val>
        </c:ser>
        <c:dLbls>
          <c:showLegendKey val="0"/>
          <c:showVal val="0"/>
          <c:showCatName val="0"/>
          <c:showSerName val="0"/>
          <c:showPercent val="0"/>
          <c:showBubbleSize val="0"/>
        </c:dLbls>
        <c:gapWidth val="150"/>
        <c:shape val="cylinder"/>
        <c:axId val="53742592"/>
        <c:axId val="53744384"/>
        <c:axId val="0"/>
      </c:bar3DChart>
      <c:catAx>
        <c:axId val="53742592"/>
        <c:scaling>
          <c:orientation val="minMax"/>
        </c:scaling>
        <c:delete val="0"/>
        <c:axPos val="b"/>
        <c:majorTickMark val="out"/>
        <c:minorTickMark val="none"/>
        <c:tickLblPos val="nextTo"/>
        <c:txPr>
          <a:bodyPr/>
          <a:lstStyle/>
          <a:p>
            <a:pPr>
              <a:defRPr sz="1200" b="1" i="1" baseline="0"/>
            </a:pPr>
            <a:endParaRPr lang="cs-CZ"/>
          </a:p>
        </c:txPr>
        <c:crossAx val="53744384"/>
        <c:crosses val="autoZero"/>
        <c:auto val="1"/>
        <c:lblAlgn val="ctr"/>
        <c:lblOffset val="100"/>
        <c:noMultiLvlLbl val="0"/>
      </c:catAx>
      <c:valAx>
        <c:axId val="53744384"/>
        <c:scaling>
          <c:orientation val="minMax"/>
        </c:scaling>
        <c:delete val="0"/>
        <c:axPos val="l"/>
        <c:majorGridlines>
          <c:spPr>
            <a:ln w="3175">
              <a:solidFill>
                <a:schemeClr val="bg2">
                  <a:lumMod val="90000"/>
                </a:schemeClr>
              </a:solidFill>
            </a:ln>
          </c:spPr>
        </c:majorGridlines>
        <c:numFmt formatCode="0%" sourceLinked="1"/>
        <c:majorTickMark val="out"/>
        <c:minorTickMark val="none"/>
        <c:tickLblPos val="nextTo"/>
        <c:txPr>
          <a:bodyPr/>
          <a:lstStyle/>
          <a:p>
            <a:pPr>
              <a:defRPr sz="1100" b="1" i="0" baseline="0"/>
            </a:pPr>
            <a:endParaRPr lang="cs-CZ"/>
          </a:p>
        </c:txPr>
        <c:crossAx val="53742592"/>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0.51624</cdr:x>
      <cdr:y>0.20683</cdr:y>
    </cdr:from>
    <cdr:to>
      <cdr:x>0.99749</cdr:x>
      <cdr:y>0.38184</cdr:y>
    </cdr:to>
    <cdr:sp macro="" textlink="">
      <cdr:nvSpPr>
        <cdr:cNvPr id="2" name="TextovéPole 1"/>
        <cdr:cNvSpPr txBox="1"/>
      </cdr:nvSpPr>
      <cdr:spPr>
        <a:xfrm xmlns:a="http://schemas.openxmlformats.org/drawingml/2006/main">
          <a:off x="4248472" y="936104"/>
          <a:ext cx="3960440" cy="792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cs-CZ" sz="2000" b="1" dirty="0" err="1" smtClean="0"/>
            <a:t>Kyberšikana</a:t>
          </a:r>
          <a:r>
            <a:rPr lang="cs-CZ" sz="2000" b="1" dirty="0" smtClean="0"/>
            <a:t> u Vás </a:t>
          </a:r>
        </a:p>
        <a:p xmlns:a="http://schemas.openxmlformats.org/drawingml/2006/main">
          <a:pPr algn="r"/>
          <a:r>
            <a:rPr lang="cs-CZ" sz="2000" b="1" dirty="0" smtClean="0"/>
            <a:t>vyvolává/způsobuje…</a:t>
          </a:r>
          <a:endParaRPr lang="cs-CZ"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C6B7D-2B82-4F32-96FF-8ACC08DB5608}" type="datetimeFigureOut">
              <a:rPr lang="cs-CZ" smtClean="0"/>
              <a:pPr/>
              <a:t>7. 7. 2014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86DDF-F76D-4F2E-925D-B21AB999CFD7}" type="slidenum">
              <a:rPr lang="cs-CZ" smtClean="0"/>
              <a:pPr/>
              <a:t>‹#›</a:t>
            </a:fld>
            <a:endParaRPr lang="cs-CZ"/>
          </a:p>
        </p:txBody>
      </p:sp>
    </p:spTree>
    <p:extLst>
      <p:ext uri="{BB962C8B-B14F-4D97-AF65-F5344CB8AC3E}">
        <p14:creationId xmlns:p14="http://schemas.microsoft.com/office/powerpoint/2010/main" val="291581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ybersmart.gov.au/tagge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usinessweek.com/articles/2013-08-21/ask-dot-fms-teen-suicide-case-and-the-anonymity-problem"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mirror.co.uk/news/uk-news/hannah-smith-suicide-teenager-used-2184385" TargetMode="External"/><Relationship Id="rId4" Type="http://schemas.openxmlformats.org/officeDocument/2006/relationships/hyperlink" Target="http://www.bbc.co.uk/news/uk-england-leicestershire-2358476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ebhost.bridgew.edu/marc/DIGITAL%20SELF%20HARM%20report.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llfacebook.com/infographic-back-to-school-cyber-bullying_b9812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losone.org/article/info:doi/10.1371/journal.pone.006984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Sense Media http://m.commonsensemedia.org/educators/cyberbullying-toolkit.  </a:t>
            </a:r>
            <a:r>
              <a:rPr lang="cs-CZ" dirty="0" smtClean="0"/>
              <a:t>V Aktivitě 6.2. je možno se registrovat.</a:t>
            </a:r>
            <a:r>
              <a:rPr lang="en-US" dirty="0" smtClean="0"/>
              <a:t> </a:t>
            </a:r>
            <a:endParaRPr lang="cs-CZ" dirty="0" smtClean="0"/>
          </a:p>
          <a:p>
            <a:pPr marL="171450" indent="-171450">
              <a:buFontTx/>
              <a:buChar char="-"/>
            </a:pPr>
            <a:r>
              <a:rPr lang="cs-CZ" dirty="0" err="1" smtClean="0"/>
              <a:t>Common</a:t>
            </a:r>
            <a:r>
              <a:rPr lang="cs-CZ" baseline="0" dirty="0" smtClean="0"/>
              <a:t> </a:t>
            </a:r>
            <a:r>
              <a:rPr lang="cs-CZ" baseline="0" dirty="0" err="1" smtClean="0"/>
              <a:t>sense</a:t>
            </a:r>
            <a:r>
              <a:rPr lang="cs-CZ" baseline="0" dirty="0" smtClean="0"/>
              <a:t> media jsou pouze v Aj – přidala bych upozornění na aj zdroj</a:t>
            </a:r>
          </a:p>
          <a:p>
            <a:pPr marL="171450" indent="-171450">
              <a:buFontTx/>
              <a:buChar char="-"/>
            </a:pPr>
            <a:r>
              <a:rPr lang="cs-CZ" baseline="0" dirty="0" smtClean="0"/>
              <a:t>Jako český zdroj můžeme uvést bezpecne-online.cz ???, případně tento </a:t>
            </a:r>
            <a:r>
              <a:rPr lang="cs-CZ" baseline="0" dirty="0" err="1" smtClean="0"/>
              <a:t>slide</a:t>
            </a:r>
            <a:r>
              <a:rPr lang="cs-CZ" baseline="0" dirty="0" smtClean="0"/>
              <a:t> vyhodit…</a:t>
            </a:r>
            <a:endParaRPr lang="en-US" dirty="0" smtClean="0"/>
          </a:p>
          <a:p>
            <a:endParaRPr lang="en-GB" dirty="0"/>
          </a:p>
        </p:txBody>
      </p:sp>
      <p:sp>
        <p:nvSpPr>
          <p:cNvPr id="4" name="Slide Number Placeholder 3"/>
          <p:cNvSpPr>
            <a:spLocks noGrp="1"/>
          </p:cNvSpPr>
          <p:nvPr>
            <p:ph type="sldNum" sz="quarter" idx="10"/>
          </p:nvPr>
        </p:nvSpPr>
        <p:spPr/>
        <p:txBody>
          <a:bodyPr/>
          <a:lstStyle/>
          <a:p>
            <a:fld id="{632C1DB4-022C-4230-967D-9C6E282E819A}" type="slidenum">
              <a:rPr lang="en-IE" smtClean="0"/>
              <a:pPr/>
              <a:t>3</a:t>
            </a:fld>
            <a:endParaRPr lang="en-IE"/>
          </a:p>
        </p:txBody>
      </p:sp>
    </p:spTree>
    <p:extLst>
      <p:ext uri="{BB962C8B-B14F-4D97-AF65-F5344CB8AC3E}">
        <p14:creationId xmlns:p14="http://schemas.microsoft.com/office/powerpoint/2010/main" val="3848463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dirty="0" smtClean="0">
                <a:hlinkClick r:id="rId3"/>
              </a:rPr>
              <a:t>http://www.cybersmart.gov.au/tagged/</a:t>
            </a:r>
            <a:r>
              <a:rPr lang="cs-CZ" sz="1200" b="0" dirty="0" smtClean="0"/>
              <a:t> - </a:t>
            </a:r>
            <a:r>
              <a:rPr lang="cs-CZ" sz="1200" b="0" i="0" kern="1200" dirty="0" smtClean="0">
                <a:solidFill>
                  <a:schemeClr val="tx1"/>
                </a:solidFill>
                <a:effectLst/>
                <a:latin typeface="+mn-lt"/>
                <a:ea typeface="+mn-ea"/>
                <a:cs typeface="+mn-cs"/>
              </a:rPr>
              <a:t>hraný film o </a:t>
            </a:r>
            <a:r>
              <a:rPr lang="cs-CZ" sz="1200" b="0" i="0" kern="1200" dirty="0" err="1" smtClean="0">
                <a:solidFill>
                  <a:schemeClr val="tx1"/>
                </a:solidFill>
                <a:effectLst/>
                <a:latin typeface="+mn-lt"/>
                <a:ea typeface="+mn-ea"/>
                <a:cs typeface="+mn-cs"/>
              </a:rPr>
              <a:t>kyberšikaně</a:t>
            </a:r>
            <a:r>
              <a:rPr lang="cs-CZ" sz="1200" b="0" i="0" kern="1200" dirty="0" smtClean="0">
                <a:solidFill>
                  <a:schemeClr val="tx1"/>
                </a:solidFill>
                <a:effectLst/>
                <a:latin typeface="+mn-lt"/>
                <a:ea typeface="+mn-ea"/>
                <a:cs typeface="+mn-cs"/>
              </a:rPr>
              <a:t> (18:16min), v co může přerůst nevinný vtip, jak se agresor stává obětí atd. </a:t>
            </a:r>
            <a:endParaRPr lang="cs-CZ"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(na této adrese je neotitulkované video)</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16</a:t>
            </a:fld>
            <a:endParaRPr lang="cs-CZ"/>
          </a:p>
        </p:txBody>
      </p:sp>
    </p:spTree>
    <p:extLst>
      <p:ext uri="{BB962C8B-B14F-4D97-AF65-F5344CB8AC3E}">
        <p14:creationId xmlns:p14="http://schemas.microsoft.com/office/powerpoint/2010/main" val="236334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Beatbullying</a:t>
            </a:r>
            <a:r>
              <a:rPr lang="en-US" sz="1200" dirty="0" smtClean="0"/>
              <a:t> (2009) Virtual violence: Protecting children from cyberbullying [Online]. (URL http://www2.beatbullying.org/pdfs/Virtual%20Violence%20%20Protecting%20Children%20from%20Cyberbullying.pdf) London</a:t>
            </a: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17</a:t>
            </a:fld>
            <a:endParaRPr lang="cs-CZ"/>
          </a:p>
        </p:txBody>
      </p:sp>
    </p:spTree>
    <p:extLst>
      <p:ext uri="{BB962C8B-B14F-4D97-AF65-F5344CB8AC3E}">
        <p14:creationId xmlns:p14="http://schemas.microsoft.com/office/powerpoint/2010/main" val="113985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Příklad reálné situace a kyberšikany v České republice.</a:t>
            </a:r>
            <a:endParaRPr lang="en-IE" dirty="0" smtClean="0"/>
          </a:p>
        </p:txBody>
      </p:sp>
      <p:sp>
        <p:nvSpPr>
          <p:cNvPr id="4" name="Slide Number Placeholder 3"/>
          <p:cNvSpPr>
            <a:spLocks noGrp="1"/>
          </p:cNvSpPr>
          <p:nvPr>
            <p:ph type="sldNum" sz="quarter" idx="10"/>
          </p:nvPr>
        </p:nvSpPr>
        <p:spPr/>
        <p:txBody>
          <a:bodyPr/>
          <a:lstStyle/>
          <a:p>
            <a:fld id="{632C1DB4-022C-4230-967D-9C6E282E819A}" type="slidenum">
              <a:rPr lang="en-IE" smtClean="0"/>
              <a:pPr/>
              <a:t>29</a:t>
            </a:fld>
            <a:endParaRPr lang="en-IE"/>
          </a:p>
        </p:txBody>
      </p:sp>
    </p:spTree>
    <p:extLst>
      <p:ext uri="{BB962C8B-B14F-4D97-AF65-F5344CB8AC3E}">
        <p14:creationId xmlns:p14="http://schemas.microsoft.com/office/powerpoint/2010/main" val="159535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smtClean="0"/>
              <a:t>Obecně o všech: http://bystron.blog.idnes.cz/c/64160/Kybersikana-zabiji.html, http://www.e-besedy.cz/internetova-bezpecnost/kybersikana.html?articlemodule=pribeh</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err="1" smtClean="0"/>
              <a:t>Ghyslain</a:t>
            </a:r>
            <a:r>
              <a:rPr lang="cs-CZ" b="0" dirty="0" smtClean="0"/>
              <a:t> – originální video - http://www.youtube.com/watch?v=HPPj6viIBmU</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Ryan </a:t>
            </a:r>
            <a:r>
              <a:rPr lang="cs-CZ" b="0" dirty="0" smtClean="0"/>
              <a:t>- http://www.ryanpatrickhalligan.org/, http://www.e-besedy.cz/internetova-bezpecnost/kybersikana.html?articlemodule=pribeh</a:t>
            </a:r>
          </a:p>
          <a:p>
            <a:r>
              <a:rPr lang="cs-CZ" b="1" dirty="0" smtClean="0"/>
              <a:t>Amanda</a:t>
            </a:r>
            <a:r>
              <a:rPr lang="cs-CZ" dirty="0" smtClean="0"/>
              <a:t> - http://zena.centrum.cz/</a:t>
            </a:r>
            <a:r>
              <a:rPr lang="cs-CZ" dirty="0" err="1" smtClean="0"/>
              <a:t>deti</a:t>
            </a:r>
            <a:r>
              <a:rPr lang="cs-CZ" dirty="0" smtClean="0"/>
              <a:t>/</a:t>
            </a:r>
            <a:r>
              <a:rPr lang="cs-CZ" dirty="0" err="1" smtClean="0"/>
              <a:t>skolaci</a:t>
            </a:r>
            <a:r>
              <a:rPr lang="cs-CZ" dirty="0" smtClean="0"/>
              <a:t>-a-</a:t>
            </a:r>
            <a:r>
              <a:rPr lang="cs-CZ" dirty="0" err="1" smtClean="0"/>
              <a:t>pubertaci</a:t>
            </a:r>
            <a:r>
              <a:rPr lang="cs-CZ" dirty="0" smtClean="0"/>
              <a:t>/</a:t>
            </a:r>
            <a:r>
              <a:rPr lang="cs-CZ" dirty="0" err="1" smtClean="0"/>
              <a:t>clanek.phtml?id</a:t>
            </a:r>
            <a:r>
              <a:rPr lang="cs-CZ" dirty="0" smtClean="0"/>
              <a:t>=762943, video </a:t>
            </a:r>
            <a:r>
              <a:rPr lang="cs-CZ" dirty="0" err="1" smtClean="0"/>
              <a:t>Amanda‘s</a:t>
            </a:r>
            <a:r>
              <a:rPr lang="cs-CZ" dirty="0" smtClean="0"/>
              <a:t> story s titulky: http://www.youtube.com/watch?v=qDIKB2_RpuY</a:t>
            </a:r>
          </a:p>
          <a:p>
            <a:r>
              <a:rPr lang="cs-CZ" b="1" dirty="0" smtClean="0"/>
              <a:t>Anna</a:t>
            </a:r>
            <a:r>
              <a:rPr lang="cs-CZ" b="0" dirty="0" smtClean="0"/>
              <a:t> - http://cs.wikipedia.org/wiki/Anna_Halman</a:t>
            </a:r>
          </a:p>
          <a:p>
            <a:r>
              <a:rPr lang="cs-CZ" b="1" dirty="0" err="1" smtClean="0"/>
              <a:t>Megan</a:t>
            </a:r>
            <a:r>
              <a:rPr lang="cs-CZ" b="0" dirty="0" smtClean="0"/>
              <a:t> - http://www.spy.cz/sex-vztahy/7638-nasi-dceru-dohnali-k-sebevrazde, http://www.meganmeierfoundation.org/megans-story.html</a:t>
            </a:r>
          </a:p>
          <a:p>
            <a:r>
              <a:rPr lang="cs-CZ" b="1" dirty="0" err="1" smtClean="0"/>
              <a:t>Rehtaeh</a:t>
            </a:r>
            <a:r>
              <a:rPr lang="cs-CZ" b="0" baseline="0" dirty="0" smtClean="0"/>
              <a:t> - http://www.ceskatelevize.cz/ct24/</a:t>
            </a:r>
            <a:r>
              <a:rPr lang="cs-CZ" b="0" baseline="0" dirty="0" err="1" smtClean="0"/>
              <a:t>svet</a:t>
            </a:r>
            <a:r>
              <a:rPr lang="cs-CZ" b="0" baseline="0" dirty="0" smtClean="0"/>
              <a:t>/222693-kanada-je-v-soku-studentku-zabila-kybersikana/, http://www.novinky.cz/zahranicni/amerika/298810-znasilnena-a-sikanovana-stredoskolacka-v-kanade-se-obesila.html</a:t>
            </a:r>
          </a:p>
          <a:p>
            <a:r>
              <a:rPr lang="cs-CZ" b="1" baseline="0" dirty="0" smtClean="0"/>
              <a:t>Rebecca</a:t>
            </a:r>
            <a:r>
              <a:rPr lang="cs-CZ" b="0" baseline="0" dirty="0" smtClean="0"/>
              <a:t> - http://www.ceskatelevize.cz/ct24/svet/246314-dalsi-sebevrazda-kvuli-socialnim-sitim-divka-skocila-z-veze/</a:t>
            </a:r>
            <a:endParaRPr lang="cs-CZ" b="0" dirty="0" smtClean="0"/>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30</a:t>
            </a:fld>
            <a:endParaRPr lang="cs-CZ"/>
          </a:p>
        </p:txBody>
      </p:sp>
    </p:spTree>
    <p:extLst>
      <p:ext uri="{BB962C8B-B14F-4D97-AF65-F5344CB8AC3E}">
        <p14:creationId xmlns:p14="http://schemas.microsoft.com/office/powerpoint/2010/main" val="31926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http://ask.fm</a:t>
            </a:r>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31</a:t>
            </a:fld>
            <a:endParaRPr lang="cs-CZ"/>
          </a:p>
        </p:txBody>
      </p:sp>
    </p:spTree>
    <p:extLst>
      <p:ext uri="{BB962C8B-B14F-4D97-AF65-F5344CB8AC3E}">
        <p14:creationId xmlns:p14="http://schemas.microsoft.com/office/powerpoint/2010/main" val="418099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http://www.ceskatelevize.cz/ct24/svet/237580-kybersikana-zabiji-sebevrazdy-divek-hybou-britanii-kanadou-i-italii/</a:t>
            </a:r>
          </a:p>
          <a:p>
            <a:endParaRPr lang="cs-CZ" dirty="0" smtClean="0"/>
          </a:p>
          <a:p>
            <a:r>
              <a:rPr lang="cs-CZ" sz="1200" dirty="0" smtClean="0">
                <a:hlinkClick r:id="rId3"/>
              </a:rPr>
              <a:t>www.businessweek.com/articles/2013-08-21/ask-dot-fms-teen-suicide-case-and-the-anonymity-problem</a:t>
            </a:r>
            <a:endParaRPr lang="cs-CZ" sz="1200" dirty="0" smtClean="0"/>
          </a:p>
          <a:p>
            <a:r>
              <a:rPr lang="cs-CZ" sz="1200" dirty="0" smtClean="0">
                <a:hlinkClick r:id="rId4"/>
              </a:rPr>
              <a:t>www.bbc.co.uk/news/uk-england-leicestershire-23584769</a:t>
            </a:r>
            <a:endParaRPr lang="cs-CZ" sz="1200" dirty="0" smtClean="0"/>
          </a:p>
          <a:p>
            <a:r>
              <a:rPr lang="cs-CZ" sz="1200" dirty="0" smtClean="0">
                <a:hlinkClick r:id="rId5"/>
              </a:rPr>
              <a:t>www.mirror.co.uk/news/uk-news/hannah-smith-suicide-teenager-used-2184385</a:t>
            </a: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32</a:t>
            </a:fld>
            <a:endParaRPr lang="cs-CZ"/>
          </a:p>
        </p:txBody>
      </p:sp>
    </p:spTree>
    <p:extLst>
      <p:ext uri="{BB962C8B-B14F-4D97-AF65-F5344CB8AC3E}">
        <p14:creationId xmlns:p14="http://schemas.microsoft.com/office/powerpoint/2010/main" val="149478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latin typeface="+mn-lt"/>
              </a:rPr>
              <a:t>„</a:t>
            </a:r>
            <a:r>
              <a:rPr lang="en-US" i="1" dirty="0" smtClean="0">
                <a:latin typeface="+mn-lt"/>
              </a:rPr>
              <a:t>hurtful messages sent to Hannah may have </a:t>
            </a:r>
            <a:r>
              <a:rPr lang="en-US" b="1" i="1" dirty="0" smtClean="0">
                <a:latin typeface="+mn-lt"/>
              </a:rPr>
              <a:t>actually been sent by Hannah herself</a:t>
            </a:r>
            <a:r>
              <a:rPr lang="en-US" i="1" dirty="0" smtClean="0">
                <a:latin typeface="+mn-lt"/>
              </a:rPr>
              <a:t>. Upon investigating the suicide, Ask.fm officials noted that 98% of the messages sent to Hannah came from the same IP address as the computer she was using.</a:t>
            </a:r>
            <a:r>
              <a:rPr lang="cs-CZ" dirty="0" smtClean="0">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Massachusetts Aggression Reduction Center researcher and Psychology professor </a:t>
            </a:r>
            <a:r>
              <a:rPr lang="en-US" dirty="0" smtClean="0"/>
              <a:t>Elizabeth Englander </a:t>
            </a:r>
            <a:r>
              <a:rPr lang="en-US" b="1" dirty="0" smtClean="0">
                <a:latin typeface="+mn-lt"/>
                <a:hlinkClick r:id="rId3"/>
              </a:rPr>
              <a:t>found</a:t>
            </a:r>
            <a:r>
              <a:rPr lang="en-US" dirty="0" smtClean="0">
                <a:latin typeface="+mn-lt"/>
              </a:rPr>
              <a:t> that up to 10% of college freshmen admitted that they had “</a:t>
            </a:r>
            <a:r>
              <a:rPr lang="en-US" b="1" dirty="0" smtClean="0">
                <a:latin typeface="+mn-lt"/>
              </a:rPr>
              <a:t>falsely posted a cruel remark against themselves, or cyberbullied themselves, during high school.</a:t>
            </a:r>
            <a:r>
              <a:rPr lang="en-US" dirty="0" smtClean="0">
                <a:latin typeface="+mn-lt"/>
              </a:rPr>
              <a:t>”</a:t>
            </a:r>
            <a:endParaRPr lang="cs-CZ" dirty="0" smtClean="0">
              <a:latin typeface="+mn-lt"/>
            </a:endParaRPr>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33</a:t>
            </a:fld>
            <a:endParaRPr lang="cs-CZ"/>
          </a:p>
        </p:txBody>
      </p:sp>
    </p:spTree>
    <p:extLst>
      <p:ext uri="{BB962C8B-B14F-4D97-AF65-F5344CB8AC3E}">
        <p14:creationId xmlns:p14="http://schemas.microsoft.com/office/powerpoint/2010/main" val="2441731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Jak</a:t>
            </a:r>
            <a:r>
              <a:rPr lang="cs-CZ" baseline="0" dirty="0" smtClean="0"/>
              <a:t> se dá na takové situace reagovat.  Modelové situace.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err="1" smtClean="0"/>
              <a:t>Beatbullying</a:t>
            </a:r>
            <a:r>
              <a:rPr lang="en-US" dirty="0" smtClean="0"/>
              <a:t> (2009) Virtual violence: Protecting children from cyberbullying [Online]. (URL http://www2.beatbullying.org/pdfs/Virtual%20Violence%20%20Protecting%20Children%20from%20Cyberbullying.pdf) London</a:t>
            </a:r>
          </a:p>
          <a:p>
            <a:endParaRPr lang="en-GB" dirty="0"/>
          </a:p>
        </p:txBody>
      </p:sp>
      <p:sp>
        <p:nvSpPr>
          <p:cNvPr id="4" name="Slide Number Placeholder 3"/>
          <p:cNvSpPr>
            <a:spLocks noGrp="1"/>
          </p:cNvSpPr>
          <p:nvPr>
            <p:ph type="sldNum" sz="quarter" idx="10"/>
          </p:nvPr>
        </p:nvSpPr>
        <p:spPr/>
        <p:txBody>
          <a:bodyPr/>
          <a:lstStyle/>
          <a:p>
            <a:fld id="{632C1DB4-022C-4230-967D-9C6E282E819A}" type="slidenum">
              <a:rPr lang="en-IE" smtClean="0"/>
              <a:pPr/>
              <a:t>34</a:t>
            </a:fld>
            <a:endParaRPr lang="en-IE"/>
          </a:p>
        </p:txBody>
      </p:sp>
    </p:spTree>
    <p:extLst>
      <p:ext uri="{BB962C8B-B14F-4D97-AF65-F5344CB8AC3E}">
        <p14:creationId xmlns:p14="http://schemas.microsoft.com/office/powerpoint/2010/main" val="941093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632C1DB4-022C-4230-967D-9C6E282E819A}" type="slidenum">
              <a:rPr lang="en-IE" smtClean="0"/>
              <a:pPr/>
              <a:t>35</a:t>
            </a:fld>
            <a:endParaRPr lang="en-IE"/>
          </a:p>
        </p:txBody>
      </p:sp>
    </p:spTree>
    <p:extLst>
      <p:ext uri="{BB962C8B-B14F-4D97-AF65-F5344CB8AC3E}">
        <p14:creationId xmlns:p14="http://schemas.microsoft.com/office/powerpoint/2010/main" val="133832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Kyberšikana</a:t>
            </a:r>
            <a:r>
              <a:rPr lang="cs-CZ" b="1" dirty="0" smtClean="0"/>
              <a:t> a škola</a:t>
            </a:r>
          </a:p>
          <a:p>
            <a:r>
              <a:rPr lang="cs-CZ" dirty="0" err="1" smtClean="0"/>
              <a:t>Kyberšikana</a:t>
            </a:r>
            <a:r>
              <a:rPr lang="cs-CZ" dirty="0" smtClean="0"/>
              <a:t> se odehrává v kybernetickém prostoru. Tedy v části světa, který přesahuje fyzické hranice školy. Proto se ve školní praxi občas setkáváme s námitkami, že škola povinně řeší a postihuje kázeňské přestupky a rizikové chování pouze tehdy, děje-li se prokazatelně na půdě školy a probíhá-li v době výuky. Škola pak odmítá řešit elektronické násilí mezi žáky s tím, že toto nespadá do jejích kompetencí ani odpovědnosti. </a:t>
            </a:r>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36</a:t>
            </a:fld>
            <a:endParaRPr lang="cs-CZ"/>
          </a:p>
        </p:txBody>
      </p:sp>
    </p:spTree>
    <p:extLst>
      <p:ext uri="{BB962C8B-B14F-4D97-AF65-F5344CB8AC3E}">
        <p14:creationId xmlns:p14="http://schemas.microsoft.com/office/powerpoint/2010/main" val="26054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https://www.youtube.com/watch?v=eEcQX_rzkaw – minutové video, jak by vypadala </a:t>
            </a:r>
            <a:r>
              <a:rPr lang="cs-CZ" sz="1200" b="0" i="0" kern="1200" dirty="0" err="1" smtClean="0">
                <a:solidFill>
                  <a:schemeClr val="tx1"/>
                </a:solidFill>
                <a:effectLst/>
                <a:latin typeface="+mn-lt"/>
                <a:ea typeface="+mn-ea"/>
                <a:cs typeface="+mn-cs"/>
              </a:rPr>
              <a:t>kyberšikana</a:t>
            </a:r>
            <a:r>
              <a:rPr lang="cs-CZ" sz="1200" b="0" i="0" kern="1200" dirty="0" smtClean="0">
                <a:solidFill>
                  <a:schemeClr val="tx1"/>
                </a:solidFill>
                <a:effectLst/>
                <a:latin typeface="+mn-lt"/>
                <a:ea typeface="+mn-ea"/>
                <a:cs typeface="+mn-cs"/>
              </a:rPr>
              <a:t>, kdyby se</a:t>
            </a:r>
            <a:r>
              <a:rPr lang="cs-CZ" sz="1200" b="0" i="0" kern="1200" baseline="0" dirty="0" smtClean="0">
                <a:solidFill>
                  <a:schemeClr val="tx1"/>
                </a:solidFill>
                <a:effectLst/>
                <a:latin typeface="+mn-lt"/>
                <a:ea typeface="+mn-ea"/>
                <a:cs typeface="+mn-cs"/>
              </a:rPr>
              <a:t> děla reálně</a:t>
            </a:r>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5</a:t>
            </a:fld>
            <a:endParaRPr lang="cs-CZ"/>
          </a:p>
        </p:txBody>
      </p:sp>
    </p:spTree>
    <p:extLst>
      <p:ext uri="{BB962C8B-B14F-4D97-AF65-F5344CB8AC3E}">
        <p14:creationId xmlns:p14="http://schemas.microsoft.com/office/powerpoint/2010/main" val="314916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Omezení odpovědnosti škůdce v rozsahu, v jakém si škodu způsobil či </a:t>
            </a:r>
            <a:r>
              <a:rPr lang="cs-CZ" sz="1200" dirty="0" err="1" smtClean="0"/>
              <a:t>spoluzpůsobil</a:t>
            </a:r>
            <a:r>
              <a:rPr lang="cs-CZ" sz="1200" dirty="0" smtClean="0"/>
              <a:t> sám poškozený (§ 441 OZ/2918 NOZ)</a:t>
            </a:r>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44</a:t>
            </a:fld>
            <a:endParaRPr lang="cs-CZ"/>
          </a:p>
        </p:txBody>
      </p:sp>
    </p:spTree>
    <p:extLst>
      <p:ext uri="{BB962C8B-B14F-4D97-AF65-F5344CB8AC3E}">
        <p14:creationId xmlns:p14="http://schemas.microsoft.com/office/powerpoint/2010/main" val="466253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baseline="0" dirty="0" smtClean="0">
                <a:solidFill>
                  <a:schemeClr val="tx1"/>
                </a:solidFill>
                <a:latin typeface="+mn-lt"/>
                <a:ea typeface="+mn-ea"/>
                <a:cs typeface="+mn-cs"/>
              </a:rPr>
              <a:t>Školy musí být připraveny na tyto případy včetně těch, kdy jsou zneužita sociální média.  Akční plán Irsko 2013</a:t>
            </a:r>
            <a:r>
              <a:rPr lang="en-IE" sz="1200" kern="1200" baseline="0" dirty="0" smtClean="0">
                <a:solidFill>
                  <a:schemeClr val="tx1"/>
                </a:solidFill>
                <a:latin typeface="+mn-lt"/>
                <a:ea typeface="+mn-ea"/>
                <a:cs typeface="+mn-cs"/>
              </a:rPr>
              <a:t>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632C1DB4-022C-4230-967D-9C6E282E819A}" type="slidenum">
              <a:rPr lang="en-IE" smtClean="0"/>
              <a:pPr/>
              <a:t>64</a:t>
            </a:fld>
            <a:endParaRPr lang="en-IE"/>
          </a:p>
        </p:txBody>
      </p:sp>
    </p:spTree>
    <p:extLst>
      <p:ext uri="{BB962C8B-B14F-4D97-AF65-F5344CB8AC3E}">
        <p14:creationId xmlns:p14="http://schemas.microsoft.com/office/powerpoint/2010/main" val="2259104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Ask if these Rules of Conduct might be useful in class/school?  (Surprisingly they are not for children but adults from a US newspaper The Gazette in Maryland, see No. 6)  Ask them if they are surprised that adults deem it necessary to set out such basic ‘Rules’ for other adults?</a:t>
            </a:r>
          </a:p>
          <a:p>
            <a:endParaRPr lang="en-US" dirty="0" smtClean="0"/>
          </a:p>
          <a:p>
            <a:r>
              <a:rPr lang="en-US" dirty="0" smtClean="0"/>
              <a:t>2. Click on </a:t>
            </a:r>
            <a:r>
              <a:rPr lang="en-US" dirty="0" err="1" smtClean="0"/>
              <a:t>CyberMentors</a:t>
            </a:r>
            <a:r>
              <a:rPr lang="en-US" dirty="0" smtClean="0"/>
              <a:t> if time allows, show Teacher resources at bottom of page, discuss concept of peer mentoring. CyberMentors.org.uk is a new service for the digital age: a traditional </a:t>
            </a:r>
          </a:p>
          <a:p>
            <a:r>
              <a:rPr lang="en-US" dirty="0" smtClean="0"/>
              <a:t>mentoring system delivered via a social networking site. Young people, aged </a:t>
            </a:r>
          </a:p>
          <a:p>
            <a:r>
              <a:rPr lang="en-US" dirty="0" smtClean="0"/>
              <a:t>11-25, are trained as </a:t>
            </a:r>
            <a:r>
              <a:rPr lang="en-US" dirty="0" err="1" smtClean="0"/>
              <a:t>CyberMentors</a:t>
            </a:r>
            <a:r>
              <a:rPr lang="en-US" dirty="0" smtClean="0"/>
              <a:t>, in schools and online, so that they can </a:t>
            </a:r>
          </a:p>
          <a:p>
            <a:r>
              <a:rPr lang="en-US" dirty="0" smtClean="0"/>
              <a:t>offer support to their peers</a:t>
            </a:r>
          </a:p>
          <a:p>
            <a:endParaRPr lang="en-GB" dirty="0"/>
          </a:p>
        </p:txBody>
      </p:sp>
      <p:sp>
        <p:nvSpPr>
          <p:cNvPr id="4" name="Slide Number Placeholder 3"/>
          <p:cNvSpPr>
            <a:spLocks noGrp="1"/>
          </p:cNvSpPr>
          <p:nvPr>
            <p:ph type="sldNum" sz="quarter" idx="10"/>
          </p:nvPr>
        </p:nvSpPr>
        <p:spPr/>
        <p:txBody>
          <a:bodyPr/>
          <a:lstStyle/>
          <a:p>
            <a:fld id="{632C1DB4-022C-4230-967D-9C6E282E819A}" type="slidenum">
              <a:rPr lang="en-IE" smtClean="0"/>
              <a:pPr/>
              <a:t>67</a:t>
            </a:fld>
            <a:endParaRPr lang="en-IE"/>
          </a:p>
        </p:txBody>
      </p:sp>
    </p:spTree>
    <p:extLst>
      <p:ext uri="{BB962C8B-B14F-4D97-AF65-F5344CB8AC3E}">
        <p14:creationId xmlns:p14="http://schemas.microsoft.com/office/powerpoint/2010/main" val="53741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hlinkClick r:id="rId3"/>
              </a:rPr>
              <a:t>http://allfacebook.com/infographic-back-to-school-cyber-bullying_b98122</a:t>
            </a:r>
            <a:r>
              <a:rPr lang="cs-CZ" sz="1200" dirty="0" smtClean="0"/>
              <a:t> - celá</a:t>
            </a:r>
            <a:r>
              <a:rPr lang="cs-CZ" sz="1200" baseline="0" dirty="0" smtClean="0"/>
              <a:t> </a:t>
            </a:r>
            <a:r>
              <a:rPr lang="cs-CZ" sz="1200" baseline="0" dirty="0" err="1" smtClean="0"/>
              <a:t>infografika</a:t>
            </a: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6</a:t>
            </a:fld>
            <a:endParaRPr lang="cs-CZ"/>
          </a:p>
        </p:txBody>
      </p:sp>
    </p:spTree>
    <p:extLst>
      <p:ext uri="{BB962C8B-B14F-4D97-AF65-F5344CB8AC3E}">
        <p14:creationId xmlns:p14="http://schemas.microsoft.com/office/powerpoint/2010/main" val="52317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8</a:t>
            </a:fld>
            <a:endParaRPr lang="cs-CZ"/>
          </a:p>
        </p:txBody>
      </p:sp>
    </p:spTree>
    <p:extLst>
      <p:ext uri="{BB962C8B-B14F-4D97-AF65-F5344CB8AC3E}">
        <p14:creationId xmlns:p14="http://schemas.microsoft.com/office/powerpoint/2010/main" val="203010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latin typeface="+mn-lt"/>
              </a:rPr>
              <a:t>„Virtuální, mnohdy přikrášlený svět, vyvolává deprese a nepříznivé pocity.“  </a:t>
            </a:r>
            <a:r>
              <a:rPr lang="cs-CZ" sz="800" b="0" dirty="0" smtClean="0">
                <a:latin typeface="+mn-lt"/>
              </a:rPr>
              <a:t>D. Dočekal</a:t>
            </a:r>
          </a:p>
          <a:p>
            <a:r>
              <a:rPr lang="cs-CZ" sz="800" b="0" dirty="0" smtClean="0">
                <a:latin typeface="+mn-lt"/>
              </a:rPr>
              <a:t>Studie: </a:t>
            </a:r>
            <a:r>
              <a:rPr lang="en-US" sz="800" b="0" dirty="0" smtClean="0">
                <a:latin typeface="+mn-lt"/>
              </a:rPr>
              <a:t>Facebook Use Predicts Declines in Subjective Well-Being in Young Adults</a:t>
            </a:r>
            <a:r>
              <a:rPr lang="cs-CZ" sz="800" b="0" dirty="0" smtClean="0">
                <a:latin typeface="+mn-lt"/>
              </a:rPr>
              <a:t>, </a:t>
            </a:r>
            <a:r>
              <a:rPr lang="cs-CZ" sz="800" dirty="0" smtClean="0">
                <a:latin typeface="+mn-lt"/>
                <a:hlinkClick r:id="rId3"/>
              </a:rPr>
              <a:t>www.plosone.org/article/info:doi%2F10.1371%2Fjournal.pone.0069841</a:t>
            </a:r>
            <a:endParaRPr lang="cs-CZ" sz="800" dirty="0" smtClean="0">
              <a:latin typeface="+mn-lt"/>
            </a:endParaRPr>
          </a:p>
          <a:p>
            <a:r>
              <a:rPr lang="cs-CZ" sz="800" dirty="0" smtClean="0">
                <a:latin typeface="+mn-lt"/>
              </a:rPr>
              <a:t>Obrázek:</a:t>
            </a:r>
            <a:r>
              <a:rPr lang="cs-CZ" sz="800" baseline="0" dirty="0" smtClean="0">
                <a:latin typeface="+mn-lt"/>
              </a:rPr>
              <a:t> vizualizace sítě přátel na FB jednoho člověka (jednotlivé barvy znázorňují vzájemně propojené přátele - většinou např. skupinu přátel ze ZŠ, SŠ, kroužku </a:t>
            </a:r>
            <a:r>
              <a:rPr lang="cs-CZ" sz="800" baseline="0" dirty="0" err="1" smtClean="0">
                <a:latin typeface="+mn-lt"/>
              </a:rPr>
              <a:t>adt</a:t>
            </a:r>
            <a:r>
              <a:rPr lang="cs-CZ" sz="800" baseline="0" dirty="0" smtClean="0">
                <a:latin typeface="+mn-lt"/>
              </a:rPr>
              <a:t>. – mezi těmito „</a:t>
            </a:r>
            <a:r>
              <a:rPr lang="cs-CZ" sz="800" baseline="0" dirty="0" err="1" smtClean="0">
                <a:latin typeface="+mn-lt"/>
              </a:rPr>
              <a:t>klustery</a:t>
            </a:r>
            <a:r>
              <a:rPr lang="cs-CZ" sz="800" baseline="0" dirty="0" smtClean="0">
                <a:latin typeface="+mn-lt"/>
              </a:rPr>
              <a:t>“ už je pak málo propojení) – jste reálně ve spojení také s tak obrovským </a:t>
            </a:r>
            <a:r>
              <a:rPr lang="cs-CZ" sz="800" baseline="0" dirty="0" err="1" smtClean="0">
                <a:latin typeface="+mn-lt"/>
              </a:rPr>
              <a:t>monžstvím</a:t>
            </a:r>
            <a:r>
              <a:rPr lang="cs-CZ" sz="800" baseline="0" dirty="0" smtClean="0">
                <a:latin typeface="+mn-lt"/>
              </a:rPr>
              <a:t> lidí?</a:t>
            </a:r>
            <a:endParaRPr lang="cs-CZ" sz="8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800" b="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0" dirty="0" smtClean="0">
              <a:latin typeface="+mn-lt"/>
            </a:endParaRPr>
          </a:p>
          <a:p>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10</a:t>
            </a:fld>
            <a:endParaRPr lang="cs-CZ"/>
          </a:p>
        </p:txBody>
      </p:sp>
    </p:spTree>
    <p:extLst>
      <p:ext uri="{BB962C8B-B14F-4D97-AF65-F5344CB8AC3E}">
        <p14:creationId xmlns:p14="http://schemas.microsoft.com/office/powerpoint/2010/main" val="44697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cs-CZ" dirty="0" smtClean="0"/>
              <a:t>Pokud se šikana děje prostřednictvím informačních technologií jako je email, chat,</a:t>
            </a:r>
            <a:r>
              <a:rPr lang="cs-CZ" baseline="0" dirty="0" smtClean="0"/>
              <a:t> sociální sítě, weby či další mobilní aplikace, je čím dál obtížnější se s tím vyrovnat, protože jde o značný přesah za hranice školního prostředí.“ Akční plán MŠ Irsko 2013.</a:t>
            </a:r>
            <a:endParaRPr lang="en-US" dirty="0" smtClean="0"/>
          </a:p>
        </p:txBody>
      </p:sp>
      <p:sp>
        <p:nvSpPr>
          <p:cNvPr id="4" name="Slide Number Placeholder 3"/>
          <p:cNvSpPr>
            <a:spLocks noGrp="1"/>
          </p:cNvSpPr>
          <p:nvPr>
            <p:ph type="sldNum" sz="quarter" idx="10"/>
          </p:nvPr>
        </p:nvSpPr>
        <p:spPr/>
        <p:txBody>
          <a:bodyPr/>
          <a:lstStyle/>
          <a:p>
            <a:fld id="{632C1DB4-022C-4230-967D-9C6E282E819A}" type="slidenum">
              <a:rPr lang="en-IE" smtClean="0"/>
              <a:pPr/>
              <a:t>11</a:t>
            </a:fld>
            <a:endParaRPr lang="en-IE"/>
          </a:p>
        </p:txBody>
      </p:sp>
    </p:spTree>
    <p:extLst>
      <p:ext uri="{BB962C8B-B14F-4D97-AF65-F5344CB8AC3E}">
        <p14:creationId xmlns:p14="http://schemas.microsoft.com/office/powerpoint/2010/main" val="353070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Elaine </a:t>
            </a:r>
            <a:r>
              <a:rPr lang="cs-CZ" dirty="0" smtClean="0"/>
              <a:t>byla předmětem šikany,</a:t>
            </a:r>
            <a:r>
              <a:rPr lang="cs-CZ" baseline="0" dirty="0" smtClean="0"/>
              <a:t> protože byla velmi úspěšná ve fyzice. </a:t>
            </a:r>
            <a:endParaRPr lang="en-US" dirty="0" smtClean="0"/>
          </a:p>
          <a:p>
            <a:endParaRPr lang="en-GB" dirty="0"/>
          </a:p>
        </p:txBody>
      </p:sp>
      <p:sp>
        <p:nvSpPr>
          <p:cNvPr id="4" name="Slide Number Placeholder 3"/>
          <p:cNvSpPr>
            <a:spLocks noGrp="1"/>
          </p:cNvSpPr>
          <p:nvPr>
            <p:ph type="sldNum" sz="quarter" idx="10"/>
          </p:nvPr>
        </p:nvSpPr>
        <p:spPr/>
        <p:txBody>
          <a:bodyPr/>
          <a:lstStyle/>
          <a:p>
            <a:fld id="{632C1DB4-022C-4230-967D-9C6E282E819A}" type="slidenum">
              <a:rPr lang="en-IE" smtClean="0"/>
              <a:pPr/>
              <a:t>12</a:t>
            </a:fld>
            <a:endParaRPr lang="en-IE"/>
          </a:p>
        </p:txBody>
      </p:sp>
    </p:spTree>
    <p:extLst>
      <p:ext uri="{BB962C8B-B14F-4D97-AF65-F5344CB8AC3E}">
        <p14:creationId xmlns:p14="http://schemas.microsoft.com/office/powerpoint/2010/main" val="322288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http://www.digizen.org/resources/cyberbullying/films/uk/lfit-film.aspx - Krátký film </a:t>
            </a:r>
            <a:r>
              <a:rPr lang="cs-CZ" sz="1200" b="0" i="0" kern="1200" dirty="0" err="1" smtClean="0">
                <a:solidFill>
                  <a:schemeClr val="tx1"/>
                </a:solidFill>
                <a:effectLst/>
                <a:latin typeface="+mn-lt"/>
                <a:ea typeface="+mn-ea"/>
                <a:cs typeface="+mn-cs"/>
              </a:rPr>
              <a:t>Let‘s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Fight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Together</a:t>
            </a:r>
            <a:r>
              <a:rPr lang="cs-CZ" sz="1200" b="0" i="0" kern="1200" dirty="0" smtClean="0">
                <a:solidFill>
                  <a:schemeClr val="tx1"/>
                </a:solidFill>
                <a:effectLst/>
                <a:latin typeface="+mn-lt"/>
                <a:ea typeface="+mn-ea"/>
                <a:cs typeface="+mn-cs"/>
              </a:rPr>
              <a:t> (6:30) - </a:t>
            </a:r>
            <a:r>
              <a:rPr lang="cs-CZ" sz="1200" b="0" i="0" kern="1200" dirty="0" err="1" smtClean="0">
                <a:solidFill>
                  <a:schemeClr val="tx1"/>
                </a:solidFill>
                <a:effectLst/>
                <a:latin typeface="+mn-lt"/>
                <a:ea typeface="+mn-ea"/>
                <a:cs typeface="+mn-cs"/>
              </a:rPr>
              <a:t>kyberšikana</a:t>
            </a:r>
            <a:r>
              <a:rPr lang="cs-CZ" sz="1200" b="0" i="0" kern="1200" dirty="0" smtClean="0">
                <a:solidFill>
                  <a:schemeClr val="tx1"/>
                </a:solidFill>
                <a:effectLst/>
                <a:latin typeface="+mn-lt"/>
                <a:ea typeface="+mn-ea"/>
                <a:cs typeface="+mn-cs"/>
              </a:rPr>
              <a:t> z pohledu cca 12 letého šikanovaného kluka (na této adrese je neotitulkované video)</a:t>
            </a:r>
            <a:endParaRPr lang="cs-CZ" dirty="0"/>
          </a:p>
        </p:txBody>
      </p:sp>
      <p:sp>
        <p:nvSpPr>
          <p:cNvPr id="4" name="Zástupný symbol pro číslo snímku 3"/>
          <p:cNvSpPr>
            <a:spLocks noGrp="1"/>
          </p:cNvSpPr>
          <p:nvPr>
            <p:ph type="sldNum" sz="quarter" idx="10"/>
          </p:nvPr>
        </p:nvSpPr>
        <p:spPr/>
        <p:txBody>
          <a:bodyPr/>
          <a:lstStyle/>
          <a:p>
            <a:fld id="{2D086DDF-F76D-4F2E-925D-B21AB999CFD7}" type="slidenum">
              <a:rPr lang="cs-CZ" smtClean="0"/>
              <a:pPr/>
              <a:t>13</a:t>
            </a:fld>
            <a:endParaRPr lang="cs-CZ"/>
          </a:p>
        </p:txBody>
      </p:sp>
    </p:spTree>
    <p:extLst>
      <p:ext uri="{BB962C8B-B14F-4D97-AF65-F5344CB8AC3E}">
        <p14:creationId xmlns:p14="http://schemas.microsoft.com/office/powerpoint/2010/main" val="169561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Šikana je bránou k učení.</a:t>
            </a:r>
            <a:endParaRPr lang="en-GB" dirty="0"/>
          </a:p>
        </p:txBody>
      </p:sp>
      <p:sp>
        <p:nvSpPr>
          <p:cNvPr id="4" name="Slide Number Placeholder 3"/>
          <p:cNvSpPr>
            <a:spLocks noGrp="1"/>
          </p:cNvSpPr>
          <p:nvPr>
            <p:ph type="sldNum" sz="quarter" idx="10"/>
          </p:nvPr>
        </p:nvSpPr>
        <p:spPr/>
        <p:txBody>
          <a:bodyPr/>
          <a:lstStyle/>
          <a:p>
            <a:fld id="{632C1DB4-022C-4230-967D-9C6E282E819A}" type="slidenum">
              <a:rPr lang="en-IE" smtClean="0"/>
              <a:pPr/>
              <a:t>14</a:t>
            </a:fld>
            <a:endParaRPr lang="en-IE"/>
          </a:p>
        </p:txBody>
      </p:sp>
    </p:spTree>
    <p:extLst>
      <p:ext uri="{BB962C8B-B14F-4D97-AF65-F5344CB8AC3E}">
        <p14:creationId xmlns:p14="http://schemas.microsoft.com/office/powerpoint/2010/main" val="16008449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663187E-CC16-40A2-922E-F9A727887CAE}" type="datetimeFigureOut">
              <a:rPr lang="cs-CZ" smtClean="0"/>
              <a:t>7. 7. 2014</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430B69E-0C87-4A28-BBA5-87164485F006}" type="slidenum">
              <a:rPr lang="cs-CZ" smtClean="0"/>
              <a:pPr/>
              <a:t>‹#›</a:t>
            </a:fld>
            <a:endParaRPr lang="cs-CZ"/>
          </a:p>
        </p:txBody>
      </p:sp>
      <p:pic>
        <p:nvPicPr>
          <p:cNvPr id="7" name="Picture 2" descr="C:\Users\elina.jokisalo\Pictures\CPDLAB\cpdlab-partners-lo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7972" y="5661248"/>
            <a:ext cx="85725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5815" y="277475"/>
            <a:ext cx="20907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96412" y="332656"/>
            <a:ext cx="1625024"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34222" y="332656"/>
            <a:ext cx="1072678" cy="93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0152" y="260648"/>
            <a:ext cx="1089756" cy="94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69497" y="262450"/>
            <a:ext cx="14509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549677" y="893425"/>
            <a:ext cx="10906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73088" y="1628800"/>
            <a:ext cx="18907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16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255134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280732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663187E-CC16-40A2-922E-F9A727887CAE}" type="datetimeFigureOut">
              <a:rPr lang="cs-CZ" smtClean="0"/>
              <a:t>7. 7. 2014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B854AA-0897-4C0B-A0C7-9B8D7BBE6BFC}" type="slidenum">
              <a:rPr lang="cs-CZ" smtClean="0"/>
              <a:t>‹#›</a:t>
            </a:fld>
            <a:endParaRPr lang="cs-CZ"/>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7824" y="5773277"/>
            <a:ext cx="1861840" cy="88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56" y="5733256"/>
            <a:ext cx="1389529" cy="84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28184" y="5658018"/>
            <a:ext cx="1143124" cy="100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04048" y="5733256"/>
            <a:ext cx="1068491" cy="92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9512" y="6181487"/>
            <a:ext cx="10906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03648" y="6157897"/>
            <a:ext cx="14509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3410" y="476672"/>
            <a:ext cx="1417545"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76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1242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188466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185625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108407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210301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335540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E690F7C-5828-43DC-AF00-BA92156117E3}" type="datetimeFigureOut">
              <a:rPr lang="cs-CZ" smtClean="0"/>
              <a:pPr/>
              <a:t>7. 7. 2014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430B69E-0C87-4A28-BBA5-87164485F006}" type="slidenum">
              <a:rPr lang="cs-CZ" smtClean="0"/>
              <a:pPr/>
              <a:t>‹#›</a:t>
            </a:fld>
            <a:endParaRPr lang="cs-CZ"/>
          </a:p>
        </p:txBody>
      </p:sp>
    </p:spTree>
    <p:extLst>
      <p:ext uri="{BB962C8B-B14F-4D97-AF65-F5344CB8AC3E}">
        <p14:creationId xmlns:p14="http://schemas.microsoft.com/office/powerpoint/2010/main" val="60258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90F7C-5828-43DC-AF00-BA92156117E3}" type="datetimeFigureOut">
              <a:rPr lang="cs-CZ" smtClean="0"/>
              <a:pPr/>
              <a:t>7. 7. 2014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0B69E-0C87-4A28-BBA5-87164485F006}" type="slidenum">
              <a:rPr lang="cs-CZ" smtClean="0"/>
              <a:pPr/>
              <a:t>‹#›</a:t>
            </a:fld>
            <a:endParaRPr lang="cs-CZ"/>
          </a:p>
        </p:txBody>
      </p:sp>
    </p:spTree>
    <p:extLst>
      <p:ext uri="{BB962C8B-B14F-4D97-AF65-F5344CB8AC3E}">
        <p14:creationId xmlns:p14="http://schemas.microsoft.com/office/powerpoint/2010/main" val="2773554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igizen.org/resources/cyberbullying/films/uk/lfit-film.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ybersmart.gov.au/tagg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theline.gov.au/follow/11" TargetMode="External"/><Relationship Id="rId3" Type="http://schemas.openxmlformats.org/officeDocument/2006/relationships/hyperlink" Target="http://www.ryanpatrickhalligan.org/" TargetMode="External"/><Relationship Id="rId7" Type="http://schemas.openxmlformats.org/officeDocument/2006/relationships/hyperlink" Target="http://www.digizen.org/resources/cyberbullying/films/uk/lfit-film.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youtube.com/watch?v=rpOvYWd4KW4" TargetMode="External"/><Relationship Id="rId5" Type="http://schemas.openxmlformats.org/officeDocument/2006/relationships/hyperlink" Target="http://www.news10.net/video/default.aspx?bctid=2303606319001&amp;odyssey=mod|newswell|text|FRONTPAGE|featured" TargetMode="External"/><Relationship Id="rId4" Type="http://schemas.openxmlformats.org/officeDocument/2006/relationships/hyperlink" Target="http://www.youtube.com/watch?v=KRxfTyNa24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commonsensemedia.org/educators/cyberbullying-toolk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hyperlink" Target="http://ask.f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http://cyberbullying.us/hannah-smith-even-more-tragic-than-originally-though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hyperlink" Target="webhost.bridgew.edu/marc/DIGITAL%20SELF%20HARM%20repor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W7UVju7w-v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llfacebook.com/infographic-back-to-school-cyber-bullying_b981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beatbullying.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mailto:info@eun.org" TargetMode="External"/><Relationship Id="rId4" Type="http://schemas.openxmlformats.org/officeDocument/2006/relationships/hyperlink" Target="http://cpdlab.eun.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48" y="1844824"/>
            <a:ext cx="8352928" cy="1584176"/>
          </a:xfrm>
        </p:spPr>
        <p:txBody>
          <a:bodyPr>
            <a:normAutofit/>
          </a:bodyPr>
          <a:lstStyle/>
          <a:p>
            <a:r>
              <a:rPr lang="cs-CZ" sz="3600" dirty="0" smtClean="0"/>
              <a:t>Vzdělávací program</a:t>
            </a:r>
            <a:br>
              <a:rPr lang="cs-CZ" sz="3600" dirty="0" smtClean="0"/>
            </a:br>
            <a:r>
              <a:rPr lang="cs-CZ" sz="3600" dirty="0" err="1" smtClean="0"/>
              <a:t>eSafety</a:t>
            </a:r>
            <a:r>
              <a:rPr lang="cs-CZ" sz="3600" dirty="0" smtClean="0"/>
              <a:t> – Bezpečné virtuální prostředí</a:t>
            </a:r>
            <a:endParaRPr lang="en-IE" sz="400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915" y="3911648"/>
            <a:ext cx="1728192" cy="1728192"/>
          </a:xfrm>
          <a:prstGeom prst="rect">
            <a:avLst/>
          </a:prstGeom>
        </p:spPr>
      </p:pic>
      <p:sp>
        <p:nvSpPr>
          <p:cNvPr id="4" name="TextovéPole 3"/>
          <p:cNvSpPr txBox="1"/>
          <p:nvPr/>
        </p:nvSpPr>
        <p:spPr>
          <a:xfrm>
            <a:off x="896668" y="3203762"/>
            <a:ext cx="7566687" cy="707886"/>
          </a:xfrm>
          <a:prstGeom prst="rect">
            <a:avLst/>
          </a:prstGeom>
          <a:noFill/>
        </p:spPr>
        <p:txBody>
          <a:bodyPr wrap="none" rtlCol="0">
            <a:spAutoFit/>
          </a:bodyPr>
          <a:lstStyle/>
          <a:p>
            <a:r>
              <a:rPr lang="en-IE" sz="4000" b="1" dirty="0" err="1"/>
              <a:t>eS</a:t>
            </a:r>
            <a:r>
              <a:rPr lang="en-IE" sz="4000" b="1" dirty="0"/>
              <a:t> 6.1 </a:t>
            </a:r>
            <a:r>
              <a:rPr lang="cs-CZ" sz="4000" b="1" dirty="0"/>
              <a:t>S </a:t>
            </a:r>
            <a:r>
              <a:rPr lang="cs-CZ" sz="4000" b="1" dirty="0" err="1"/>
              <a:t>kyberšikanou</a:t>
            </a:r>
            <a:r>
              <a:rPr lang="cs-CZ" sz="4000" b="1" dirty="0"/>
              <a:t> dnes a zítra</a:t>
            </a:r>
            <a:r>
              <a:rPr lang="en-IE" sz="4000" b="1" dirty="0"/>
              <a:t>?</a:t>
            </a:r>
            <a:endParaRPr lang="cs-CZ" sz="4000" dirty="0"/>
          </a:p>
        </p:txBody>
      </p:sp>
    </p:spTree>
    <p:extLst>
      <p:ext uri="{BB962C8B-B14F-4D97-AF65-F5344CB8AC3E}">
        <p14:creationId xmlns:p14="http://schemas.microsoft.com/office/powerpoint/2010/main" val="1940492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p:cNvSpPr txBox="1"/>
          <p:nvPr/>
        </p:nvSpPr>
        <p:spPr>
          <a:xfrm>
            <a:off x="395534" y="1988840"/>
            <a:ext cx="4672493" cy="372409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cs-CZ" sz="2400" b="1" dirty="0" smtClean="0">
                <a:latin typeface="+mn-lt"/>
              </a:rPr>
              <a:t>Sociální sítě (Internet) </a:t>
            </a:r>
            <a:r>
              <a:rPr lang="cs-CZ" sz="2400" b="1" dirty="0"/>
              <a:t>nahrazují </a:t>
            </a:r>
            <a:r>
              <a:rPr lang="cs-CZ" sz="2400" b="1" dirty="0" smtClean="0"/>
              <a:t>verbální </a:t>
            </a:r>
            <a:r>
              <a:rPr lang="cs-CZ" sz="2400" b="1" dirty="0" smtClean="0">
                <a:latin typeface="+mn-lt"/>
              </a:rPr>
              <a:t>komunikaci.</a:t>
            </a:r>
          </a:p>
          <a:p>
            <a:pPr marL="342900" indent="-342900">
              <a:spcAft>
                <a:spcPts val="1200"/>
              </a:spcAft>
              <a:buFont typeface="Arial" panose="020B0604020202020204" pitchFamily="34" charset="0"/>
              <a:buChar char="•"/>
            </a:pPr>
            <a:r>
              <a:rPr lang="cs-CZ" sz="2400" b="1" dirty="0" smtClean="0">
                <a:latin typeface="+mn-lt"/>
              </a:rPr>
              <a:t>Vytváření sociálních kruhů nahrazuje reálné okruhy přátel a reálné vztahy.</a:t>
            </a:r>
          </a:p>
          <a:p>
            <a:pPr marL="342900" indent="-342900">
              <a:spcAft>
                <a:spcPts val="1200"/>
              </a:spcAft>
              <a:buFont typeface="Arial" panose="020B0604020202020204" pitchFamily="34" charset="0"/>
              <a:buChar char="•"/>
            </a:pPr>
            <a:r>
              <a:rPr lang="cs-CZ" sz="2400" b="1" dirty="0" smtClean="0">
                <a:latin typeface="+mn-lt"/>
              </a:rPr>
              <a:t>Virtuální život se může výrazně lišit od skutečného života, zejména padání bariér a utíkání před realitou.</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773396"/>
            <a:ext cx="3576893" cy="4154984"/>
          </a:xfrm>
          <a:prstGeom prst="rect">
            <a:avLst/>
          </a:prstGeom>
          <a:ln>
            <a:solidFill>
              <a:schemeClr val="tx1"/>
            </a:solidFill>
          </a:ln>
        </p:spPr>
      </p:pic>
      <p:sp>
        <p:nvSpPr>
          <p:cNvPr id="2" name="TextovéPole 1"/>
          <p:cNvSpPr txBox="1"/>
          <p:nvPr/>
        </p:nvSpPr>
        <p:spPr>
          <a:xfrm>
            <a:off x="4572000" y="692696"/>
            <a:ext cx="4245265" cy="584775"/>
          </a:xfrm>
          <a:prstGeom prst="rect">
            <a:avLst/>
          </a:prstGeom>
          <a:noFill/>
        </p:spPr>
        <p:txBody>
          <a:bodyPr wrap="none" rtlCol="0">
            <a:spAutoFit/>
          </a:bodyPr>
          <a:lstStyle/>
          <a:p>
            <a:r>
              <a:rPr lang="cs-CZ" sz="3200" b="1" dirty="0" smtClean="0"/>
              <a:t>Proč právě sociální sítě?</a:t>
            </a:r>
            <a:endParaRPr lang="cs-CZ" sz="3200" b="1" dirty="0"/>
          </a:p>
        </p:txBody>
      </p:sp>
    </p:spTree>
    <p:extLst>
      <p:ext uri="{BB962C8B-B14F-4D97-AF65-F5344CB8AC3E}">
        <p14:creationId xmlns:p14="http://schemas.microsoft.com/office/powerpoint/2010/main" val="327521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363272" cy="1156990"/>
          </a:xfrm>
        </p:spPr>
        <p:txBody>
          <a:bodyPr>
            <a:normAutofit/>
          </a:bodyPr>
          <a:lstStyle/>
          <a:p>
            <a:pPr algn="r"/>
            <a:r>
              <a:rPr lang="cs-CZ" sz="3200" b="1" dirty="0" smtClean="0"/>
              <a:t>ŠIKANA A KYBERŠIKANA UBLIŽUJÍ</a:t>
            </a:r>
            <a:endParaRPr lang="fr-BE" sz="3200" b="1" dirty="0"/>
          </a:p>
        </p:txBody>
      </p:sp>
      <p:sp>
        <p:nvSpPr>
          <p:cNvPr id="3" name="Content Placeholder 2"/>
          <p:cNvSpPr>
            <a:spLocks noGrp="1"/>
          </p:cNvSpPr>
          <p:nvPr>
            <p:ph idx="1"/>
          </p:nvPr>
        </p:nvSpPr>
        <p:spPr>
          <a:xfrm>
            <a:off x="827584" y="1556792"/>
            <a:ext cx="7920880" cy="3168352"/>
          </a:xfrm>
        </p:spPr>
        <p:txBody>
          <a:bodyPr>
            <a:normAutofit/>
          </a:bodyPr>
          <a:lstStyle/>
          <a:p>
            <a:pPr marL="0" indent="0">
              <a:buNone/>
            </a:pPr>
            <a:r>
              <a:rPr lang="cs-CZ" dirty="0" smtClean="0"/>
              <a:t>„Šikana není jen jakýsi druh zranění a ani něco, co má škodlivé účinky. Je to specifický druh ubližování. Je zaměřená především na to, aby oběť nemohla nijak konat, byla bezmocná a musela příkoří trpět...</a:t>
            </a:r>
            <a:r>
              <a:rPr lang="en-US" dirty="0" smtClean="0"/>
              <a:t>”</a:t>
            </a:r>
            <a:endParaRPr lang="en-US" dirty="0"/>
          </a:p>
          <a:p>
            <a:pPr marL="0" indent="0" algn="r">
              <a:buNone/>
            </a:pPr>
            <a:r>
              <a:rPr lang="en-US" sz="1600" dirty="0" smtClean="0"/>
              <a:t>Sercombe </a:t>
            </a:r>
            <a:r>
              <a:rPr lang="en-US" sz="1600" dirty="0"/>
              <a:t>and Donnelly, “Bullying and agency: definition,</a:t>
            </a:r>
            <a:br>
              <a:rPr lang="en-US" sz="1600" dirty="0"/>
            </a:br>
            <a:r>
              <a:rPr lang="en-US" sz="1600" dirty="0"/>
              <a:t> intervention and ethics”, Journal of Youth Studies, 2012.</a:t>
            </a:r>
          </a:p>
          <a:p>
            <a:pPr marL="0" indent="0">
              <a:buNone/>
            </a:pPr>
            <a:endParaRPr lang="fr-BE" dirty="0"/>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11</a:t>
            </a:fld>
            <a:endParaRPr lang="fr-BE" dirty="0">
              <a:solidFill>
                <a:prstClr val="black">
                  <a:tint val="75000"/>
                </a:prstClr>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005064"/>
            <a:ext cx="3168352" cy="1985820"/>
          </a:xfrm>
          <a:prstGeom prst="rect">
            <a:avLst/>
          </a:prstGeom>
        </p:spPr>
      </p:pic>
    </p:spTree>
    <p:extLst>
      <p:ext uri="{BB962C8B-B14F-4D97-AF65-F5344CB8AC3E}">
        <p14:creationId xmlns:p14="http://schemas.microsoft.com/office/powerpoint/2010/main" val="16363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Zaoblený obdélník 12"/>
          <p:cNvSpPr/>
          <p:nvPr/>
        </p:nvSpPr>
        <p:spPr>
          <a:xfrm>
            <a:off x="3500880" y="4160883"/>
            <a:ext cx="4950551" cy="1323439"/>
          </a:xfrm>
          <a:prstGeom prst="roundRect">
            <a:avLst/>
          </a:prstGeom>
          <a:solidFill>
            <a:srgbClr val="FF0000">
              <a:alpha val="9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 11"/>
          <p:cNvSpPr/>
          <p:nvPr/>
        </p:nvSpPr>
        <p:spPr>
          <a:xfrm>
            <a:off x="563663" y="3205764"/>
            <a:ext cx="2596091" cy="2246769"/>
          </a:xfrm>
          <a:prstGeom prst="roundRect">
            <a:avLst/>
          </a:prstGeom>
          <a:solidFill>
            <a:srgbClr val="FF0000">
              <a:alpha val="9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867949" y="1621678"/>
            <a:ext cx="3816424" cy="2265209"/>
          </a:xfrm>
          <a:prstGeom prst="roundRect">
            <a:avLst/>
          </a:prstGeom>
          <a:solidFill>
            <a:srgbClr val="FF0000">
              <a:alpha val="9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459687" y="1563828"/>
            <a:ext cx="2631179" cy="1392103"/>
          </a:xfrm>
          <a:prstGeom prst="roundRect">
            <a:avLst/>
          </a:prstGeom>
          <a:solidFill>
            <a:srgbClr val="FF0000">
              <a:alpha val="9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normAutofit/>
          </a:bodyPr>
          <a:lstStyle/>
          <a:p>
            <a:pPr algn="r"/>
            <a:r>
              <a:rPr lang="cs-CZ" b="1" dirty="0" smtClean="0"/>
              <a:t>Šikana a </a:t>
            </a:r>
            <a:r>
              <a:rPr lang="cs-CZ" b="1" dirty="0" err="1" smtClean="0"/>
              <a:t>kyberšikana</a:t>
            </a:r>
            <a:r>
              <a:rPr lang="cs-CZ" b="1" dirty="0" smtClean="0"/>
              <a:t> ubližují</a:t>
            </a:r>
            <a:endParaRPr lang="fr-BE" b="1" dirty="0"/>
          </a:p>
        </p:txBody>
      </p:sp>
      <p:sp>
        <p:nvSpPr>
          <p:cNvPr id="3" name="Content Placeholder 2"/>
          <p:cNvSpPr>
            <a:spLocks noGrp="1"/>
          </p:cNvSpPr>
          <p:nvPr>
            <p:ph idx="1"/>
          </p:nvPr>
        </p:nvSpPr>
        <p:spPr>
          <a:xfrm>
            <a:off x="427774" y="5452533"/>
            <a:ext cx="8229600" cy="432048"/>
          </a:xfrm>
        </p:spPr>
        <p:txBody>
          <a:bodyPr>
            <a:normAutofit fontScale="70000" lnSpcReduction="20000"/>
          </a:bodyPr>
          <a:lstStyle/>
          <a:p>
            <a:pPr marL="0" indent="0" algn="r">
              <a:buNone/>
            </a:pPr>
            <a:r>
              <a:rPr lang="en-US" sz="1800" dirty="0" smtClean="0"/>
              <a:t>Doyle</a:t>
            </a:r>
            <a:r>
              <a:rPr lang="en-US" sz="1800" dirty="0"/>
              <a:t>, Elaine (2002) “Buying Time’ in </a:t>
            </a:r>
            <a:r>
              <a:rPr lang="en-US" sz="1800" dirty="0" smtClean="0"/>
              <a:t>Proceeding of </a:t>
            </a:r>
            <a:r>
              <a:rPr lang="en-US" sz="1800" dirty="0"/>
              <a:t>the Second National Conference on Bullying and Suicide in Schools</a:t>
            </a:r>
            <a:r>
              <a:rPr lang="en-US" dirty="0"/>
              <a:t> </a:t>
            </a:r>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12</a:t>
            </a:fld>
            <a:endParaRPr lang="fr-BE" dirty="0">
              <a:solidFill>
                <a:prstClr val="black">
                  <a:tint val="75000"/>
                </a:prstClr>
              </a:solidFill>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667" y="1932068"/>
            <a:ext cx="1407592" cy="2132715"/>
          </a:xfrm>
          <a:prstGeom prst="rect">
            <a:avLst/>
          </a:prstGeom>
        </p:spPr>
      </p:pic>
      <p:sp>
        <p:nvSpPr>
          <p:cNvPr id="6" name="TextovéPole 5"/>
          <p:cNvSpPr txBox="1"/>
          <p:nvPr/>
        </p:nvSpPr>
        <p:spPr>
          <a:xfrm>
            <a:off x="335118" y="1598161"/>
            <a:ext cx="2880319" cy="1323439"/>
          </a:xfrm>
          <a:prstGeom prst="rect">
            <a:avLst/>
          </a:prstGeom>
          <a:noFill/>
        </p:spPr>
        <p:txBody>
          <a:bodyPr wrap="square" rtlCol="0">
            <a:spAutoFit/>
          </a:bodyPr>
          <a:lstStyle/>
          <a:p>
            <a:pPr algn="ctr"/>
            <a:r>
              <a:rPr lang="cs-CZ" sz="2000" b="1" dirty="0" smtClean="0"/>
              <a:t>„Slovy </a:t>
            </a:r>
            <a:r>
              <a:rPr lang="cs-CZ" sz="2000" b="1" dirty="0"/>
              <a:t>nelze popsat, co jsem cítila - </a:t>
            </a:r>
            <a:r>
              <a:rPr lang="en-US" sz="2000" b="1" dirty="0"/>
              <a:t> </a:t>
            </a:r>
            <a:r>
              <a:rPr lang="en-US" sz="2000" b="1" dirty="0" err="1"/>
              <a:t>i</a:t>
            </a:r>
            <a:r>
              <a:rPr lang="cs-CZ" sz="2000" b="1" dirty="0" err="1"/>
              <a:t>zolaci</a:t>
            </a:r>
            <a:r>
              <a:rPr lang="cs-CZ" sz="2000" b="1" dirty="0"/>
              <a:t>, odmítání, nejistotu, depresi a další pocity</a:t>
            </a:r>
            <a:r>
              <a:rPr lang="cs-CZ" sz="2000" b="1" dirty="0" smtClean="0"/>
              <a:t>.“ </a:t>
            </a:r>
            <a:r>
              <a:rPr lang="en-US" sz="2000" b="1" dirty="0" smtClean="0"/>
              <a:t> </a:t>
            </a:r>
            <a:endParaRPr lang="en-US" sz="2000" b="1" dirty="0"/>
          </a:p>
        </p:txBody>
      </p:sp>
      <p:sp>
        <p:nvSpPr>
          <p:cNvPr id="7" name="TextovéPole 6"/>
          <p:cNvSpPr txBox="1"/>
          <p:nvPr/>
        </p:nvSpPr>
        <p:spPr>
          <a:xfrm>
            <a:off x="3563888" y="4160883"/>
            <a:ext cx="4824536" cy="1323439"/>
          </a:xfrm>
          <a:prstGeom prst="rect">
            <a:avLst/>
          </a:prstGeom>
          <a:noFill/>
        </p:spPr>
        <p:txBody>
          <a:bodyPr wrap="square" rtlCol="0">
            <a:spAutoFit/>
          </a:bodyPr>
          <a:lstStyle/>
          <a:p>
            <a:pPr algn="ctr"/>
            <a:r>
              <a:rPr lang="cs-CZ" sz="2000" b="1" dirty="0" smtClean="0"/>
              <a:t>„Myslím</a:t>
            </a:r>
            <a:r>
              <a:rPr lang="cs-CZ" sz="2000" b="1" dirty="0"/>
              <a:t>, že nejhorší je izolace, ta bolí nejvíc a nejvíc ubližuje. Byla jsem tak sama a připadala si, že prožívám noční běs, kterého se neumím zbavit</a:t>
            </a:r>
            <a:r>
              <a:rPr lang="cs-CZ" sz="2000" b="1" dirty="0" smtClean="0"/>
              <a:t>.“</a:t>
            </a:r>
            <a:endParaRPr lang="cs-CZ" sz="2000" b="1" dirty="0"/>
          </a:p>
        </p:txBody>
      </p:sp>
      <p:sp>
        <p:nvSpPr>
          <p:cNvPr id="8" name="TextovéPole 7"/>
          <p:cNvSpPr txBox="1"/>
          <p:nvPr/>
        </p:nvSpPr>
        <p:spPr>
          <a:xfrm>
            <a:off x="563665" y="3237553"/>
            <a:ext cx="2596091" cy="2246769"/>
          </a:xfrm>
          <a:prstGeom prst="rect">
            <a:avLst/>
          </a:prstGeom>
          <a:noFill/>
        </p:spPr>
        <p:txBody>
          <a:bodyPr wrap="square" rtlCol="0">
            <a:spAutoFit/>
          </a:bodyPr>
          <a:lstStyle/>
          <a:p>
            <a:pPr algn="ctr"/>
            <a:r>
              <a:rPr lang="cs-CZ" sz="2000" b="1" dirty="0" smtClean="0"/>
              <a:t>„Nikde </a:t>
            </a:r>
            <a:r>
              <a:rPr lang="cs-CZ" sz="2000" b="1" dirty="0"/>
              <a:t>jsem se necítila bezpečná, ani doma, protože to všechno se dělo v mé hlavě a já nijak nemohla uniknout tomu mučení</a:t>
            </a:r>
            <a:r>
              <a:rPr lang="cs-CZ" sz="2000" b="1" dirty="0" smtClean="0"/>
              <a:t>.“ </a:t>
            </a:r>
            <a:endParaRPr lang="en-US" sz="2000" b="1" dirty="0"/>
          </a:p>
        </p:txBody>
      </p:sp>
      <p:sp>
        <p:nvSpPr>
          <p:cNvPr id="9" name="TextovéPole 8"/>
          <p:cNvSpPr txBox="1"/>
          <p:nvPr/>
        </p:nvSpPr>
        <p:spPr>
          <a:xfrm>
            <a:off x="4921954" y="1655389"/>
            <a:ext cx="3708413" cy="2246769"/>
          </a:xfrm>
          <a:prstGeom prst="rect">
            <a:avLst/>
          </a:prstGeom>
          <a:noFill/>
        </p:spPr>
        <p:txBody>
          <a:bodyPr wrap="square" rtlCol="0">
            <a:spAutoFit/>
          </a:bodyPr>
          <a:lstStyle/>
          <a:p>
            <a:pPr algn="ctr"/>
            <a:r>
              <a:rPr lang="cs-CZ" sz="2000" b="1" dirty="0" smtClean="0"/>
              <a:t>„Má </a:t>
            </a:r>
            <a:r>
              <a:rPr lang="cs-CZ" sz="2000" b="1" dirty="0"/>
              <a:t>sebeúcta a hodnocení, důvěra v sebe sama byla zcela poničena. Byla jsem extrémně paranoidní a pesimistická. Měla jsem pocit, že jsem jediná, komu se to stalo. Neviděla jsem žádnou cestu ven</a:t>
            </a:r>
            <a:r>
              <a:rPr lang="cs-CZ" sz="2000" b="1" dirty="0" smtClean="0"/>
              <a:t>.“</a:t>
            </a:r>
            <a:endParaRPr lang="en-US" sz="2000" b="1" dirty="0"/>
          </a:p>
        </p:txBody>
      </p:sp>
    </p:spTree>
    <p:extLst>
      <p:ext uri="{BB962C8B-B14F-4D97-AF65-F5344CB8AC3E}">
        <p14:creationId xmlns:p14="http://schemas.microsoft.com/office/powerpoint/2010/main" val="798469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41883" y="199267"/>
            <a:ext cx="8229600" cy="1143000"/>
          </a:xfrm>
        </p:spPr>
        <p:txBody>
          <a:bodyPr/>
          <a:lstStyle/>
          <a:p>
            <a:pPr algn="r"/>
            <a:r>
              <a:rPr lang="cs-CZ" b="1" dirty="0"/>
              <a:t>Šikana a </a:t>
            </a:r>
            <a:r>
              <a:rPr lang="cs-CZ" b="1" dirty="0" err="1"/>
              <a:t>kyberšikana</a:t>
            </a:r>
            <a:r>
              <a:rPr lang="cs-CZ" b="1" dirty="0"/>
              <a:t> ubližují</a:t>
            </a:r>
            <a:endParaRPr lang="cs-CZ" dirty="0"/>
          </a:p>
        </p:txBody>
      </p:sp>
      <p:sp>
        <p:nvSpPr>
          <p:cNvPr id="3" name="Zástupný symbol pro obsah 2"/>
          <p:cNvSpPr>
            <a:spLocks noGrp="1"/>
          </p:cNvSpPr>
          <p:nvPr>
            <p:ph idx="1"/>
          </p:nvPr>
        </p:nvSpPr>
        <p:spPr>
          <a:xfrm>
            <a:off x="1331638" y="4797152"/>
            <a:ext cx="7010438" cy="936104"/>
          </a:xfrm>
        </p:spPr>
        <p:txBody>
          <a:bodyPr>
            <a:normAutofit/>
          </a:bodyPr>
          <a:lstStyle/>
          <a:p>
            <a:pPr marL="0" indent="0" algn="ctr">
              <a:buNone/>
            </a:pPr>
            <a:r>
              <a:rPr lang="cs-CZ" sz="2400" b="1" dirty="0" smtClean="0">
                <a:hlinkClick r:id="rId3"/>
              </a:rPr>
              <a:t>www.digizen.org/resources/cyberbullying/films/uk/lfit-film.aspx</a:t>
            </a:r>
            <a:endParaRPr lang="cs-CZ" sz="2400" b="1" dirty="0"/>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670" y="2348880"/>
            <a:ext cx="4145831" cy="2324064"/>
          </a:xfrm>
          <a:prstGeom prst="rect">
            <a:avLst/>
          </a:prstGeom>
          <a:ln w="12700">
            <a:solidFill>
              <a:schemeClr val="tx1">
                <a:lumMod val="65000"/>
                <a:lumOff val="35000"/>
              </a:schemeClr>
            </a:solidFill>
          </a:ln>
        </p:spPr>
      </p:pic>
      <p:sp>
        <p:nvSpPr>
          <p:cNvPr id="6" name="TextovéPole 5"/>
          <p:cNvSpPr txBox="1"/>
          <p:nvPr/>
        </p:nvSpPr>
        <p:spPr>
          <a:xfrm>
            <a:off x="888997" y="1691341"/>
            <a:ext cx="7383175" cy="461665"/>
          </a:xfrm>
          <a:prstGeom prst="rect">
            <a:avLst/>
          </a:prstGeom>
          <a:noFill/>
        </p:spPr>
        <p:txBody>
          <a:bodyPr wrap="none" rtlCol="0">
            <a:spAutoFit/>
          </a:bodyPr>
          <a:lstStyle/>
          <a:p>
            <a:r>
              <a:rPr lang="cs-CZ" sz="2400" b="1" dirty="0" err="1"/>
              <a:t>Let‘s</a:t>
            </a:r>
            <a:r>
              <a:rPr lang="cs-CZ" sz="2400" b="1" dirty="0"/>
              <a:t> </a:t>
            </a:r>
            <a:r>
              <a:rPr lang="cs-CZ" sz="2400" b="1" dirty="0" err="1"/>
              <a:t>Fight</a:t>
            </a:r>
            <a:r>
              <a:rPr lang="cs-CZ" sz="2400" b="1" dirty="0"/>
              <a:t> </a:t>
            </a:r>
            <a:r>
              <a:rPr lang="cs-CZ" sz="2400" b="1" dirty="0" err="1"/>
              <a:t>it</a:t>
            </a:r>
            <a:r>
              <a:rPr lang="cs-CZ" sz="2400" b="1" dirty="0"/>
              <a:t> </a:t>
            </a:r>
            <a:r>
              <a:rPr lang="cs-CZ" sz="2400" b="1" dirty="0" err="1"/>
              <a:t>Together</a:t>
            </a:r>
            <a:r>
              <a:rPr lang="cs-CZ" sz="2400" b="1" dirty="0"/>
              <a:t> </a:t>
            </a:r>
            <a:r>
              <a:rPr lang="cs-CZ" sz="2400" b="1" dirty="0" smtClean="0"/>
              <a:t> - Pojďme proti ní bojovat společně</a:t>
            </a:r>
            <a:endParaRPr lang="cs-CZ" sz="2400" b="1" dirty="0"/>
          </a:p>
        </p:txBody>
      </p:sp>
    </p:spTree>
    <p:extLst>
      <p:ext uri="{BB962C8B-B14F-4D97-AF65-F5344CB8AC3E}">
        <p14:creationId xmlns:p14="http://schemas.microsoft.com/office/powerpoint/2010/main" val="974202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91264" cy="1156990"/>
          </a:xfrm>
        </p:spPr>
        <p:txBody>
          <a:bodyPr>
            <a:noAutofit/>
          </a:bodyPr>
          <a:lstStyle/>
          <a:p>
            <a:pPr algn="r"/>
            <a:r>
              <a:rPr lang="cs-CZ" sz="3600" b="1" dirty="0" smtClean="0"/>
              <a:t>Šikana: </a:t>
            </a:r>
            <a:r>
              <a:rPr lang="en-US" sz="3600" b="1" dirty="0" smtClean="0"/>
              <a:t> </a:t>
            </a:r>
            <a:r>
              <a:rPr lang="cs-CZ" sz="3600" b="1" dirty="0" smtClean="0"/>
              <a:t/>
            </a:r>
            <a:br>
              <a:rPr lang="cs-CZ" sz="3600" b="1" dirty="0" smtClean="0"/>
            </a:br>
            <a:r>
              <a:rPr lang="cs-CZ" sz="3600" b="1" dirty="0" smtClean="0"/>
              <a:t>rozhodující faktor, proč se žáci neučí</a:t>
            </a:r>
            <a:endParaRPr lang="fr-BE" sz="3600" b="1" dirty="0"/>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14</a:t>
            </a:fld>
            <a:endParaRPr lang="fr-BE" dirty="0">
              <a:solidFill>
                <a:prstClr val="black">
                  <a:tint val="75000"/>
                </a:prstClr>
              </a:solidFill>
            </a:endParaRPr>
          </a:p>
        </p:txBody>
      </p:sp>
      <p:sp>
        <p:nvSpPr>
          <p:cNvPr id="5" name="Rectangle 4"/>
          <p:cNvSpPr/>
          <p:nvPr/>
        </p:nvSpPr>
        <p:spPr>
          <a:xfrm>
            <a:off x="539552" y="3628768"/>
            <a:ext cx="4747280" cy="2631490"/>
          </a:xfrm>
          <a:prstGeom prst="rect">
            <a:avLst/>
          </a:prstGeom>
        </p:spPr>
        <p:txBody>
          <a:bodyPr wrap="square">
            <a:spAutoFit/>
          </a:bodyPr>
          <a:lstStyle/>
          <a:p>
            <a:endParaRPr lang="en-IE" dirty="0"/>
          </a:p>
          <a:p>
            <a:r>
              <a:rPr lang="cs-CZ" sz="2000" b="1" dirty="0" smtClean="0">
                <a:solidFill>
                  <a:srgbClr val="0070C0"/>
                </a:solidFill>
              </a:rPr>
              <a:t>„</a:t>
            </a:r>
            <a:r>
              <a:rPr lang="en-IE" sz="2000" b="1" dirty="0" smtClean="0">
                <a:solidFill>
                  <a:srgbClr val="0070C0"/>
                </a:solidFill>
              </a:rPr>
              <a:t>... </a:t>
            </a:r>
            <a:r>
              <a:rPr lang="cs-CZ" sz="2000" b="1" dirty="0" smtClean="0">
                <a:solidFill>
                  <a:srgbClr val="0070C0"/>
                </a:solidFill>
              </a:rPr>
              <a:t>Ztráta sebedůvěry, nejistota, stres, deprese a potíže ve škole, neochota do ní chodit a v extrémním případě snaha o sebepoškozování a sebevražda.“</a:t>
            </a:r>
            <a:endParaRPr lang="en-IE" sz="2000" b="1" dirty="0" smtClean="0">
              <a:solidFill>
                <a:srgbClr val="0070C0"/>
              </a:solidFill>
            </a:endParaRPr>
          </a:p>
          <a:p>
            <a:endParaRPr lang="en-IE" sz="1100" dirty="0"/>
          </a:p>
          <a:p>
            <a:r>
              <a:rPr lang="en-IE" sz="1200" dirty="0" smtClean="0"/>
              <a:t>Hawker </a:t>
            </a:r>
            <a:r>
              <a:rPr lang="en-IE" sz="1200" dirty="0"/>
              <a:t>and </a:t>
            </a:r>
            <a:r>
              <a:rPr lang="en-IE" sz="1200" dirty="0" err="1"/>
              <a:t>Boulton</a:t>
            </a:r>
            <a:r>
              <a:rPr lang="en-IE" sz="1200" dirty="0"/>
              <a:t> (2000) as cited in </a:t>
            </a:r>
            <a:r>
              <a:rPr lang="en-IE" sz="1200" dirty="0" err="1"/>
              <a:t>Tippett</a:t>
            </a:r>
            <a:r>
              <a:rPr lang="en-IE" sz="1200" dirty="0"/>
              <a:t>, N. et al (2010) </a:t>
            </a:r>
          </a:p>
          <a:p>
            <a:r>
              <a:rPr lang="en-IE" sz="1200" dirty="0"/>
              <a:t>Prevention and Response to Identity-based Bullying Among Local Authorities in England, Scotland and Wales. </a:t>
            </a:r>
          </a:p>
        </p:txBody>
      </p:sp>
      <p:sp>
        <p:nvSpPr>
          <p:cNvPr id="6" name="Rectangle 5"/>
          <p:cNvSpPr/>
          <p:nvPr/>
        </p:nvSpPr>
        <p:spPr>
          <a:xfrm>
            <a:off x="683568" y="1412776"/>
            <a:ext cx="4392488" cy="2246769"/>
          </a:xfrm>
          <a:prstGeom prst="rect">
            <a:avLst/>
          </a:prstGeom>
        </p:spPr>
        <p:txBody>
          <a:bodyPr wrap="square">
            <a:spAutoFit/>
          </a:bodyPr>
          <a:lstStyle/>
          <a:p>
            <a:endParaRPr lang="en-IE" dirty="0"/>
          </a:p>
          <a:p>
            <a:r>
              <a:rPr lang="cs-CZ" sz="2000" b="1" dirty="0" smtClean="0">
                <a:solidFill>
                  <a:srgbClr val="0070C0"/>
                </a:solidFill>
              </a:rPr>
              <a:t>„Děti, které jsou obětí šikany, nemohou využít svého potenciálu se učit, protože veškerou energii věnují potřebě cítit se v bezpečí.“ </a:t>
            </a:r>
            <a:endParaRPr lang="en-IE" sz="2000" dirty="0" smtClean="0"/>
          </a:p>
          <a:p>
            <a:endParaRPr lang="en-IE" dirty="0"/>
          </a:p>
          <a:p>
            <a:r>
              <a:rPr lang="en-IE" sz="1200" dirty="0" err="1" smtClean="0"/>
              <a:t>O’Moore</a:t>
            </a:r>
            <a:r>
              <a:rPr lang="en-IE" sz="1200" dirty="0"/>
              <a:t>, M. (2010) Understanding School Bullying: A guide for parents </a:t>
            </a:r>
            <a:r>
              <a:rPr lang="en-IE" sz="1200" dirty="0" smtClean="0"/>
              <a:t>and </a:t>
            </a:r>
            <a:r>
              <a:rPr lang="en-IE" sz="1200" dirty="0"/>
              <a:t>teachers. </a:t>
            </a:r>
          </a:p>
        </p:txBody>
      </p:sp>
      <p:sp>
        <p:nvSpPr>
          <p:cNvPr id="7" name="TextBox 6"/>
          <p:cNvSpPr txBox="1"/>
          <p:nvPr/>
        </p:nvSpPr>
        <p:spPr>
          <a:xfrm>
            <a:off x="5508104" y="1772816"/>
            <a:ext cx="2736304" cy="3323987"/>
          </a:xfrm>
          <a:prstGeom prst="rect">
            <a:avLst/>
          </a:prstGeom>
          <a:noFill/>
        </p:spPr>
        <p:txBody>
          <a:bodyPr wrap="square" rtlCol="0">
            <a:spAutoFit/>
          </a:bodyPr>
          <a:lstStyle/>
          <a:p>
            <a:endParaRPr lang="en-IE" dirty="0"/>
          </a:p>
          <a:p>
            <a:r>
              <a:rPr lang="cs-CZ" sz="2000" b="1" dirty="0" smtClean="0">
                <a:solidFill>
                  <a:srgbClr val="0070C0"/>
                </a:solidFill>
              </a:rPr>
              <a:t>„Dospívající, kteří jsou šikanováni, jsou</a:t>
            </a:r>
            <a:r>
              <a:rPr lang="en-IE" sz="2000" b="1" dirty="0" smtClean="0">
                <a:solidFill>
                  <a:srgbClr val="0070C0"/>
                </a:solidFill>
              </a:rPr>
              <a:t> </a:t>
            </a:r>
            <a:r>
              <a:rPr lang="en-IE" sz="2000" dirty="0" smtClean="0"/>
              <a:t/>
            </a:r>
            <a:br>
              <a:rPr lang="en-IE" sz="2000" dirty="0" smtClean="0"/>
            </a:br>
            <a:r>
              <a:rPr lang="cs-CZ" sz="2000" b="1" dirty="0" smtClean="0">
                <a:solidFill>
                  <a:srgbClr val="0070C0"/>
                </a:solidFill>
              </a:rPr>
              <a:t>mimo díky neustálé únavě ze stálého napětí a očekávání dalšího šikanozního útoku.“ </a:t>
            </a:r>
            <a:endParaRPr lang="en-IE" sz="2000" b="1" dirty="0" smtClean="0">
              <a:solidFill>
                <a:srgbClr val="0070C0"/>
              </a:solidFill>
            </a:endParaRPr>
          </a:p>
          <a:p>
            <a:endParaRPr lang="en-IE" dirty="0"/>
          </a:p>
          <a:p>
            <a:r>
              <a:rPr lang="en-IE" sz="1200" dirty="0" smtClean="0"/>
              <a:t>Keane</a:t>
            </a:r>
            <a:r>
              <a:rPr lang="cs-CZ" sz="1200" dirty="0" smtClean="0"/>
              <a:t>, M.</a:t>
            </a:r>
            <a:r>
              <a:rPr lang="en-IE" sz="1200" dirty="0" smtClean="0"/>
              <a:t>, National Behaviour Support Service, Ireland from Action Plan on Bullying 2013</a:t>
            </a:r>
          </a:p>
          <a:p>
            <a:endParaRPr lang="en-IE" dirty="0"/>
          </a:p>
        </p:txBody>
      </p:sp>
    </p:spTree>
    <p:extLst>
      <p:ext uri="{BB962C8B-B14F-4D97-AF65-F5344CB8AC3E}">
        <p14:creationId xmlns:p14="http://schemas.microsoft.com/office/powerpoint/2010/main" val="3200797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Nadpis 1"/>
          <p:cNvSpPr>
            <a:spLocks noGrp="1"/>
          </p:cNvSpPr>
          <p:nvPr>
            <p:ph type="title"/>
          </p:nvPr>
        </p:nvSpPr>
        <p:spPr>
          <a:xfrm>
            <a:off x="468313" y="333375"/>
            <a:ext cx="8229600" cy="792163"/>
          </a:xfrm>
        </p:spPr>
        <p:txBody>
          <a:bodyPr/>
          <a:lstStyle/>
          <a:p>
            <a:pPr algn="r" eaLnBrk="1" hangingPunct="1"/>
            <a:r>
              <a:rPr lang="cs-CZ" sz="4000" b="1" dirty="0" smtClean="0"/>
              <a:t>Důsledky </a:t>
            </a:r>
            <a:r>
              <a:rPr lang="cs-CZ" sz="4000" b="1" dirty="0" err="1" smtClean="0"/>
              <a:t>kyberšikany</a:t>
            </a:r>
            <a:endParaRPr lang="cs-CZ" sz="4000" b="1" dirty="0" smtClean="0"/>
          </a:p>
        </p:txBody>
      </p:sp>
      <p:sp>
        <p:nvSpPr>
          <p:cNvPr id="2" name="TextovéPole 1"/>
          <p:cNvSpPr txBox="1"/>
          <p:nvPr/>
        </p:nvSpPr>
        <p:spPr>
          <a:xfrm>
            <a:off x="683568" y="1628800"/>
            <a:ext cx="7704856" cy="4339650"/>
          </a:xfrm>
          <a:prstGeom prst="rect">
            <a:avLst/>
          </a:prstGeom>
          <a:noFill/>
        </p:spPr>
        <p:txBody>
          <a:bodyPr wrap="square" rtlCol="0">
            <a:spAutoFit/>
          </a:bodyPr>
          <a:lstStyle/>
          <a:p>
            <a:pPr marL="342900" lvl="0" indent="-342900">
              <a:spcAft>
                <a:spcPts val="1200"/>
              </a:spcAft>
              <a:buFont typeface="Wingdings" pitchFamily="2" charset="2"/>
              <a:buChar char="§"/>
            </a:pPr>
            <a:r>
              <a:rPr lang="cs-CZ" sz="2600" b="1" dirty="0"/>
              <a:t>Narušuje identitu </a:t>
            </a:r>
            <a:r>
              <a:rPr lang="cs-CZ" sz="2600" dirty="0" smtClean="0"/>
              <a:t>oběti.</a:t>
            </a:r>
            <a:endParaRPr lang="cs-CZ" sz="2600" dirty="0"/>
          </a:p>
          <a:p>
            <a:pPr marL="342900" lvl="0" indent="-342900">
              <a:spcAft>
                <a:spcPts val="1200"/>
              </a:spcAft>
              <a:buFont typeface="Wingdings" pitchFamily="2" charset="2"/>
              <a:buChar char="§"/>
            </a:pPr>
            <a:r>
              <a:rPr lang="cs-CZ" sz="2600" b="1" dirty="0"/>
              <a:t>Narušuje zdravý rozvoj osobnosti </a:t>
            </a:r>
            <a:r>
              <a:rPr lang="cs-CZ" sz="2600" dirty="0"/>
              <a:t>oběti a vytváří prostor pro </a:t>
            </a:r>
            <a:r>
              <a:rPr lang="cs-CZ" sz="2600" b="1" dirty="0"/>
              <a:t>obtíže v dalších věkových </a:t>
            </a:r>
            <a:r>
              <a:rPr lang="cs-CZ" sz="2600" b="1" dirty="0" smtClean="0"/>
              <a:t>obdobích.</a:t>
            </a:r>
            <a:endParaRPr lang="cs-CZ" sz="2600" b="1" dirty="0"/>
          </a:p>
          <a:p>
            <a:pPr marL="342900" lvl="0" indent="-342900">
              <a:spcAft>
                <a:spcPts val="1200"/>
              </a:spcAft>
              <a:buFont typeface="Wingdings" pitchFamily="2" charset="2"/>
              <a:buChar char="§"/>
            </a:pPr>
            <a:r>
              <a:rPr lang="cs-CZ" sz="2600" b="1" dirty="0"/>
              <a:t>Vylučuje oběť</a:t>
            </a:r>
            <a:r>
              <a:rPr lang="cs-CZ" sz="2600" dirty="0"/>
              <a:t> z širokého společenství, mnohem širšího než šikana „tváří v tvář</a:t>
            </a:r>
            <a:r>
              <a:rPr lang="cs-CZ" sz="2600" dirty="0" smtClean="0"/>
              <a:t>“.</a:t>
            </a:r>
            <a:endParaRPr lang="cs-CZ" sz="2600" dirty="0"/>
          </a:p>
          <a:p>
            <a:pPr marL="342900" lvl="0" indent="-342900">
              <a:spcAft>
                <a:spcPts val="1200"/>
              </a:spcAft>
              <a:buFont typeface="Wingdings" pitchFamily="2" charset="2"/>
              <a:buChar char="§"/>
            </a:pPr>
            <a:r>
              <a:rPr lang="cs-CZ" sz="2600" dirty="0"/>
              <a:t>Digitálními stopami </a:t>
            </a:r>
            <a:r>
              <a:rPr lang="cs-CZ" sz="2600" dirty="0" smtClean="0"/>
              <a:t>oběť </a:t>
            </a:r>
            <a:r>
              <a:rPr lang="cs-CZ" sz="2600" b="1" dirty="0"/>
              <a:t>ohrožuje i do budoucna </a:t>
            </a:r>
            <a:r>
              <a:rPr lang="cs-CZ" sz="2600" dirty="0"/>
              <a:t>(zesměšňující nahrávky, ponižující fotografie </a:t>
            </a:r>
            <a:r>
              <a:rPr lang="cs-CZ" sz="2600" dirty="0" smtClean="0"/>
              <a:t>apod.).</a:t>
            </a:r>
            <a:endParaRPr lang="cs-CZ" sz="2600" dirty="0"/>
          </a:p>
          <a:p>
            <a:pPr marL="342900" lvl="0" indent="-342900">
              <a:spcAft>
                <a:spcPts val="1200"/>
              </a:spcAft>
              <a:buFont typeface="Wingdings" pitchFamily="2" charset="2"/>
              <a:buChar char="§"/>
            </a:pPr>
            <a:r>
              <a:rPr lang="cs-CZ" sz="2600" dirty="0"/>
              <a:t>Narušuje celkové klima </a:t>
            </a:r>
            <a:r>
              <a:rPr lang="cs-CZ" sz="2600" dirty="0" smtClean="0"/>
              <a:t>třídy.</a:t>
            </a:r>
            <a:endParaRPr lang="cs-CZ" sz="2600" dirty="0"/>
          </a:p>
          <a:p>
            <a:endParaRPr lang="cs-CZ" dirty="0"/>
          </a:p>
        </p:txBody>
      </p:sp>
    </p:spTree>
    <p:extLst>
      <p:ext uri="{BB962C8B-B14F-4D97-AF65-F5344CB8AC3E}">
        <p14:creationId xmlns:p14="http://schemas.microsoft.com/office/powerpoint/2010/main" val="2127502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2195736" y="274638"/>
            <a:ext cx="6491064" cy="1143000"/>
          </a:xfrm>
        </p:spPr>
        <p:txBody>
          <a:bodyPr>
            <a:noAutofit/>
          </a:bodyPr>
          <a:lstStyle/>
          <a:p>
            <a:pPr algn="r"/>
            <a:r>
              <a:rPr lang="cs-CZ" sz="3600" b="1" dirty="0" smtClean="0"/>
              <a:t>Důsledky </a:t>
            </a:r>
            <a:r>
              <a:rPr lang="cs-CZ" sz="3600" b="1" dirty="0" err="1" smtClean="0"/>
              <a:t>kyberšikany</a:t>
            </a:r>
            <a:endParaRPr lang="cs-CZ" sz="3600" b="1" dirty="0"/>
          </a:p>
        </p:txBody>
      </p:sp>
      <p:sp>
        <p:nvSpPr>
          <p:cNvPr id="3" name="Zástupný symbol pro obsah 2"/>
          <p:cNvSpPr>
            <a:spLocks noGrp="1"/>
          </p:cNvSpPr>
          <p:nvPr>
            <p:ph idx="1"/>
          </p:nvPr>
        </p:nvSpPr>
        <p:spPr>
          <a:xfrm>
            <a:off x="899592" y="1556792"/>
            <a:ext cx="7272808" cy="1628777"/>
          </a:xfrm>
        </p:spPr>
        <p:txBody>
          <a:bodyPr>
            <a:normAutofit/>
          </a:bodyPr>
          <a:lstStyle/>
          <a:p>
            <a:pPr marL="0" lvl="0" indent="0" algn="ctr">
              <a:buNone/>
            </a:pPr>
            <a:r>
              <a:rPr lang="cs-CZ" sz="3000" dirty="0" err="1" smtClean="0"/>
              <a:t>Kyberšikana</a:t>
            </a:r>
            <a:r>
              <a:rPr lang="cs-CZ" sz="3000" dirty="0" smtClean="0"/>
              <a:t> devastuje </a:t>
            </a:r>
            <a:r>
              <a:rPr lang="cs-CZ" sz="3000" dirty="0"/>
              <a:t>vztahy, rozděluje kolektiv nebo naopak postupně do </a:t>
            </a:r>
            <a:r>
              <a:rPr lang="cs-CZ" sz="3000" dirty="0" err="1"/>
              <a:t>šikanózního</a:t>
            </a:r>
            <a:r>
              <a:rPr lang="cs-CZ" sz="3000" dirty="0"/>
              <a:t> chování vtahuje </a:t>
            </a:r>
            <a:r>
              <a:rPr lang="cs-CZ" sz="3000" dirty="0" smtClean="0"/>
              <a:t>ostatní…</a:t>
            </a:r>
          </a:p>
          <a:p>
            <a:pPr marL="0" lvl="0" indent="0" algn="ctr">
              <a:buNone/>
            </a:pPr>
            <a:endParaRPr lang="cs-CZ" dirty="0" smtClean="0"/>
          </a:p>
          <a:p>
            <a:endParaRPr lang="cs-CZ" dirty="0"/>
          </a:p>
        </p:txBody>
      </p:sp>
      <p:sp>
        <p:nvSpPr>
          <p:cNvPr id="4" name="TextovéPole 3"/>
          <p:cNvSpPr txBox="1"/>
          <p:nvPr/>
        </p:nvSpPr>
        <p:spPr>
          <a:xfrm>
            <a:off x="2915816" y="3933056"/>
            <a:ext cx="5756379" cy="1477328"/>
          </a:xfrm>
          <a:prstGeom prst="rect">
            <a:avLst/>
          </a:prstGeom>
          <a:noFill/>
        </p:spPr>
        <p:txBody>
          <a:bodyPr wrap="square" rtlCol="0">
            <a:spAutoFit/>
          </a:bodyPr>
          <a:lstStyle/>
          <a:p>
            <a:pPr lvl="0" algn="r"/>
            <a:r>
              <a:rPr lang="cs-CZ" sz="2400" dirty="0"/>
              <a:t>Film </a:t>
            </a:r>
            <a:r>
              <a:rPr lang="cs-CZ" sz="2400" dirty="0" err="1"/>
              <a:t>Tagged</a:t>
            </a:r>
            <a:r>
              <a:rPr lang="cs-CZ" sz="2400" dirty="0"/>
              <a:t> ilustruje </a:t>
            </a:r>
            <a:r>
              <a:rPr lang="cs-CZ" sz="2400" dirty="0" smtClean="0"/>
              <a:t>šíření </a:t>
            </a:r>
            <a:r>
              <a:rPr lang="cs-CZ" sz="2400" dirty="0"/>
              <a:t>a nejasné postavení agresora i oběti</a:t>
            </a:r>
          </a:p>
          <a:p>
            <a:pPr lvl="0" algn="r"/>
            <a:r>
              <a:rPr lang="cs-CZ" sz="2400" b="1" dirty="0" smtClean="0">
                <a:hlinkClick r:id="rId3"/>
              </a:rPr>
              <a:t>www.cybersmart.gov.au/tagged</a:t>
            </a:r>
            <a:r>
              <a:rPr lang="cs-CZ" sz="2400" b="1" dirty="0">
                <a:hlinkClick r:id="rId3"/>
              </a:rPr>
              <a:t>/</a:t>
            </a:r>
            <a:endParaRPr lang="cs-CZ" sz="2400" b="1" dirty="0"/>
          </a:p>
          <a:p>
            <a:endParaRPr lang="cs-CZ" dirty="0"/>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795" y="3412989"/>
            <a:ext cx="1740799" cy="2517462"/>
          </a:xfrm>
          <a:prstGeom prst="rect">
            <a:avLst/>
          </a:prstGeom>
        </p:spPr>
      </p:pic>
    </p:spTree>
    <p:extLst>
      <p:ext uri="{BB962C8B-B14F-4D97-AF65-F5344CB8AC3E}">
        <p14:creationId xmlns:p14="http://schemas.microsoft.com/office/powerpoint/2010/main" val="4093834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cs-CZ" b="1" dirty="0" smtClean="0"/>
              <a:t>Zjištěná fakta</a:t>
            </a:r>
            <a:br>
              <a:rPr lang="cs-CZ" b="1" dirty="0" smtClean="0"/>
            </a:br>
            <a:r>
              <a:rPr lang="cs-CZ" sz="3600" b="1" dirty="0"/>
              <a:t>K</a:t>
            </a:r>
            <a:r>
              <a:rPr lang="cs-CZ" sz="3600" b="1" dirty="0" smtClean="0"/>
              <a:t>olik dětí trpí elektronickým násilím?</a:t>
            </a:r>
            <a:endParaRPr lang="fr-BE" sz="3600" b="1" dirty="0"/>
          </a:p>
        </p:txBody>
      </p:sp>
      <p:sp>
        <p:nvSpPr>
          <p:cNvPr id="3" name="Content Placeholder 2"/>
          <p:cNvSpPr>
            <a:spLocks noGrp="1"/>
          </p:cNvSpPr>
          <p:nvPr>
            <p:ph idx="1"/>
          </p:nvPr>
        </p:nvSpPr>
        <p:spPr>
          <a:xfrm>
            <a:off x="736251" y="1663187"/>
            <a:ext cx="4248471" cy="1700785"/>
          </a:xfrm>
        </p:spPr>
        <p:txBody>
          <a:bodyPr>
            <a:normAutofit fontScale="85000" lnSpcReduction="10000"/>
          </a:bodyPr>
          <a:lstStyle/>
          <a:p>
            <a:pPr marL="0" indent="0">
              <a:buNone/>
            </a:pPr>
            <a:r>
              <a:rPr lang="cs-CZ" sz="3100" dirty="0" smtClean="0"/>
              <a:t>Až každé třetí dítě ve věku</a:t>
            </a:r>
            <a:r>
              <a:rPr lang="en-US" sz="3100" dirty="0" smtClean="0"/>
              <a:t> 11</a:t>
            </a:r>
            <a:r>
              <a:rPr lang="cs-CZ" sz="3100" dirty="0" smtClean="0"/>
              <a:t>-</a:t>
            </a:r>
            <a:r>
              <a:rPr lang="en-US" sz="3100" dirty="0" smtClean="0"/>
              <a:t> </a:t>
            </a:r>
            <a:r>
              <a:rPr lang="en-US" sz="3100" dirty="0"/>
              <a:t>16 </a:t>
            </a:r>
            <a:r>
              <a:rPr lang="cs-CZ" sz="3100" dirty="0" smtClean="0"/>
              <a:t>bylo ohroženo jedincem či skupinou prostřednictvím mobilu či internetu.</a:t>
            </a:r>
          </a:p>
          <a:p>
            <a:pPr marL="0" indent="0" algn="r">
              <a:buNone/>
            </a:pPr>
            <a:endParaRPr lang="fr-BE" sz="1500" dirty="0"/>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17</a:t>
            </a:fld>
            <a:endParaRPr lang="fr-BE" dirty="0">
              <a:solidFill>
                <a:prstClr val="black">
                  <a:tint val="75000"/>
                </a:prstClr>
              </a:solidFill>
            </a:endParaRPr>
          </a:p>
        </p:txBody>
      </p:sp>
      <p:sp>
        <p:nvSpPr>
          <p:cNvPr id="5" name="TextovéPole 4"/>
          <p:cNvSpPr txBox="1"/>
          <p:nvPr/>
        </p:nvSpPr>
        <p:spPr>
          <a:xfrm>
            <a:off x="735895" y="4293096"/>
            <a:ext cx="7632848" cy="1477328"/>
          </a:xfrm>
          <a:prstGeom prst="rect">
            <a:avLst/>
          </a:prstGeom>
          <a:noFill/>
        </p:spPr>
        <p:txBody>
          <a:bodyPr wrap="square" rtlCol="0">
            <a:spAutoFit/>
          </a:bodyPr>
          <a:lstStyle/>
          <a:p>
            <a:pPr algn="ctr"/>
            <a:r>
              <a:rPr lang="en-US" sz="2400" b="1" dirty="0" err="1"/>
              <a:t>Každé</a:t>
            </a:r>
            <a:r>
              <a:rPr lang="en-US" sz="2400" b="1" dirty="0"/>
              <a:t> </a:t>
            </a:r>
            <a:r>
              <a:rPr lang="en-US" sz="2400" b="1" dirty="0" err="1"/>
              <a:t>desáté</a:t>
            </a:r>
            <a:r>
              <a:rPr lang="en-US" sz="2400" b="1" dirty="0"/>
              <a:t> </a:t>
            </a:r>
            <a:r>
              <a:rPr lang="en-US" sz="2400" b="1" dirty="0" err="1"/>
              <a:t>české</a:t>
            </a:r>
            <a:r>
              <a:rPr lang="en-US" sz="2400" b="1" dirty="0"/>
              <a:t> </a:t>
            </a:r>
            <a:r>
              <a:rPr lang="en-US" sz="2400" b="1" dirty="0" err="1"/>
              <a:t>dítě</a:t>
            </a:r>
            <a:r>
              <a:rPr lang="en-US" sz="2400" b="1" dirty="0"/>
              <a:t> </a:t>
            </a:r>
            <a:r>
              <a:rPr lang="en-US" sz="2400" b="1" dirty="0" err="1"/>
              <a:t>zažilo</a:t>
            </a:r>
            <a:r>
              <a:rPr lang="en-US" sz="2400" b="1" dirty="0"/>
              <a:t> </a:t>
            </a:r>
            <a:r>
              <a:rPr lang="en-US" sz="2400" b="1" dirty="0" err="1"/>
              <a:t>kyberšikanu</a:t>
            </a:r>
            <a:r>
              <a:rPr lang="cs-CZ" sz="2400" b="1" dirty="0"/>
              <a:t>. V rámci celoevropského výzkumu EU </a:t>
            </a:r>
            <a:r>
              <a:rPr lang="cs-CZ" sz="2400" b="1" dirty="0" err="1"/>
              <a:t>Kids</a:t>
            </a:r>
            <a:r>
              <a:rPr lang="cs-CZ" sz="2400" b="1" dirty="0"/>
              <a:t> online uvádí zkušenost s elektronickou šikanou </a:t>
            </a:r>
            <a:r>
              <a:rPr lang="cs-CZ" sz="2400" b="1" dirty="0" smtClean="0"/>
              <a:t>8 % </a:t>
            </a:r>
            <a:r>
              <a:rPr lang="cs-CZ" sz="2400" b="1" dirty="0"/>
              <a:t>českých dětí ve věku 9-16 let.</a:t>
            </a:r>
            <a:endParaRPr lang="en-US" sz="2400" b="1" dirty="0"/>
          </a:p>
          <a:p>
            <a:endParaRPr lang="cs-CZ" dirty="0"/>
          </a:p>
        </p:txBody>
      </p:sp>
      <p:sp>
        <p:nvSpPr>
          <p:cNvPr id="6" name="TextovéPole 5"/>
          <p:cNvSpPr txBox="1"/>
          <p:nvPr/>
        </p:nvSpPr>
        <p:spPr>
          <a:xfrm>
            <a:off x="4674275" y="1628800"/>
            <a:ext cx="3723665" cy="1969770"/>
          </a:xfrm>
          <a:prstGeom prst="rect">
            <a:avLst/>
          </a:prstGeom>
          <a:noFill/>
        </p:spPr>
        <p:txBody>
          <a:bodyPr wrap="square" rtlCol="0">
            <a:spAutoFit/>
          </a:bodyPr>
          <a:lstStyle/>
          <a:p>
            <a:pPr algn="r"/>
            <a:r>
              <a:rPr lang="cs-CZ" sz="2600" dirty="0"/>
              <a:t>Každé třinácté dítě je neustále (dlouhodobě) pomocí těchto médií šikanováno.</a:t>
            </a:r>
          </a:p>
          <a:p>
            <a:pPr algn="r"/>
            <a:endParaRPr lang="cs-CZ" dirty="0"/>
          </a:p>
        </p:txBody>
      </p:sp>
      <p:sp>
        <p:nvSpPr>
          <p:cNvPr id="8" name="TextovéPole 7"/>
          <p:cNvSpPr txBox="1"/>
          <p:nvPr/>
        </p:nvSpPr>
        <p:spPr>
          <a:xfrm>
            <a:off x="724419" y="3424986"/>
            <a:ext cx="7632848" cy="646331"/>
          </a:xfrm>
          <a:prstGeom prst="rect">
            <a:avLst/>
          </a:prstGeom>
          <a:noFill/>
        </p:spPr>
        <p:txBody>
          <a:bodyPr wrap="square" rtlCol="0">
            <a:spAutoFit/>
          </a:bodyPr>
          <a:lstStyle/>
          <a:p>
            <a:pPr algn="ctr"/>
            <a:r>
              <a:rPr lang="en-US" sz="1200" dirty="0" err="1"/>
              <a:t>Beatbullying</a:t>
            </a:r>
            <a:r>
              <a:rPr lang="en-US" sz="1200" dirty="0"/>
              <a:t> (2009) Virtual violence: Protecting children from cyberbullying [Online]. (URL http://www2.beatbullying.org/pdfs/Virtual%20Violence%20%20Protecting%20Children%20from%20Cyberbullying.pdf) </a:t>
            </a:r>
            <a:r>
              <a:rPr lang="en-US" sz="1200" dirty="0" smtClean="0"/>
              <a:t>London</a:t>
            </a:r>
            <a:endParaRPr lang="cs-CZ" sz="1200" dirty="0"/>
          </a:p>
        </p:txBody>
      </p:sp>
    </p:spTree>
    <p:extLst>
      <p:ext uri="{BB962C8B-B14F-4D97-AF65-F5344CB8AC3E}">
        <p14:creationId xmlns:p14="http://schemas.microsoft.com/office/powerpoint/2010/main" val="477555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451" y="2276872"/>
            <a:ext cx="1749570" cy="1792637"/>
          </a:xfrm>
          <a:prstGeom prst="rect">
            <a:avLst/>
          </a:prstGeom>
        </p:spPr>
      </p:pic>
      <p:sp>
        <p:nvSpPr>
          <p:cNvPr id="3" name="TextovéPole 2"/>
          <p:cNvSpPr txBox="1"/>
          <p:nvPr/>
        </p:nvSpPr>
        <p:spPr>
          <a:xfrm>
            <a:off x="874440" y="1556790"/>
            <a:ext cx="7433592" cy="954107"/>
          </a:xfrm>
          <a:prstGeom prst="rect">
            <a:avLst/>
          </a:prstGeom>
          <a:noFill/>
        </p:spPr>
        <p:txBody>
          <a:bodyPr wrap="square" rtlCol="0">
            <a:spAutoFit/>
          </a:bodyPr>
          <a:lstStyle/>
          <a:p>
            <a:pPr marL="457200" indent="-457200">
              <a:buFont typeface="Wingdings" pitchFamily="2" charset="2"/>
              <a:buChar char="§"/>
            </a:pPr>
            <a:r>
              <a:rPr lang="cs-CZ" sz="2800" b="1" dirty="0" smtClean="0">
                <a:latin typeface="+mn-lt"/>
              </a:rPr>
              <a:t>50,62 % dětí se setkalo s  některým z projevů  </a:t>
            </a:r>
            <a:r>
              <a:rPr lang="cs-CZ" sz="2800" b="1" dirty="0" err="1" smtClean="0">
                <a:latin typeface="+mn-lt"/>
              </a:rPr>
              <a:t>kyberšikany</a:t>
            </a:r>
            <a:r>
              <a:rPr lang="cs-CZ" sz="2800" b="1" dirty="0" smtClean="0">
                <a:latin typeface="+mn-lt"/>
              </a:rPr>
              <a:t>.</a:t>
            </a:r>
          </a:p>
        </p:txBody>
      </p:sp>
      <p:sp>
        <p:nvSpPr>
          <p:cNvPr id="7" name="TextovéPole 6"/>
          <p:cNvSpPr txBox="1"/>
          <p:nvPr/>
        </p:nvSpPr>
        <p:spPr>
          <a:xfrm>
            <a:off x="763867" y="2510897"/>
            <a:ext cx="8142464" cy="3477875"/>
          </a:xfrm>
          <a:prstGeom prst="rect">
            <a:avLst/>
          </a:prstGeom>
          <a:noFill/>
        </p:spPr>
        <p:txBody>
          <a:bodyPr wrap="square" numCol="2" rtlCol="0">
            <a:spAutoFit/>
          </a:bodyPr>
          <a:lstStyle/>
          <a:p>
            <a:r>
              <a:rPr lang="cs-CZ" sz="2000" dirty="0" smtClean="0"/>
              <a:t>33,44 % verbální útoky</a:t>
            </a:r>
          </a:p>
          <a:p>
            <a:r>
              <a:rPr lang="cs-CZ" sz="2000" dirty="0" smtClean="0"/>
              <a:t>32,58 % průnik na účet</a:t>
            </a:r>
          </a:p>
          <a:p>
            <a:r>
              <a:rPr lang="cs-CZ" sz="2000" dirty="0" smtClean="0"/>
              <a:t>24,08 % prozvánění</a:t>
            </a:r>
          </a:p>
          <a:p>
            <a:r>
              <a:rPr lang="cs-CZ" sz="2000" dirty="0" smtClean="0"/>
              <a:t>17,38 % vyhrožování, zastrašování</a:t>
            </a:r>
          </a:p>
          <a:p>
            <a:r>
              <a:rPr lang="cs-CZ" sz="2000" dirty="0" smtClean="0"/>
              <a:t>10,85 % ponižování, ztrapňování šířením fotografie</a:t>
            </a:r>
          </a:p>
          <a:p>
            <a:endParaRPr lang="cs-CZ" sz="2000" dirty="0" smtClean="0"/>
          </a:p>
          <a:p>
            <a:endParaRPr lang="cs-CZ" sz="2000" dirty="0" smtClean="0"/>
          </a:p>
          <a:p>
            <a:endParaRPr lang="cs-CZ" sz="2000" dirty="0" smtClean="0"/>
          </a:p>
          <a:p>
            <a:endParaRPr lang="cs-CZ" sz="2000" dirty="0" smtClean="0"/>
          </a:p>
          <a:p>
            <a:endParaRPr lang="cs-CZ" sz="2000" dirty="0" smtClean="0"/>
          </a:p>
          <a:p>
            <a:r>
              <a:rPr lang="cs-CZ" sz="2000" dirty="0" smtClean="0"/>
              <a:t>	10,09 % krádež identity</a:t>
            </a:r>
          </a:p>
          <a:p>
            <a:r>
              <a:rPr lang="cs-CZ" sz="2000" dirty="0" smtClean="0"/>
              <a:t> 	7.33 % vydírání</a:t>
            </a:r>
          </a:p>
          <a:p>
            <a:r>
              <a:rPr lang="cs-CZ" sz="2000" dirty="0" smtClean="0"/>
              <a:t> 	5,58 % ponižování, 	ztrapňování šířením videa</a:t>
            </a:r>
          </a:p>
          <a:p>
            <a:r>
              <a:rPr lang="cs-CZ" sz="2000" dirty="0" smtClean="0"/>
              <a:t> 	3,69 % ponižování, 	ztrapňování šířením audia</a:t>
            </a:r>
            <a:endParaRPr lang="cs-CZ" sz="2000" dirty="0"/>
          </a:p>
          <a:p>
            <a:endParaRPr lang="en-US" sz="2000" dirty="0">
              <a:latin typeface="+mn-lt"/>
            </a:endParaRPr>
          </a:p>
        </p:txBody>
      </p:sp>
      <p:sp>
        <p:nvSpPr>
          <p:cNvPr id="2" name="TextovéPole 1"/>
          <p:cNvSpPr txBox="1"/>
          <p:nvPr/>
        </p:nvSpPr>
        <p:spPr>
          <a:xfrm>
            <a:off x="378768" y="513546"/>
            <a:ext cx="8424936" cy="1261884"/>
          </a:xfrm>
          <a:prstGeom prst="rect">
            <a:avLst/>
          </a:prstGeom>
          <a:noFill/>
        </p:spPr>
        <p:txBody>
          <a:bodyPr wrap="square" rtlCol="0">
            <a:spAutoFit/>
          </a:bodyPr>
          <a:lstStyle/>
          <a:p>
            <a:pPr algn="r"/>
            <a:r>
              <a:rPr lang="cs-CZ" sz="4000" b="1" dirty="0"/>
              <a:t>Zjištěná fakta</a:t>
            </a:r>
            <a:r>
              <a:rPr lang="cs-CZ" b="1" dirty="0"/>
              <a:t/>
            </a:r>
            <a:br>
              <a:rPr lang="cs-CZ" b="1" dirty="0"/>
            </a:br>
            <a:r>
              <a:rPr lang="en-US" b="1" dirty="0"/>
              <a:t>(</a:t>
            </a:r>
            <a:r>
              <a:rPr lang="en-US" b="1" dirty="0" err="1"/>
              <a:t>průzkum</a:t>
            </a:r>
            <a:r>
              <a:rPr lang="en-US" b="1" dirty="0"/>
              <a:t> </a:t>
            </a:r>
            <a:r>
              <a:rPr lang="en-US" b="1" dirty="0" err="1"/>
              <a:t>Seznamu</a:t>
            </a:r>
            <a:r>
              <a:rPr lang="en-US" b="1" dirty="0"/>
              <a:t>, UP Olomouc a </a:t>
            </a:r>
            <a:r>
              <a:rPr lang="en-US" b="1" dirty="0" err="1"/>
              <a:t>Bezpečného</a:t>
            </a:r>
            <a:r>
              <a:rPr lang="en-US" b="1" dirty="0"/>
              <a:t> Internetu.cz)</a:t>
            </a:r>
          </a:p>
          <a:p>
            <a:pPr algn="r"/>
            <a:endParaRPr lang="cs-CZ" dirty="0"/>
          </a:p>
        </p:txBody>
      </p:sp>
      <p:sp>
        <p:nvSpPr>
          <p:cNvPr id="4" name="TextovéPole 3"/>
          <p:cNvSpPr txBox="1"/>
          <p:nvPr/>
        </p:nvSpPr>
        <p:spPr>
          <a:xfrm>
            <a:off x="762023" y="4653136"/>
            <a:ext cx="7316515" cy="1231106"/>
          </a:xfrm>
          <a:prstGeom prst="rect">
            <a:avLst/>
          </a:prstGeom>
          <a:noFill/>
        </p:spPr>
        <p:txBody>
          <a:bodyPr wrap="square" rtlCol="0">
            <a:spAutoFit/>
          </a:bodyPr>
          <a:lstStyle/>
          <a:p>
            <a:pPr marL="457200" indent="-457200">
              <a:buFont typeface="Wingdings" panose="05000000000000000000" pitchFamily="2" charset="2"/>
              <a:buChar char="§"/>
            </a:pPr>
            <a:r>
              <a:rPr lang="cs-CZ" sz="2800" b="1" dirty="0"/>
              <a:t>53,16 % dětí komunikuje  s neznámými lidmi přes </a:t>
            </a:r>
            <a:r>
              <a:rPr lang="cs-CZ" sz="2800" b="1" dirty="0" smtClean="0"/>
              <a:t>Internet.</a:t>
            </a:r>
            <a:endParaRPr lang="en-US" sz="2800" b="1" dirty="0"/>
          </a:p>
          <a:p>
            <a:endParaRPr lang="cs-CZ" dirty="0"/>
          </a:p>
        </p:txBody>
      </p:sp>
    </p:spTree>
    <p:extLst>
      <p:ext uri="{BB962C8B-B14F-4D97-AF65-F5344CB8AC3E}">
        <p14:creationId xmlns:p14="http://schemas.microsoft.com/office/powerpoint/2010/main" val="514824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extovéPole 4"/>
          <p:cNvSpPr txBox="1"/>
          <p:nvPr/>
        </p:nvSpPr>
        <p:spPr>
          <a:xfrm>
            <a:off x="251520" y="118964"/>
            <a:ext cx="8712967" cy="52322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cs-CZ" sz="2800" dirty="0" smtClean="0">
                <a:ln>
                  <a:solidFill>
                    <a:schemeClr val="tx1"/>
                  </a:solidFill>
                </a:ln>
                <a:solidFill>
                  <a:schemeClr val="tx1"/>
                </a:solidFill>
              </a:rPr>
              <a:t>Co víme (Rizika internetové komunikace, Kopecký, 2013)</a:t>
            </a:r>
            <a:endParaRPr lang="cs-CZ" sz="2800" dirty="0">
              <a:ln>
                <a:solidFill>
                  <a:schemeClr val="tx1"/>
                </a:solidFill>
              </a:ln>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73" y="836712"/>
            <a:ext cx="7350955" cy="5222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19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cs-CZ" b="1" dirty="0" smtClean="0"/>
              <a:t>Co je tématem kurzu</a:t>
            </a:r>
            <a:endParaRPr lang="fr-BE" b="1" dirty="0"/>
          </a:p>
        </p:txBody>
      </p:sp>
      <p:sp>
        <p:nvSpPr>
          <p:cNvPr id="3" name="Content Placeholder 2"/>
          <p:cNvSpPr>
            <a:spLocks noGrp="1"/>
          </p:cNvSpPr>
          <p:nvPr>
            <p:ph idx="1"/>
          </p:nvPr>
        </p:nvSpPr>
        <p:spPr>
          <a:xfrm>
            <a:off x="323528" y="1625111"/>
            <a:ext cx="6264696" cy="2592287"/>
          </a:xfrm>
        </p:spPr>
        <p:txBody>
          <a:bodyPr>
            <a:normAutofit/>
          </a:bodyPr>
          <a:lstStyle/>
          <a:p>
            <a:pPr>
              <a:spcAft>
                <a:spcPts val="600"/>
              </a:spcAft>
              <a:buFont typeface="Wingdings" pitchFamily="2" charset="2"/>
              <a:buChar char="§"/>
            </a:pPr>
            <a:r>
              <a:rPr lang="cs-CZ" sz="2800" dirty="0" smtClean="0"/>
              <a:t>Šikana a </a:t>
            </a:r>
            <a:r>
              <a:rPr lang="cs-CZ" sz="2800" dirty="0" err="1" smtClean="0"/>
              <a:t>kyberšikana</a:t>
            </a:r>
            <a:endParaRPr lang="en-US" sz="2800" dirty="0"/>
          </a:p>
          <a:p>
            <a:pPr>
              <a:spcAft>
                <a:spcPts val="600"/>
              </a:spcAft>
              <a:buFont typeface="Wingdings" pitchFamily="2" charset="2"/>
              <a:buChar char="§"/>
            </a:pPr>
            <a:r>
              <a:rPr lang="cs-CZ" sz="2800" dirty="0" smtClean="0"/>
              <a:t>Typy </a:t>
            </a:r>
            <a:r>
              <a:rPr lang="cs-CZ" sz="2800" dirty="0" err="1" smtClean="0"/>
              <a:t>kyberšikany</a:t>
            </a:r>
            <a:r>
              <a:rPr lang="cs-CZ" sz="2800" dirty="0" smtClean="0"/>
              <a:t>, její rozvoj, projevy a důsledky</a:t>
            </a:r>
            <a:endParaRPr lang="en-US" sz="2800" dirty="0"/>
          </a:p>
          <a:p>
            <a:pPr>
              <a:spcAft>
                <a:spcPts val="600"/>
              </a:spcAft>
              <a:buFont typeface="Wingdings" pitchFamily="2" charset="2"/>
              <a:buChar char="§"/>
            </a:pPr>
            <a:r>
              <a:rPr lang="cs-CZ" sz="2800" dirty="0" smtClean="0"/>
              <a:t>Skupinové role, včetně role „divák“  či „účastník“</a:t>
            </a:r>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2</a:t>
            </a:fld>
            <a:endParaRPr lang="fr-BE" dirty="0">
              <a:solidFill>
                <a:prstClr val="black">
                  <a:tint val="75000"/>
                </a:prstClr>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749235"/>
            <a:ext cx="1814602" cy="1728192"/>
          </a:xfrm>
          <a:prstGeom prst="rect">
            <a:avLst/>
          </a:prstGeom>
          <a:ln w="12700">
            <a:solidFill>
              <a:schemeClr val="tx1">
                <a:lumMod val="65000"/>
                <a:lumOff val="35000"/>
              </a:schemeClr>
            </a:solidFill>
          </a:ln>
        </p:spPr>
      </p:pic>
      <p:sp>
        <p:nvSpPr>
          <p:cNvPr id="7" name="TextovéPole 6"/>
          <p:cNvSpPr txBox="1"/>
          <p:nvPr/>
        </p:nvSpPr>
        <p:spPr>
          <a:xfrm>
            <a:off x="323528" y="4289406"/>
            <a:ext cx="8496944" cy="1231106"/>
          </a:xfrm>
          <a:prstGeom prst="rect">
            <a:avLst/>
          </a:prstGeom>
          <a:noFill/>
        </p:spPr>
        <p:txBody>
          <a:bodyPr wrap="square" rtlCol="0">
            <a:spAutoFit/>
          </a:bodyPr>
          <a:lstStyle/>
          <a:p>
            <a:pPr marL="285750" indent="-285750">
              <a:buFont typeface="Wingdings" panose="05000000000000000000" pitchFamily="2" charset="2"/>
              <a:buChar char="§"/>
            </a:pPr>
            <a:r>
              <a:rPr lang="cs-CZ" sz="2800" dirty="0"/>
              <a:t>Může škola bojovat s </a:t>
            </a:r>
            <a:r>
              <a:rPr lang="cs-CZ" sz="2800" dirty="0" err="1"/>
              <a:t>kyberšikanou</a:t>
            </a:r>
            <a:r>
              <a:rPr lang="cs-CZ" sz="2800" dirty="0"/>
              <a:t>?... aneb Celoškolské strategie vytváření bezpečného virtuálního prostředí </a:t>
            </a:r>
            <a:endParaRPr lang="fr-BE" sz="2800" dirty="0"/>
          </a:p>
          <a:p>
            <a:endParaRPr lang="cs-CZ" dirty="0"/>
          </a:p>
        </p:txBody>
      </p:sp>
    </p:spTree>
    <p:extLst>
      <p:ext uri="{BB962C8B-B14F-4D97-AF65-F5344CB8AC3E}">
        <p14:creationId xmlns:p14="http://schemas.microsoft.com/office/powerpoint/2010/main" val="3969689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dirty="0">
                <a:ln>
                  <a:solidFill>
                    <a:schemeClr val="tx1"/>
                  </a:solidFill>
                </a:ln>
              </a:rPr>
              <a:t>Co víme </a:t>
            </a:r>
            <a:r>
              <a:rPr lang="cs-CZ" sz="9600" dirty="0">
                <a:ln>
                  <a:solidFill>
                    <a:schemeClr val="tx1"/>
                  </a:solidFill>
                </a:ln>
              </a:rPr>
              <a:t/>
            </a:r>
            <a:br>
              <a:rPr lang="cs-CZ" sz="9600" dirty="0">
                <a:ln>
                  <a:solidFill>
                    <a:schemeClr val="tx1"/>
                  </a:solidFill>
                </a:ln>
              </a:rPr>
            </a:br>
            <a:r>
              <a:rPr lang="cs-CZ" sz="2700" dirty="0">
                <a:ln>
                  <a:solidFill>
                    <a:schemeClr val="tx1"/>
                  </a:solidFill>
                </a:ln>
              </a:rPr>
              <a:t>(Rizika internetové komunikace, Kopecký, 2013)</a:t>
            </a:r>
            <a:endParaRPr lang="cs-CZ" sz="27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986517472"/>
              </p:ext>
            </p:extLst>
          </p:nvPr>
        </p:nvGraphicFramePr>
        <p:xfrm>
          <a:off x="395536" y="1340768"/>
          <a:ext cx="8229600"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7285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643508" y="337426"/>
            <a:ext cx="8229600" cy="1143000"/>
          </a:xfrm>
        </p:spPr>
        <p:txBody>
          <a:bodyPr>
            <a:normAutofit/>
          </a:bodyPr>
          <a:lstStyle/>
          <a:p>
            <a:pPr algn="r"/>
            <a:r>
              <a:rPr lang="cs-CZ" b="1" dirty="0" smtClean="0"/>
              <a:t>Utajená </a:t>
            </a:r>
            <a:r>
              <a:rPr lang="cs-CZ" b="1" dirty="0" err="1" smtClean="0"/>
              <a:t>kyberšikana</a:t>
            </a:r>
            <a:endParaRPr lang="cs-CZ" b="1" dirty="0"/>
          </a:p>
        </p:txBody>
      </p:sp>
      <p:sp>
        <p:nvSpPr>
          <p:cNvPr id="3" name="Zástupný symbol pro obsah 2"/>
          <p:cNvSpPr>
            <a:spLocks noGrp="1"/>
          </p:cNvSpPr>
          <p:nvPr>
            <p:ph idx="1"/>
          </p:nvPr>
        </p:nvSpPr>
        <p:spPr>
          <a:xfrm>
            <a:off x="539552" y="4437112"/>
            <a:ext cx="7813730" cy="1080120"/>
          </a:xfrm>
        </p:spPr>
        <p:txBody>
          <a:bodyPr>
            <a:normAutofit/>
          </a:bodyPr>
          <a:lstStyle/>
          <a:p>
            <a:pPr marL="0" indent="0" algn="r">
              <a:buNone/>
            </a:pPr>
            <a:r>
              <a:rPr lang="cs-CZ" dirty="0" smtClean="0"/>
              <a:t>Zpravidla nikdo ze zúčastněných nemá zájem na jejím zveřejnění.</a:t>
            </a:r>
            <a:endParaRPr lang="cs-CZ" dirty="0"/>
          </a:p>
          <a:p>
            <a:pPr marL="0" indent="0">
              <a:buNone/>
            </a:pPr>
            <a:endParaRPr lang="cs-CZ" dirty="0" smtClean="0"/>
          </a:p>
          <a:p>
            <a:endParaRPr lang="cs-CZ" dirty="0"/>
          </a:p>
        </p:txBody>
      </p:sp>
      <p:sp>
        <p:nvSpPr>
          <p:cNvPr id="4" name="TextovéPole 3"/>
          <p:cNvSpPr txBox="1"/>
          <p:nvPr/>
        </p:nvSpPr>
        <p:spPr>
          <a:xfrm>
            <a:off x="709001" y="1749478"/>
            <a:ext cx="7607415" cy="1077218"/>
          </a:xfrm>
          <a:prstGeom prst="rect">
            <a:avLst/>
          </a:prstGeom>
          <a:noFill/>
        </p:spPr>
        <p:txBody>
          <a:bodyPr wrap="square" rtlCol="0">
            <a:spAutoFit/>
          </a:bodyPr>
          <a:lstStyle/>
          <a:p>
            <a:r>
              <a:rPr lang="cs-CZ" sz="3200" dirty="0" err="1"/>
              <a:t>Kyberšikana</a:t>
            </a:r>
            <a:r>
              <a:rPr lang="cs-CZ" sz="3200" dirty="0"/>
              <a:t> může zůstat dlouho skrytá </a:t>
            </a:r>
            <a:r>
              <a:rPr lang="cs-CZ" sz="3200" dirty="0" smtClean="0"/>
              <a:t>a neřešená.</a:t>
            </a:r>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4272" y="2681451"/>
            <a:ext cx="2676872" cy="1731044"/>
          </a:xfrm>
          <a:prstGeom prst="rect">
            <a:avLst/>
          </a:prstGeom>
        </p:spPr>
      </p:pic>
    </p:spTree>
    <p:extLst>
      <p:ext uri="{BB962C8B-B14F-4D97-AF65-F5344CB8AC3E}">
        <p14:creationId xmlns:p14="http://schemas.microsoft.com/office/powerpoint/2010/main" val="924070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b="1" dirty="0" smtClean="0"/>
              <a:t>Proč to všichni tají?</a:t>
            </a:r>
            <a:endParaRPr lang="cs-CZ" b="1" dirty="0"/>
          </a:p>
        </p:txBody>
      </p:sp>
      <p:sp>
        <p:nvSpPr>
          <p:cNvPr id="3" name="Zástupný symbol pro obsah 2"/>
          <p:cNvSpPr>
            <a:spLocks noGrp="1"/>
          </p:cNvSpPr>
          <p:nvPr>
            <p:ph idx="1"/>
          </p:nvPr>
        </p:nvSpPr>
        <p:spPr>
          <a:xfrm>
            <a:off x="2788390" y="2626947"/>
            <a:ext cx="3672408" cy="2174540"/>
          </a:xfrm>
        </p:spPr>
        <p:txBody>
          <a:bodyPr>
            <a:normAutofit fontScale="70000" lnSpcReduction="20000"/>
          </a:bodyPr>
          <a:lstStyle/>
          <a:p>
            <a:pPr marL="0" indent="0" algn="ctr">
              <a:buNone/>
            </a:pPr>
            <a:r>
              <a:rPr lang="cs-CZ" b="1" dirty="0" smtClean="0"/>
              <a:t>Oběti </a:t>
            </a:r>
            <a:r>
              <a:rPr lang="cs-CZ" b="1" dirty="0"/>
              <a:t>se potýkají s pocity studu, ponížení a viny. Bojí se, že pokud by se svěřily, budou označeny za „práskače“ a ústrky ještě zesílí.  Dítě navíc nevykazuje fyzické znaky týrání.</a:t>
            </a:r>
          </a:p>
          <a:p>
            <a:endParaRPr lang="cs-CZ" dirty="0"/>
          </a:p>
        </p:txBody>
      </p:sp>
      <p:sp>
        <p:nvSpPr>
          <p:cNvPr id="4" name="TextovéPole 3"/>
          <p:cNvSpPr txBox="1"/>
          <p:nvPr/>
        </p:nvSpPr>
        <p:spPr>
          <a:xfrm>
            <a:off x="5455894" y="4364893"/>
            <a:ext cx="3136428" cy="1323439"/>
          </a:xfrm>
          <a:prstGeom prst="rect">
            <a:avLst/>
          </a:prstGeom>
          <a:noFill/>
        </p:spPr>
        <p:txBody>
          <a:bodyPr wrap="square" rtlCol="0">
            <a:spAutoFit/>
          </a:bodyPr>
          <a:lstStyle/>
          <a:p>
            <a:pPr algn="r"/>
            <a:r>
              <a:rPr lang="cs-CZ" sz="2000" dirty="0" smtClean="0"/>
              <a:t>Ředitelé </a:t>
            </a:r>
            <a:r>
              <a:rPr lang="cs-CZ" sz="2000" dirty="0"/>
              <a:t>se bojí o dobré jméno školy, status úspěšného manažera a nové zájemce o studium</a:t>
            </a:r>
            <a:r>
              <a:rPr lang="cs-CZ" sz="2000" dirty="0" smtClean="0"/>
              <a:t>.</a:t>
            </a:r>
            <a:endParaRPr lang="cs-CZ" sz="2000" dirty="0"/>
          </a:p>
        </p:txBody>
      </p:sp>
      <p:sp>
        <p:nvSpPr>
          <p:cNvPr id="5" name="TextovéPole 4"/>
          <p:cNvSpPr txBox="1"/>
          <p:nvPr/>
        </p:nvSpPr>
        <p:spPr>
          <a:xfrm>
            <a:off x="6028750" y="2104112"/>
            <a:ext cx="2563572" cy="1323439"/>
          </a:xfrm>
          <a:prstGeom prst="rect">
            <a:avLst/>
          </a:prstGeom>
          <a:noFill/>
        </p:spPr>
        <p:txBody>
          <a:bodyPr wrap="square" rtlCol="0">
            <a:spAutoFit/>
          </a:bodyPr>
          <a:lstStyle/>
          <a:p>
            <a:pPr algn="r"/>
            <a:r>
              <a:rPr lang="cs-CZ" sz="2000" dirty="0" smtClean="0"/>
              <a:t>Pedagogové </a:t>
            </a:r>
            <a:r>
              <a:rPr lang="cs-CZ" sz="2000" dirty="0"/>
              <a:t>se obávají o status úspěšného učitele a reakce rodičů</a:t>
            </a:r>
            <a:r>
              <a:rPr lang="cs-CZ" sz="2000" dirty="0" smtClean="0"/>
              <a:t>.</a:t>
            </a:r>
            <a:endParaRPr lang="cs-CZ" sz="2000" dirty="0"/>
          </a:p>
        </p:txBody>
      </p:sp>
      <p:sp>
        <p:nvSpPr>
          <p:cNvPr id="6" name="TextovéPole 5"/>
          <p:cNvSpPr txBox="1"/>
          <p:nvPr/>
        </p:nvSpPr>
        <p:spPr>
          <a:xfrm>
            <a:off x="524543" y="2104111"/>
            <a:ext cx="2610544" cy="1015663"/>
          </a:xfrm>
          <a:prstGeom prst="rect">
            <a:avLst/>
          </a:prstGeom>
          <a:noFill/>
        </p:spPr>
        <p:txBody>
          <a:bodyPr wrap="square" rtlCol="0">
            <a:spAutoFit/>
          </a:bodyPr>
          <a:lstStyle/>
          <a:p>
            <a:r>
              <a:rPr lang="cs-CZ" sz="2000" dirty="0" smtClean="0"/>
              <a:t>Svědci </a:t>
            </a:r>
            <a:r>
              <a:rPr lang="cs-CZ" sz="2000" dirty="0"/>
              <a:t>se obávají, aby se pozornost agresorů nepřenesla na ně. </a:t>
            </a:r>
          </a:p>
        </p:txBody>
      </p:sp>
      <p:sp>
        <p:nvSpPr>
          <p:cNvPr id="7" name="TextovéPole 6"/>
          <p:cNvSpPr txBox="1"/>
          <p:nvPr/>
        </p:nvSpPr>
        <p:spPr>
          <a:xfrm>
            <a:off x="550640" y="4446163"/>
            <a:ext cx="2880320" cy="1015663"/>
          </a:xfrm>
          <a:prstGeom prst="rect">
            <a:avLst/>
          </a:prstGeom>
          <a:noFill/>
        </p:spPr>
        <p:txBody>
          <a:bodyPr wrap="square" rtlCol="0">
            <a:spAutoFit/>
          </a:bodyPr>
          <a:lstStyle/>
          <a:p>
            <a:r>
              <a:rPr lang="cs-CZ" sz="2000" dirty="0" smtClean="0"/>
              <a:t>Agresoři </a:t>
            </a:r>
            <a:r>
              <a:rPr lang="cs-CZ" sz="2000" dirty="0"/>
              <a:t>si zpravidla uvědomují, že jednání by nebylo přijato bez sankcí. </a:t>
            </a:r>
          </a:p>
        </p:txBody>
      </p:sp>
      <p:sp>
        <p:nvSpPr>
          <p:cNvPr id="8" name="Obdélník 7"/>
          <p:cNvSpPr/>
          <p:nvPr/>
        </p:nvSpPr>
        <p:spPr>
          <a:xfrm>
            <a:off x="3865597" y="2104111"/>
            <a:ext cx="1241177" cy="553998"/>
          </a:xfrm>
          <a:prstGeom prst="rect">
            <a:avLst/>
          </a:prstGeom>
          <a:noFill/>
        </p:spPr>
        <p:txBody>
          <a:bodyPr wrap="square" lIns="91440" tIns="45720" rIns="91440" bIns="45720">
            <a:spAutoFit/>
          </a:bodyPr>
          <a:lstStyle/>
          <a:p>
            <a:pPr algn="ctr"/>
            <a:r>
              <a:rPr lang="cs-CZ" sz="3000" b="1" cap="none" spc="0" dirty="0" smtClean="0">
                <a:ln w="18000">
                  <a:solidFill>
                    <a:schemeClr val="accent2">
                      <a:satMod val="140000"/>
                    </a:schemeClr>
                  </a:solidFill>
                  <a:prstDash val="solid"/>
                  <a:miter lim="800000"/>
                </a:ln>
                <a:gradFill>
                  <a:gsLst>
                    <a:gs pos="16000">
                      <a:srgbClr val="FF7A00"/>
                    </a:gs>
                    <a:gs pos="49000">
                      <a:srgbClr val="FF0300"/>
                    </a:gs>
                    <a:gs pos="100000">
                      <a:srgbClr val="4D0808"/>
                    </a:gs>
                  </a:gsLst>
                  <a:lin ang="5400000" scaled="0"/>
                </a:gradFill>
                <a:effectLst>
                  <a:outerShdw blurRad="25500" dist="23000" dir="7020000" algn="tl">
                    <a:srgbClr val="000000">
                      <a:alpha val="50000"/>
                    </a:srgbClr>
                  </a:outerShdw>
                </a:effectLst>
              </a:rPr>
              <a:t>OBĚTI</a:t>
            </a:r>
            <a:endParaRPr lang="cs-CZ" sz="3000" b="1" cap="none" spc="0" dirty="0">
              <a:ln w="18000">
                <a:solidFill>
                  <a:schemeClr val="accent2">
                    <a:satMod val="140000"/>
                  </a:schemeClr>
                </a:solidFill>
                <a:prstDash val="solid"/>
                <a:miter lim="800000"/>
              </a:ln>
              <a:gradFill>
                <a:gsLst>
                  <a:gs pos="16000">
                    <a:srgbClr val="FF7A00"/>
                  </a:gs>
                  <a:gs pos="49000">
                    <a:srgbClr val="FF0300"/>
                  </a:gs>
                  <a:gs pos="100000">
                    <a:srgbClr val="4D0808"/>
                  </a:gs>
                </a:gsLst>
                <a:lin ang="5400000" scaled="0"/>
              </a:gradFill>
              <a:effectLst>
                <a:outerShdw blurRad="25500" dist="23000" dir="7020000" algn="tl">
                  <a:srgbClr val="000000">
                    <a:alpha val="50000"/>
                  </a:srgbClr>
                </a:outerShdw>
              </a:effectLst>
            </a:endParaRPr>
          </a:p>
        </p:txBody>
      </p:sp>
      <p:sp>
        <p:nvSpPr>
          <p:cNvPr id="9" name="Obdélník 8"/>
          <p:cNvSpPr/>
          <p:nvPr/>
        </p:nvSpPr>
        <p:spPr>
          <a:xfrm>
            <a:off x="550640" y="3963028"/>
            <a:ext cx="1533432" cy="492443"/>
          </a:xfrm>
          <a:prstGeom prst="rect">
            <a:avLst/>
          </a:prstGeom>
          <a:noFill/>
        </p:spPr>
        <p:txBody>
          <a:bodyPr wrap="none" lIns="91440" tIns="45720" rIns="91440" bIns="45720">
            <a:spAutoFit/>
          </a:bodyPr>
          <a:lstStyle/>
          <a:p>
            <a:pPr algn="ctr"/>
            <a:r>
              <a:rPr lang="cs-CZ" sz="2600" b="1" dirty="0" smtClean="0">
                <a:ln w="18000">
                  <a:solidFill>
                    <a:srgbClr val="002060"/>
                  </a:solidFill>
                  <a:prstDash val="solid"/>
                  <a:miter lim="800000"/>
                </a:ln>
                <a:gradFill>
                  <a:gsLst>
                    <a:gs pos="0">
                      <a:srgbClr val="000000"/>
                    </a:gs>
                    <a:gs pos="50000">
                      <a:srgbClr val="0A128C"/>
                    </a:gs>
                    <a:gs pos="74000">
                      <a:srgbClr val="181CC7"/>
                    </a:gs>
                    <a:gs pos="88000">
                      <a:srgbClr val="7005D4"/>
                    </a:gs>
                    <a:gs pos="100000">
                      <a:srgbClr val="8C3D91"/>
                    </a:gs>
                  </a:gsLst>
                  <a:lin ang="5400000" scaled="0"/>
                </a:gradFill>
                <a:effectLst>
                  <a:outerShdw blurRad="25500" dist="23000" dir="7020000" algn="tl">
                    <a:srgbClr val="000000">
                      <a:alpha val="50000"/>
                    </a:srgbClr>
                  </a:outerShdw>
                </a:effectLst>
              </a:rPr>
              <a:t>ÚTOČNÍCI</a:t>
            </a:r>
            <a:endParaRPr lang="cs-CZ" sz="2600" b="1" cap="none" spc="0" dirty="0">
              <a:ln w="18000">
                <a:solidFill>
                  <a:srgbClr val="002060"/>
                </a:solidFill>
                <a:prstDash val="solid"/>
                <a:miter lim="800000"/>
              </a:ln>
              <a:gradFill>
                <a:gsLst>
                  <a:gs pos="0">
                    <a:srgbClr val="000000"/>
                  </a:gs>
                  <a:gs pos="50000">
                    <a:srgbClr val="0A128C"/>
                  </a:gs>
                  <a:gs pos="74000">
                    <a:srgbClr val="181CC7"/>
                  </a:gs>
                  <a:gs pos="88000">
                    <a:srgbClr val="7005D4"/>
                  </a:gs>
                  <a:gs pos="100000">
                    <a:srgbClr val="8C3D91"/>
                  </a:gs>
                </a:gsLst>
                <a:lin ang="5400000" scaled="0"/>
              </a:gradFill>
              <a:effectLst>
                <a:outerShdw blurRad="25500" dist="23000" dir="7020000" algn="tl">
                  <a:srgbClr val="000000">
                    <a:alpha val="50000"/>
                  </a:srgbClr>
                </a:outerShdw>
              </a:effectLst>
            </a:endParaRPr>
          </a:p>
        </p:txBody>
      </p:sp>
      <p:sp>
        <p:nvSpPr>
          <p:cNvPr id="10" name="Obdélník 9"/>
          <p:cNvSpPr/>
          <p:nvPr/>
        </p:nvSpPr>
        <p:spPr>
          <a:xfrm>
            <a:off x="524543" y="1619324"/>
            <a:ext cx="1171924" cy="492443"/>
          </a:xfrm>
          <a:prstGeom prst="rect">
            <a:avLst/>
          </a:prstGeom>
          <a:noFill/>
        </p:spPr>
        <p:txBody>
          <a:bodyPr wrap="none" lIns="91440" tIns="45720" rIns="91440" bIns="45720">
            <a:spAutoFit/>
          </a:bodyPr>
          <a:lstStyle/>
          <a:p>
            <a:pPr algn="ctr"/>
            <a:r>
              <a:rPr lang="cs-CZ" sz="2600" b="1" cap="none" spc="0" dirty="0" smtClean="0">
                <a:ln w="18000">
                  <a:solidFill>
                    <a:srgbClr val="002060"/>
                  </a:solidFill>
                  <a:prstDash val="solid"/>
                  <a:miter lim="800000"/>
                </a:ln>
                <a:gradFill>
                  <a:gsLst>
                    <a:gs pos="0">
                      <a:srgbClr val="000000"/>
                    </a:gs>
                    <a:gs pos="50000">
                      <a:srgbClr val="0A128C"/>
                    </a:gs>
                    <a:gs pos="74000">
                      <a:srgbClr val="181CC7"/>
                    </a:gs>
                    <a:gs pos="88000">
                      <a:srgbClr val="7005D4"/>
                    </a:gs>
                    <a:gs pos="100000">
                      <a:srgbClr val="8C3D91"/>
                    </a:gs>
                  </a:gsLst>
                  <a:lin ang="5400000" scaled="0"/>
                </a:gradFill>
                <a:effectLst>
                  <a:outerShdw blurRad="25500" dist="23000" dir="7020000" algn="tl">
                    <a:srgbClr val="000000">
                      <a:alpha val="50000"/>
                    </a:srgbClr>
                  </a:outerShdw>
                </a:effectLst>
              </a:rPr>
              <a:t>SVĚDCI</a:t>
            </a:r>
            <a:endParaRPr lang="cs-CZ" sz="2600" b="1" cap="none" spc="0" dirty="0">
              <a:ln w="18000">
                <a:solidFill>
                  <a:srgbClr val="002060"/>
                </a:solidFill>
                <a:prstDash val="solid"/>
                <a:miter lim="800000"/>
              </a:ln>
              <a:gradFill>
                <a:gsLst>
                  <a:gs pos="0">
                    <a:srgbClr val="000000"/>
                  </a:gs>
                  <a:gs pos="50000">
                    <a:srgbClr val="0A128C"/>
                  </a:gs>
                  <a:gs pos="74000">
                    <a:srgbClr val="181CC7"/>
                  </a:gs>
                  <a:gs pos="88000">
                    <a:srgbClr val="7005D4"/>
                  </a:gs>
                  <a:gs pos="100000">
                    <a:srgbClr val="8C3D91"/>
                  </a:gs>
                </a:gsLst>
                <a:lin ang="5400000" scaled="0"/>
              </a:gradFill>
              <a:effectLst>
                <a:outerShdw blurRad="25500" dist="23000" dir="7020000" algn="tl">
                  <a:srgbClr val="000000">
                    <a:alpha val="50000"/>
                  </a:srgbClr>
                </a:outerShdw>
              </a:effectLst>
            </a:endParaRPr>
          </a:p>
        </p:txBody>
      </p:sp>
      <p:sp>
        <p:nvSpPr>
          <p:cNvPr id="11" name="Obdélník 10"/>
          <p:cNvSpPr/>
          <p:nvPr/>
        </p:nvSpPr>
        <p:spPr>
          <a:xfrm>
            <a:off x="7296031" y="1611668"/>
            <a:ext cx="1297150" cy="492443"/>
          </a:xfrm>
          <a:prstGeom prst="rect">
            <a:avLst/>
          </a:prstGeom>
          <a:noFill/>
        </p:spPr>
        <p:txBody>
          <a:bodyPr wrap="none" lIns="91440" tIns="45720" rIns="91440" bIns="45720">
            <a:spAutoFit/>
          </a:bodyPr>
          <a:lstStyle/>
          <a:p>
            <a:pPr algn="ctr"/>
            <a:r>
              <a:rPr lang="cs-CZ" sz="2600" b="1" cap="none" spc="0" dirty="0" smtClean="0">
                <a:ln w="18000">
                  <a:solidFill>
                    <a:srgbClr val="7030A0"/>
                  </a:solidFill>
                  <a:prstDash val="solid"/>
                  <a:miter lim="800000"/>
                </a:ln>
                <a:gradFill>
                  <a:gsLst>
                    <a:gs pos="0">
                      <a:srgbClr val="000000"/>
                    </a:gs>
                    <a:gs pos="13000">
                      <a:srgbClr val="0A128C"/>
                    </a:gs>
                    <a:gs pos="28000">
                      <a:srgbClr val="181CC7"/>
                    </a:gs>
                    <a:gs pos="48000">
                      <a:srgbClr val="7005D4"/>
                    </a:gs>
                    <a:gs pos="100000">
                      <a:srgbClr val="8C3D91"/>
                    </a:gs>
                  </a:gsLst>
                  <a:lin ang="5400000" scaled="0"/>
                </a:gradFill>
                <a:effectLst>
                  <a:outerShdw blurRad="25500" dist="23000" dir="7020000" algn="tl">
                    <a:srgbClr val="000000">
                      <a:alpha val="50000"/>
                    </a:srgbClr>
                  </a:outerShdw>
                </a:effectLst>
              </a:rPr>
              <a:t>UČITELÉ</a:t>
            </a:r>
            <a:endParaRPr lang="cs-CZ" sz="2600" b="1" cap="none" spc="0" dirty="0">
              <a:ln w="18000">
                <a:solidFill>
                  <a:srgbClr val="7030A0"/>
                </a:solidFill>
                <a:prstDash val="solid"/>
                <a:miter lim="800000"/>
              </a:ln>
              <a:gradFill>
                <a:gsLst>
                  <a:gs pos="0">
                    <a:srgbClr val="000000"/>
                  </a:gs>
                  <a:gs pos="13000">
                    <a:srgbClr val="0A128C"/>
                  </a:gs>
                  <a:gs pos="28000">
                    <a:srgbClr val="181CC7"/>
                  </a:gs>
                  <a:gs pos="48000">
                    <a:srgbClr val="7005D4"/>
                  </a:gs>
                  <a:gs pos="100000">
                    <a:srgbClr val="8C3D91"/>
                  </a:gs>
                </a:gsLst>
                <a:lin ang="5400000" scaled="0"/>
              </a:gradFill>
              <a:effectLst>
                <a:outerShdw blurRad="25500" dist="23000" dir="7020000" algn="tl">
                  <a:srgbClr val="000000">
                    <a:alpha val="50000"/>
                  </a:srgbClr>
                </a:outerShdw>
              </a:effectLst>
            </a:endParaRPr>
          </a:p>
        </p:txBody>
      </p:sp>
      <p:sp>
        <p:nvSpPr>
          <p:cNvPr id="12" name="Obdélník 11"/>
          <p:cNvSpPr/>
          <p:nvPr/>
        </p:nvSpPr>
        <p:spPr>
          <a:xfrm>
            <a:off x="7130062" y="3911381"/>
            <a:ext cx="1462260" cy="492443"/>
          </a:xfrm>
          <a:prstGeom prst="rect">
            <a:avLst/>
          </a:prstGeom>
          <a:noFill/>
        </p:spPr>
        <p:txBody>
          <a:bodyPr wrap="none" lIns="91440" tIns="45720" rIns="91440" bIns="45720">
            <a:spAutoFit/>
          </a:bodyPr>
          <a:lstStyle/>
          <a:p>
            <a:pPr algn="ctr"/>
            <a:r>
              <a:rPr lang="cs-CZ" sz="2600" b="1" cap="none" spc="0" dirty="0" smtClean="0">
                <a:ln w="18000">
                  <a:solidFill>
                    <a:srgbClr val="7030A0"/>
                  </a:solidFill>
                  <a:prstDash val="solid"/>
                  <a:miter lim="800000"/>
                </a:ln>
                <a:gradFill>
                  <a:gsLst>
                    <a:gs pos="0">
                      <a:srgbClr val="000000"/>
                    </a:gs>
                    <a:gs pos="13000">
                      <a:srgbClr val="0A128C"/>
                    </a:gs>
                    <a:gs pos="28000">
                      <a:srgbClr val="181CC7"/>
                    </a:gs>
                    <a:gs pos="48000">
                      <a:srgbClr val="7005D4"/>
                    </a:gs>
                    <a:gs pos="100000">
                      <a:srgbClr val="8C3D91"/>
                    </a:gs>
                  </a:gsLst>
                  <a:lin ang="5400000" scaled="0"/>
                </a:gradFill>
                <a:effectLst>
                  <a:outerShdw blurRad="25500" dist="23000" dir="7020000" algn="tl">
                    <a:srgbClr val="000000">
                      <a:alpha val="50000"/>
                    </a:srgbClr>
                  </a:outerShdw>
                </a:effectLst>
              </a:rPr>
              <a:t>ŘĚDITELÉ</a:t>
            </a:r>
            <a:endParaRPr lang="cs-CZ" sz="2600" b="1" cap="none" spc="0" dirty="0">
              <a:ln w="18000">
                <a:solidFill>
                  <a:srgbClr val="7030A0"/>
                </a:solidFill>
                <a:prstDash val="solid"/>
                <a:miter lim="800000"/>
              </a:ln>
              <a:gradFill>
                <a:gsLst>
                  <a:gs pos="0">
                    <a:srgbClr val="000000"/>
                  </a:gs>
                  <a:gs pos="13000">
                    <a:srgbClr val="0A128C"/>
                  </a:gs>
                  <a:gs pos="28000">
                    <a:srgbClr val="181CC7"/>
                  </a:gs>
                  <a:gs pos="48000">
                    <a:srgbClr val="7005D4"/>
                  </a:gs>
                  <a:gs pos="100000">
                    <a:srgbClr val="8C3D91"/>
                  </a:gs>
                </a:gsLst>
                <a:lin ang="5400000" scaled="0"/>
              </a:gra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009637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pPr algn="r"/>
            <a:r>
              <a:rPr lang="cs-CZ" b="1" dirty="0" smtClean="0"/>
              <a:t>Odhalování </a:t>
            </a:r>
            <a:r>
              <a:rPr lang="cs-CZ" b="1" dirty="0" err="1" smtClean="0"/>
              <a:t>kyberšikany</a:t>
            </a:r>
            <a:endParaRPr lang="cs-CZ" b="1" dirty="0"/>
          </a:p>
        </p:txBody>
      </p:sp>
      <p:sp>
        <p:nvSpPr>
          <p:cNvPr id="3" name="Zástupný symbol pro obsah 2"/>
          <p:cNvSpPr>
            <a:spLocks noGrp="1"/>
          </p:cNvSpPr>
          <p:nvPr>
            <p:ph idx="1"/>
          </p:nvPr>
        </p:nvSpPr>
        <p:spPr>
          <a:xfrm>
            <a:off x="611560" y="1844824"/>
            <a:ext cx="8229600" cy="4032448"/>
          </a:xfrm>
        </p:spPr>
        <p:txBody>
          <a:bodyPr>
            <a:normAutofit/>
          </a:bodyPr>
          <a:lstStyle/>
          <a:p>
            <a:pPr>
              <a:spcAft>
                <a:spcPts val="600"/>
              </a:spcAft>
              <a:buFont typeface="Wingdings" pitchFamily="2" charset="2"/>
              <a:buChar char="§"/>
            </a:pPr>
            <a:r>
              <a:rPr lang="cs-CZ" sz="2800" b="1" dirty="0"/>
              <a:t>Včasná detekce </a:t>
            </a:r>
            <a:r>
              <a:rPr lang="cs-CZ" sz="2800" dirty="0"/>
              <a:t>šikany a </a:t>
            </a:r>
            <a:r>
              <a:rPr lang="cs-CZ" sz="2800" dirty="0" err="1"/>
              <a:t>kyberšikany</a:t>
            </a:r>
            <a:r>
              <a:rPr lang="cs-CZ" sz="2800" dirty="0"/>
              <a:t> je </a:t>
            </a:r>
            <a:r>
              <a:rPr lang="cs-CZ" sz="2800" dirty="0" smtClean="0"/>
              <a:t>klíčová</a:t>
            </a:r>
            <a:r>
              <a:rPr lang="cs-CZ" sz="2800" dirty="0"/>
              <a:t>. </a:t>
            </a:r>
            <a:endParaRPr lang="cs-CZ" sz="2800" dirty="0" smtClean="0"/>
          </a:p>
          <a:p>
            <a:pPr>
              <a:spcAft>
                <a:spcPts val="600"/>
              </a:spcAft>
              <a:buFont typeface="Wingdings" pitchFamily="2" charset="2"/>
              <a:buChar char="§"/>
            </a:pPr>
            <a:r>
              <a:rPr lang="cs-CZ" sz="2800" dirty="0" smtClean="0"/>
              <a:t>Čím </a:t>
            </a:r>
            <a:r>
              <a:rPr lang="cs-CZ" sz="2800" dirty="0"/>
              <a:t>déle se šikana rozvíjí, tím větší počet dětí zasahuje, pozice agresorů se upevňují, jejich útoky jsou brutálnější, traumata obětí se prohlubují a </a:t>
            </a:r>
            <a:r>
              <a:rPr lang="cs-CZ" sz="2800" b="1" dirty="0"/>
              <a:t>náprava je čím dál těžší</a:t>
            </a:r>
            <a:r>
              <a:rPr lang="cs-CZ" sz="2800" dirty="0"/>
              <a:t>. </a:t>
            </a:r>
            <a:endParaRPr lang="cs-CZ" sz="2800" dirty="0" smtClean="0"/>
          </a:p>
          <a:p>
            <a:pPr>
              <a:spcAft>
                <a:spcPts val="600"/>
              </a:spcAft>
              <a:buFont typeface="Wingdings" pitchFamily="2" charset="2"/>
              <a:buChar char="§"/>
            </a:pPr>
            <a:r>
              <a:rPr lang="cs-CZ" sz="2800" dirty="0" smtClean="0"/>
              <a:t>Včasnou </a:t>
            </a:r>
            <a:r>
              <a:rPr lang="cs-CZ" sz="2800" dirty="0"/>
              <a:t>ochranu potenciálních obětí umožňuje </a:t>
            </a:r>
            <a:r>
              <a:rPr lang="cs-CZ" sz="2800" b="1" dirty="0"/>
              <a:t>pravidelné šetření vztahů </a:t>
            </a:r>
            <a:r>
              <a:rPr lang="cs-CZ" sz="2800" dirty="0"/>
              <a:t>ve třídě a práce s nimi (</a:t>
            </a:r>
            <a:r>
              <a:rPr lang="cs-CZ" sz="2800" dirty="0" err="1"/>
              <a:t>sociometrie</a:t>
            </a:r>
            <a:r>
              <a:rPr lang="cs-CZ" sz="2800" dirty="0"/>
              <a:t>).</a:t>
            </a:r>
          </a:p>
        </p:txBody>
      </p:sp>
    </p:spTree>
    <p:extLst>
      <p:ext uri="{BB962C8B-B14F-4D97-AF65-F5344CB8AC3E}">
        <p14:creationId xmlns:p14="http://schemas.microsoft.com/office/powerpoint/2010/main" val="1837509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b="1" dirty="0" smtClean="0"/>
              <a:t>Dá se vůbec včas rozpoznat?</a:t>
            </a:r>
            <a:endParaRPr lang="cs-CZ" b="1" dirty="0"/>
          </a:p>
        </p:txBody>
      </p:sp>
      <p:sp>
        <p:nvSpPr>
          <p:cNvPr id="3" name="Zástupný symbol pro obsah 2"/>
          <p:cNvSpPr>
            <a:spLocks noGrp="1"/>
          </p:cNvSpPr>
          <p:nvPr>
            <p:ph idx="1"/>
          </p:nvPr>
        </p:nvSpPr>
        <p:spPr>
          <a:xfrm>
            <a:off x="611560" y="1628800"/>
            <a:ext cx="7992888" cy="4176464"/>
          </a:xfrm>
        </p:spPr>
        <p:txBody>
          <a:bodyPr>
            <a:normAutofit lnSpcReduction="10000"/>
          </a:bodyPr>
          <a:lstStyle/>
          <a:p>
            <a:pPr marL="0" indent="0">
              <a:spcAft>
                <a:spcPts val="600"/>
              </a:spcAft>
              <a:buNone/>
            </a:pPr>
            <a:r>
              <a:rPr lang="cs-CZ" sz="2800" dirty="0" smtClean="0"/>
              <a:t>Složité bývá odlišit, zda se jedná o neohrožující vtipkování a </a:t>
            </a:r>
            <a:r>
              <a:rPr lang="cs-CZ" sz="2800" b="1" dirty="0" smtClean="0"/>
              <a:t>škádlení nebo cílené násilí. </a:t>
            </a:r>
          </a:p>
          <a:p>
            <a:pPr marL="0" indent="0">
              <a:spcAft>
                <a:spcPts val="600"/>
              </a:spcAft>
              <a:buNone/>
            </a:pPr>
            <a:r>
              <a:rPr lang="cs-CZ" sz="2600" dirty="0" smtClean="0"/>
              <a:t>Problémy s rozlišením mívají jak děti, tak učitelé i rodiče.</a:t>
            </a:r>
          </a:p>
          <a:p>
            <a:pPr>
              <a:spcAft>
                <a:spcPts val="600"/>
              </a:spcAft>
              <a:buFont typeface="Wingdings" pitchFamily="2" charset="2"/>
              <a:buChar char="§"/>
            </a:pPr>
            <a:r>
              <a:rPr lang="cs-CZ" sz="2800" b="1" dirty="0" smtClean="0"/>
              <a:t>Důležitým vodítkem je prožívání dítěte</a:t>
            </a:r>
            <a:r>
              <a:rPr lang="cs-CZ" sz="2800" dirty="0" smtClean="0"/>
              <a:t>, vůči kterému komunikace směřuje a </a:t>
            </a:r>
            <a:r>
              <a:rPr lang="cs-CZ" sz="2800" b="1" dirty="0" smtClean="0"/>
              <a:t>přítomnost/nepřítomnost respektu k jeho sdělením </a:t>
            </a:r>
            <a:r>
              <a:rPr lang="cs-CZ" sz="2800" dirty="0" smtClean="0"/>
              <a:t>a potřebám ze strany skupiny. </a:t>
            </a:r>
          </a:p>
          <a:p>
            <a:pPr>
              <a:spcAft>
                <a:spcPts val="600"/>
              </a:spcAft>
              <a:buFont typeface="Wingdings" pitchFamily="2" charset="2"/>
              <a:buChar char="§"/>
            </a:pPr>
            <a:r>
              <a:rPr lang="cs-CZ" sz="2800" dirty="0" smtClean="0"/>
              <a:t>Signálem je také </a:t>
            </a:r>
            <a:r>
              <a:rPr lang="cs-CZ" sz="2800" b="1" dirty="0" smtClean="0"/>
              <a:t>opakování, záměrnost a promyšlenost útoků. </a:t>
            </a:r>
          </a:p>
        </p:txBody>
      </p:sp>
    </p:spTree>
    <p:extLst>
      <p:ext uri="{BB962C8B-B14F-4D97-AF65-F5344CB8AC3E}">
        <p14:creationId xmlns:p14="http://schemas.microsoft.com/office/powerpoint/2010/main" val="2481001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Nadpis 1"/>
          <p:cNvSpPr>
            <a:spLocks noGrp="1"/>
          </p:cNvSpPr>
          <p:nvPr>
            <p:ph type="title"/>
          </p:nvPr>
        </p:nvSpPr>
        <p:spPr>
          <a:xfrm>
            <a:off x="467544" y="548680"/>
            <a:ext cx="8229600" cy="792163"/>
          </a:xfrm>
        </p:spPr>
        <p:txBody>
          <a:bodyPr/>
          <a:lstStyle/>
          <a:p>
            <a:pPr algn="r" eaLnBrk="1" hangingPunct="1"/>
            <a:r>
              <a:rPr lang="cs-CZ" sz="3600" b="1" dirty="0" smtClean="0"/>
              <a:t>Dá se vůbec včas rozpoznat?</a:t>
            </a:r>
          </a:p>
        </p:txBody>
      </p:sp>
      <p:sp>
        <p:nvSpPr>
          <p:cNvPr id="3" name="Zástupný symbol pro obsah 2"/>
          <p:cNvSpPr>
            <a:spLocks noGrp="1"/>
          </p:cNvSpPr>
          <p:nvPr>
            <p:ph idx="1"/>
          </p:nvPr>
        </p:nvSpPr>
        <p:spPr>
          <a:xfrm>
            <a:off x="467742" y="1844923"/>
            <a:ext cx="8277225" cy="4392613"/>
          </a:xfrm>
        </p:spPr>
        <p:txBody>
          <a:bodyPr rtlCol="0">
            <a:normAutofit fontScale="47500" lnSpcReduction="20000"/>
          </a:bodyPr>
          <a:lstStyle/>
          <a:p>
            <a:pPr marL="0" indent="0" eaLnBrk="1" fontAlgn="auto" hangingPunct="1">
              <a:spcAft>
                <a:spcPts val="0"/>
              </a:spcAft>
              <a:buFont typeface="Arial" pitchFamily="34" charset="0"/>
              <a:buNone/>
              <a:defRPr/>
            </a:pPr>
            <a:endParaRPr lang="cs-CZ" sz="11200" b="1" dirty="0" smtClean="0">
              <a:solidFill>
                <a:srgbClr val="FF0000"/>
              </a:solidFill>
            </a:endParaRPr>
          </a:p>
          <a:p>
            <a:pPr marL="0" indent="0" eaLnBrk="1" fontAlgn="auto" hangingPunct="1">
              <a:spcAft>
                <a:spcPts val="0"/>
              </a:spcAft>
              <a:buNone/>
              <a:defRPr/>
            </a:pPr>
            <a:endParaRPr lang="cs-CZ" sz="11200" b="1" dirty="0"/>
          </a:p>
          <a:p>
            <a:pPr marL="0" indent="0" eaLnBrk="1" fontAlgn="auto" hangingPunct="1">
              <a:spcAft>
                <a:spcPts val="0"/>
              </a:spcAft>
              <a:buFont typeface="Arial" pitchFamily="34" charset="0"/>
              <a:buNone/>
              <a:defRPr/>
            </a:pPr>
            <a:r>
              <a:rPr lang="cs-CZ" sz="11200" b="1" dirty="0" smtClean="0"/>
              <a:t>       </a:t>
            </a:r>
          </a:p>
          <a:p>
            <a:pPr marL="0" indent="0" eaLnBrk="1" fontAlgn="auto" hangingPunct="1">
              <a:spcAft>
                <a:spcPts val="0"/>
              </a:spcAft>
              <a:buFont typeface="Arial" pitchFamily="34" charset="0"/>
              <a:buNone/>
              <a:defRPr/>
            </a:pPr>
            <a:endParaRPr lang="cs-CZ" sz="7200" b="1" dirty="0"/>
          </a:p>
          <a:p>
            <a:pPr marL="285750" indent="-285750" eaLnBrk="1" fontAlgn="auto" hangingPunct="1">
              <a:spcAft>
                <a:spcPts val="0"/>
              </a:spcAft>
              <a:buFont typeface="Arial" pitchFamily="34" charset="0"/>
              <a:buChar char="•"/>
              <a:defRPr/>
            </a:pPr>
            <a:endParaRPr lang="cs-CZ" sz="6400" dirty="0"/>
          </a:p>
          <a:p>
            <a:pPr marL="0" indent="0" eaLnBrk="1" fontAlgn="auto" hangingPunct="1">
              <a:spcAft>
                <a:spcPts val="0"/>
              </a:spcAft>
              <a:buFont typeface="Arial" pitchFamily="34" charset="0"/>
              <a:buNone/>
              <a:defRPr/>
            </a:pPr>
            <a:endParaRPr lang="cs-CZ" dirty="0" smtClean="0"/>
          </a:p>
          <a:p>
            <a:pPr marL="285750" indent="-285750" eaLnBrk="1" fontAlgn="auto" hangingPunct="1">
              <a:spcAft>
                <a:spcPts val="0"/>
              </a:spcAft>
              <a:buFont typeface="Arial" pitchFamily="34" charset="0"/>
              <a:buChar char="•"/>
              <a:defRPr/>
            </a:pPr>
            <a:endParaRPr lang="cs-CZ" dirty="0"/>
          </a:p>
          <a:p>
            <a:pPr marL="0" indent="0" eaLnBrk="1" fontAlgn="auto" hangingPunct="1">
              <a:spcAft>
                <a:spcPts val="0"/>
              </a:spcAft>
              <a:buFont typeface="Arial" pitchFamily="34" charset="0"/>
              <a:buNone/>
              <a:defRPr/>
            </a:pPr>
            <a:r>
              <a:rPr lang="cs-CZ" dirty="0"/>
              <a:t>					</a:t>
            </a:r>
          </a:p>
        </p:txBody>
      </p:sp>
      <p:graphicFrame>
        <p:nvGraphicFramePr>
          <p:cNvPr id="6" name="Table 5"/>
          <p:cNvGraphicFramePr>
            <a:graphicFrameLocks noGrp="1"/>
          </p:cNvGraphicFramePr>
          <p:nvPr>
            <p:extLst>
              <p:ext uri="{D42A27DB-BD31-4B8C-83A1-F6EECF244321}">
                <p14:modId xmlns:p14="http://schemas.microsoft.com/office/powerpoint/2010/main" val="1738508242"/>
              </p:ext>
            </p:extLst>
          </p:nvPr>
        </p:nvGraphicFramePr>
        <p:xfrm>
          <a:off x="611560" y="1700808"/>
          <a:ext cx="7992888" cy="4286800"/>
        </p:xfrm>
        <a:graphic>
          <a:graphicData uri="http://schemas.openxmlformats.org/drawingml/2006/table">
            <a:tbl>
              <a:tblPr firstRow="1" bandRow="1">
                <a:tableStyleId>{5DA37D80-6434-44D0-A028-1B22A696006F}</a:tableStyleId>
              </a:tblPr>
              <a:tblGrid>
                <a:gridCol w="3960440"/>
                <a:gridCol w="4032448"/>
              </a:tblGrid>
              <a:tr h="507280">
                <a:tc>
                  <a:txBody>
                    <a:bodyPr/>
                    <a:lstStyle/>
                    <a:p>
                      <a:r>
                        <a:rPr lang="cs-CZ" sz="2400" dirty="0" smtClean="0"/>
                        <a:t>PŘÍMÉ ZNÁMKY</a:t>
                      </a:r>
                      <a:r>
                        <a:rPr lang="cs-CZ" sz="2400" baseline="0" dirty="0" smtClean="0"/>
                        <a:t> </a:t>
                      </a:r>
                    </a:p>
                  </a:txBody>
                  <a:tcPr/>
                </a:tc>
                <a:tc>
                  <a:txBody>
                    <a:bodyPr/>
                    <a:lstStyle/>
                    <a:p>
                      <a:r>
                        <a:rPr lang="cs-CZ" sz="2400" dirty="0" smtClean="0"/>
                        <a:t>NEPŘÍMÉ ZNÁMKY </a:t>
                      </a:r>
                    </a:p>
                  </a:txBody>
                  <a:tcPr/>
                </a:tc>
              </a:tr>
              <a:tr h="3741192">
                <a:tc>
                  <a:txBody>
                    <a:bodyPr/>
                    <a:lstStyle/>
                    <a:p>
                      <a:pPr marL="342900" indent="-342900">
                        <a:buFont typeface="Wingdings" pitchFamily="2" charset="2"/>
                        <a:buChar char="§"/>
                      </a:pPr>
                      <a:r>
                        <a:rPr lang="cs-CZ" sz="2200" b="0" kern="1200" dirty="0" smtClean="0">
                          <a:solidFill>
                            <a:schemeClr val="tx1"/>
                          </a:solidFill>
                          <a:effectLst/>
                          <a:latin typeface="+mn-lt"/>
                          <a:ea typeface="+mn-ea"/>
                          <a:cs typeface="+mn-cs"/>
                        </a:rPr>
                        <a:t>Trvalý posměch</a:t>
                      </a:r>
                    </a:p>
                    <a:p>
                      <a:pPr marL="342900" indent="-342900">
                        <a:buFont typeface="Wingdings" pitchFamily="2" charset="2"/>
                        <a:buChar char="§"/>
                      </a:pPr>
                      <a:r>
                        <a:rPr lang="cs-CZ" sz="2200" b="0" kern="1200" dirty="0" smtClean="0">
                          <a:solidFill>
                            <a:schemeClr val="tx1"/>
                          </a:solidFill>
                          <a:effectLst/>
                          <a:latin typeface="+mn-lt"/>
                          <a:ea typeface="+mn-ea"/>
                          <a:cs typeface="+mn-cs"/>
                        </a:rPr>
                        <a:t>Pokořující přezdívka</a:t>
                      </a:r>
                    </a:p>
                    <a:p>
                      <a:pPr marL="342900" indent="-342900">
                        <a:buFont typeface="Wingdings" pitchFamily="2" charset="2"/>
                        <a:buChar char="§"/>
                      </a:pPr>
                      <a:r>
                        <a:rPr lang="cs-CZ" sz="2200" b="0" kern="1200" dirty="0" smtClean="0">
                          <a:solidFill>
                            <a:schemeClr val="tx1"/>
                          </a:solidFill>
                          <a:effectLst/>
                          <a:latin typeface="+mn-lt"/>
                          <a:ea typeface="+mn-ea"/>
                          <a:cs typeface="+mn-cs"/>
                        </a:rPr>
                        <a:t>Ponižování</a:t>
                      </a:r>
                    </a:p>
                    <a:p>
                      <a:pPr marL="342900" indent="-342900">
                        <a:buFont typeface="Wingdings" pitchFamily="2" charset="2"/>
                        <a:buChar char="§"/>
                      </a:pPr>
                      <a:r>
                        <a:rPr lang="cs-CZ" sz="2200" b="0" kern="1200" dirty="0" smtClean="0">
                          <a:solidFill>
                            <a:schemeClr val="tx1"/>
                          </a:solidFill>
                          <a:effectLst/>
                          <a:latin typeface="+mn-lt"/>
                          <a:ea typeface="+mn-ea"/>
                          <a:cs typeface="+mn-cs"/>
                        </a:rPr>
                        <a:t>Hrubé žerty</a:t>
                      </a:r>
                    </a:p>
                    <a:p>
                      <a:pPr marL="342900" indent="-342900">
                        <a:buFont typeface="Wingdings" pitchFamily="2" charset="2"/>
                        <a:buChar char="§"/>
                      </a:pPr>
                      <a:r>
                        <a:rPr lang="cs-CZ" sz="2200" b="0" kern="1200" dirty="0" smtClean="0">
                          <a:solidFill>
                            <a:schemeClr val="tx1"/>
                          </a:solidFill>
                          <a:effectLst/>
                          <a:latin typeface="+mn-lt"/>
                          <a:ea typeface="+mn-ea"/>
                          <a:cs typeface="+mn-cs"/>
                        </a:rPr>
                        <a:t>Nepřátelsky pronášená kritika</a:t>
                      </a:r>
                    </a:p>
                    <a:p>
                      <a:pPr marL="342900" indent="-342900">
                        <a:buFont typeface="Wingdings" pitchFamily="2" charset="2"/>
                        <a:buChar char="§"/>
                      </a:pPr>
                      <a:r>
                        <a:rPr lang="cs-CZ" sz="2200" b="0" kern="1200" dirty="0" smtClean="0">
                          <a:solidFill>
                            <a:schemeClr val="tx1"/>
                          </a:solidFill>
                          <a:effectLst/>
                          <a:latin typeface="+mn-lt"/>
                          <a:ea typeface="+mn-ea"/>
                          <a:cs typeface="+mn-cs"/>
                        </a:rPr>
                        <a:t>Neopodstatněné výtky</a:t>
                      </a:r>
                    </a:p>
                    <a:p>
                      <a:pPr marL="342900" indent="-342900">
                        <a:buFont typeface="Wingdings" pitchFamily="2" charset="2"/>
                        <a:buChar char="§"/>
                      </a:pPr>
                      <a:r>
                        <a:rPr lang="cs-CZ" sz="2200" b="0" kern="1200" dirty="0" smtClean="0">
                          <a:solidFill>
                            <a:schemeClr val="tx1"/>
                          </a:solidFill>
                          <a:effectLst/>
                          <a:latin typeface="+mn-lt"/>
                          <a:ea typeface="+mn-ea"/>
                          <a:cs typeface="+mn-cs"/>
                        </a:rPr>
                        <a:t>Nepřátelské až nenávistné a zejména neopodstatněné výroky a poznámky směrem k oběti a online stopy a projevy…</a:t>
                      </a:r>
                      <a:endParaRPr lang="cs-CZ" sz="2200" b="0" dirty="0"/>
                    </a:p>
                  </a:txBody>
                  <a:tcPr>
                    <a:solidFill>
                      <a:schemeClr val="bg1">
                        <a:alpha val="20000"/>
                      </a:schemeClr>
                    </a:solidFill>
                  </a:tcPr>
                </a:tc>
                <a:tc>
                  <a:txBody>
                    <a:bodyPr/>
                    <a:lstStyle/>
                    <a:p>
                      <a:pPr marL="342900" indent="-342900">
                        <a:buFont typeface="Wingdings" pitchFamily="2" charset="2"/>
                        <a:buChar char="§"/>
                      </a:pPr>
                      <a:r>
                        <a:rPr lang="cs-CZ" sz="2200" b="0" kern="1200" dirty="0" smtClean="0">
                          <a:solidFill>
                            <a:schemeClr val="tx1"/>
                          </a:solidFill>
                          <a:effectLst/>
                          <a:latin typeface="+mn-lt"/>
                          <a:ea typeface="+mn-ea"/>
                          <a:cs typeface="+mn-cs"/>
                        </a:rPr>
                        <a:t>Oběť bývá často sama nebo nadměrně vyhledává společnost dospělého</a:t>
                      </a:r>
                    </a:p>
                    <a:p>
                      <a:pPr marL="342900" indent="-342900">
                        <a:buFont typeface="Wingdings" pitchFamily="2" charset="2"/>
                        <a:buChar char="§"/>
                      </a:pPr>
                      <a:r>
                        <a:rPr lang="cs-CZ" sz="2200" b="0" kern="1200" dirty="0" smtClean="0">
                          <a:solidFill>
                            <a:schemeClr val="tx1"/>
                          </a:solidFill>
                          <a:effectLst/>
                          <a:latin typeface="+mn-lt"/>
                          <a:ea typeface="+mn-ea"/>
                          <a:cs typeface="+mn-cs"/>
                        </a:rPr>
                        <a:t>Působí smutně, depresivně </a:t>
                      </a:r>
                    </a:p>
                    <a:p>
                      <a:pPr marL="342900" indent="-342900">
                        <a:buFont typeface="Wingdings" pitchFamily="2" charset="2"/>
                        <a:buChar char="§"/>
                      </a:pPr>
                      <a:r>
                        <a:rPr lang="cs-CZ" sz="2200" b="0" kern="1200" dirty="0" smtClean="0">
                          <a:solidFill>
                            <a:schemeClr val="tx1"/>
                          </a:solidFill>
                          <a:effectLst/>
                          <a:latin typeface="+mn-lt"/>
                          <a:ea typeface="+mn-ea"/>
                          <a:cs typeface="+mn-cs"/>
                        </a:rPr>
                        <a:t>Chová se nejistě </a:t>
                      </a:r>
                    </a:p>
                    <a:p>
                      <a:pPr marL="342900" indent="-342900">
                        <a:buFont typeface="Wingdings" pitchFamily="2" charset="2"/>
                        <a:buChar char="§"/>
                      </a:pPr>
                      <a:r>
                        <a:rPr lang="cs-CZ" sz="2200" b="0" kern="1200" dirty="0" smtClean="0">
                          <a:solidFill>
                            <a:schemeClr val="tx1"/>
                          </a:solidFill>
                          <a:effectLst/>
                          <a:latin typeface="+mn-lt"/>
                          <a:ea typeface="+mn-ea"/>
                          <a:cs typeface="+mn-cs"/>
                        </a:rPr>
                        <a:t>Emočně labilní se sklonem k pláči, celková výkonnost se zhoršuje (většinou plíživě, ale může i skokově, záleží na intenzitě a formě útoku)</a:t>
                      </a:r>
                      <a:endParaRPr lang="cs-CZ" sz="2200" b="0" dirty="0"/>
                    </a:p>
                  </a:txBody>
                  <a:tcPr/>
                </a:tc>
              </a:tr>
            </a:tbl>
          </a:graphicData>
        </a:graphic>
      </p:graphicFrame>
    </p:spTree>
    <p:extLst>
      <p:ext uri="{BB962C8B-B14F-4D97-AF65-F5344CB8AC3E}">
        <p14:creationId xmlns:p14="http://schemas.microsoft.com/office/powerpoint/2010/main" val="354722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lstStyle/>
          <a:p>
            <a:pPr algn="r"/>
            <a:r>
              <a:rPr lang="cs-CZ" b="1" dirty="0" smtClean="0"/>
              <a:t>Ptejte se, všímejte si…</a:t>
            </a:r>
            <a:endParaRPr lang="cs-CZ" b="1" dirty="0"/>
          </a:p>
        </p:txBody>
      </p:sp>
      <p:sp>
        <p:nvSpPr>
          <p:cNvPr id="3" name="Zástupný symbol pro obsah 2"/>
          <p:cNvSpPr>
            <a:spLocks noGrp="1"/>
          </p:cNvSpPr>
          <p:nvPr>
            <p:ph idx="1"/>
          </p:nvPr>
        </p:nvSpPr>
        <p:spPr>
          <a:xfrm>
            <a:off x="395536" y="1772816"/>
            <a:ext cx="8229600" cy="3960440"/>
          </a:xfrm>
        </p:spPr>
        <p:txBody>
          <a:bodyPr>
            <a:normAutofit/>
          </a:bodyPr>
          <a:lstStyle/>
          <a:p>
            <a:pPr lvl="0">
              <a:buFont typeface="Wingdings" pitchFamily="2" charset="2"/>
              <a:buChar char="§"/>
            </a:pPr>
            <a:r>
              <a:rPr lang="cs-CZ" sz="3000" dirty="0"/>
              <a:t>Jak prožívá situaci dítě, vůči kterému potenciálně násilná komunikace směřuje?</a:t>
            </a:r>
          </a:p>
          <a:p>
            <a:pPr lvl="0">
              <a:buFont typeface="Wingdings" pitchFamily="2" charset="2"/>
              <a:buChar char="§"/>
            </a:pPr>
            <a:r>
              <a:rPr lang="cs-CZ" sz="3000" dirty="0"/>
              <a:t>Respektují spolužáci, pokud dá dítě najevo, že mu v situaci není dobře a že si nepřeje pokračovat?</a:t>
            </a:r>
          </a:p>
          <a:p>
            <a:pPr lvl="0">
              <a:buFont typeface="Wingdings" pitchFamily="2" charset="2"/>
              <a:buChar char="§"/>
            </a:pPr>
            <a:r>
              <a:rPr lang="cs-CZ" sz="3000" dirty="0"/>
              <a:t>Řeší děti reálný konflikt jako rovnocenní partneři nebo jde o samoúčelné a jednostranné násilí?</a:t>
            </a:r>
          </a:p>
          <a:p>
            <a:pPr lvl="0">
              <a:buFont typeface="Wingdings" pitchFamily="2" charset="2"/>
              <a:buChar char="§"/>
            </a:pPr>
            <a:r>
              <a:rPr lang="cs-CZ" sz="3000" dirty="0"/>
              <a:t>Jedná se o ojedinělý jev nebo se útoky opakují? </a:t>
            </a:r>
          </a:p>
        </p:txBody>
      </p:sp>
    </p:spTree>
    <p:extLst>
      <p:ext uri="{BB962C8B-B14F-4D97-AF65-F5344CB8AC3E}">
        <p14:creationId xmlns:p14="http://schemas.microsoft.com/office/powerpoint/2010/main" val="2959865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19256" cy="1008112"/>
          </a:xfrm>
        </p:spPr>
        <p:txBody>
          <a:bodyPr>
            <a:normAutofit/>
          </a:bodyPr>
          <a:lstStyle/>
          <a:p>
            <a:pPr algn="r"/>
            <a:r>
              <a:rPr lang="cs-CZ" b="1" dirty="0" smtClean="0"/>
              <a:t>Zbraně kyberšikany </a:t>
            </a:r>
            <a:endParaRPr lang="fr-BE" b="1" dirty="0"/>
          </a:p>
        </p:txBody>
      </p:sp>
      <p:sp>
        <p:nvSpPr>
          <p:cNvPr id="3" name="Content Placeholder 2"/>
          <p:cNvSpPr>
            <a:spLocks noGrp="1"/>
          </p:cNvSpPr>
          <p:nvPr>
            <p:ph idx="1"/>
          </p:nvPr>
        </p:nvSpPr>
        <p:spPr>
          <a:xfrm>
            <a:off x="467544" y="1628800"/>
            <a:ext cx="8229600" cy="4320480"/>
          </a:xfrm>
        </p:spPr>
        <p:txBody>
          <a:bodyPr>
            <a:normAutofit fontScale="32500" lnSpcReduction="20000"/>
          </a:bodyPr>
          <a:lstStyle/>
          <a:p>
            <a:pPr>
              <a:spcAft>
                <a:spcPts val="600"/>
              </a:spcAft>
              <a:buFont typeface="Wingdings" pitchFamily="2" charset="2"/>
              <a:buChar char="§"/>
            </a:pPr>
            <a:r>
              <a:rPr lang="cs-CZ" sz="8000" dirty="0" smtClean="0"/>
              <a:t>Posílání </a:t>
            </a:r>
            <a:r>
              <a:rPr lang="cs-CZ" sz="8000" b="1" dirty="0" smtClean="0"/>
              <a:t>obtěžujících zpráv </a:t>
            </a:r>
            <a:r>
              <a:rPr lang="cs-CZ" sz="8000" dirty="0" smtClean="0"/>
              <a:t>či zasílání různorodých hrozeb</a:t>
            </a:r>
          </a:p>
          <a:p>
            <a:pPr>
              <a:spcAft>
                <a:spcPts val="600"/>
              </a:spcAft>
              <a:buFont typeface="Wingdings" pitchFamily="2" charset="2"/>
              <a:buChar char="§"/>
            </a:pPr>
            <a:r>
              <a:rPr lang="cs-CZ" sz="8000" dirty="0" smtClean="0"/>
              <a:t>Prozvánění, poplašné zprávy, </a:t>
            </a:r>
            <a:r>
              <a:rPr lang="cs-CZ" sz="8000" b="1" dirty="0" smtClean="0"/>
              <a:t>výhružky po telefonu</a:t>
            </a:r>
          </a:p>
          <a:p>
            <a:pPr>
              <a:spcAft>
                <a:spcPts val="600"/>
              </a:spcAft>
              <a:buFont typeface="Wingdings" pitchFamily="2" charset="2"/>
              <a:buChar char="§"/>
            </a:pPr>
            <a:r>
              <a:rPr lang="cs-CZ" sz="8000" dirty="0" smtClean="0"/>
              <a:t>Natáčení </a:t>
            </a:r>
            <a:r>
              <a:rPr lang="cs-CZ" sz="8000" b="1" dirty="0" smtClean="0"/>
              <a:t>nevhodných videí </a:t>
            </a:r>
            <a:r>
              <a:rPr lang="cs-CZ" sz="8000" dirty="0" smtClean="0"/>
              <a:t>a jejich sdílení, vyvěšení na web či posílání mobilem </a:t>
            </a:r>
            <a:endParaRPr lang="cs-CZ" sz="8000" dirty="0"/>
          </a:p>
          <a:p>
            <a:pPr>
              <a:spcAft>
                <a:spcPts val="600"/>
              </a:spcAft>
              <a:buFont typeface="Wingdings" pitchFamily="2" charset="2"/>
              <a:buChar char="§"/>
            </a:pPr>
            <a:r>
              <a:rPr lang="cs-CZ" sz="8000" b="1" dirty="0" smtClean="0"/>
              <a:t>Zveřejnění soukromých materiálů </a:t>
            </a:r>
            <a:r>
              <a:rPr lang="cs-CZ" sz="8000" dirty="0" smtClean="0"/>
              <a:t>na webu</a:t>
            </a:r>
            <a:endParaRPr lang="cs-CZ" sz="8000" dirty="0"/>
          </a:p>
          <a:p>
            <a:pPr>
              <a:spcAft>
                <a:spcPts val="600"/>
              </a:spcAft>
              <a:buFont typeface="Wingdings" pitchFamily="2" charset="2"/>
              <a:buChar char="§"/>
            </a:pPr>
            <a:r>
              <a:rPr lang="cs-CZ" sz="8000" dirty="0" smtClean="0"/>
              <a:t>Jedovaté a uštěpačné </a:t>
            </a:r>
            <a:r>
              <a:rPr lang="cs-CZ" sz="8000" b="1" dirty="0" smtClean="0"/>
              <a:t>poznámky na sociálních sítích </a:t>
            </a:r>
            <a:r>
              <a:rPr lang="cs-CZ" sz="8000" dirty="0" smtClean="0"/>
              <a:t>od jednotlivce či skupiny </a:t>
            </a:r>
          </a:p>
          <a:p>
            <a:pPr>
              <a:spcAft>
                <a:spcPts val="600"/>
              </a:spcAft>
              <a:buFont typeface="Wingdings" pitchFamily="2" charset="2"/>
              <a:buChar char="§"/>
            </a:pPr>
            <a:r>
              <a:rPr lang="cs-CZ" sz="8000" b="1" dirty="0" smtClean="0"/>
              <a:t>Vyřazování jedince ze skupiny </a:t>
            </a:r>
            <a:r>
              <a:rPr lang="cs-CZ" sz="8000" dirty="0" smtClean="0"/>
              <a:t>prostřednictvím zveřejňování soukromých informací</a:t>
            </a:r>
            <a:endParaRPr lang="en-US" sz="8000" dirty="0"/>
          </a:p>
          <a:p>
            <a:pPr marL="0" indent="0" algn="r">
              <a:spcBef>
                <a:spcPts val="1800"/>
              </a:spcBef>
              <a:buNone/>
            </a:pPr>
            <a:r>
              <a:rPr lang="en-US" sz="3700" dirty="0" smtClean="0"/>
              <a:t>Erwin-Jones </a:t>
            </a:r>
            <a:r>
              <a:rPr lang="en-US" sz="3700" dirty="0"/>
              <a:t>2008; </a:t>
            </a:r>
            <a:r>
              <a:rPr lang="en-US" sz="3700" dirty="0" err="1"/>
              <a:t>Hinduja</a:t>
            </a:r>
            <a:r>
              <a:rPr lang="en-US" sz="3700" dirty="0"/>
              <a:t> and </a:t>
            </a:r>
            <a:r>
              <a:rPr lang="en-US" sz="3700" dirty="0" err="1"/>
              <a:t>Patchin</a:t>
            </a:r>
            <a:r>
              <a:rPr lang="en-US" sz="3700" dirty="0"/>
              <a:t> 2009 cited in Virtual </a:t>
            </a:r>
            <a:r>
              <a:rPr lang="en-US" sz="3700" dirty="0" smtClean="0"/>
              <a:t>Violence </a:t>
            </a:r>
            <a:r>
              <a:rPr lang="en-US" sz="3700" dirty="0"/>
              <a:t>– Protecting </a:t>
            </a:r>
            <a:r>
              <a:rPr lang="en-US" sz="3700" dirty="0" smtClean="0"/>
              <a:t>Children </a:t>
            </a:r>
            <a:r>
              <a:rPr lang="en-US" sz="3700" dirty="0"/>
              <a:t>from Cyberbullying. </a:t>
            </a:r>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27</a:t>
            </a:fld>
            <a:endParaRPr lang="fr-BE" dirty="0">
              <a:solidFill>
                <a:prstClr val="black">
                  <a:tint val="75000"/>
                </a:prstClr>
              </a:solidFill>
            </a:endParaRPr>
          </a:p>
        </p:txBody>
      </p:sp>
    </p:spTree>
    <p:extLst>
      <p:ext uri="{BB962C8B-B14F-4D97-AF65-F5344CB8AC3E}">
        <p14:creationId xmlns:p14="http://schemas.microsoft.com/office/powerpoint/2010/main" val="3683886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91264" cy="936104"/>
          </a:xfrm>
        </p:spPr>
        <p:txBody>
          <a:bodyPr>
            <a:normAutofit/>
          </a:bodyPr>
          <a:lstStyle/>
          <a:p>
            <a:pPr algn="r"/>
            <a:r>
              <a:rPr lang="cs-CZ" b="1" dirty="0" smtClean="0"/>
              <a:t>Zbraně </a:t>
            </a:r>
            <a:r>
              <a:rPr lang="cs-CZ" b="1" dirty="0" err="1" smtClean="0"/>
              <a:t>kyberšikany</a:t>
            </a:r>
            <a:r>
              <a:rPr lang="cs-CZ" b="1" dirty="0" smtClean="0"/>
              <a:t> </a:t>
            </a:r>
            <a:endParaRPr lang="fr-BE" b="1" dirty="0"/>
          </a:p>
        </p:txBody>
      </p:sp>
      <p:sp>
        <p:nvSpPr>
          <p:cNvPr id="3" name="Content Placeholder 2"/>
          <p:cNvSpPr>
            <a:spLocks noGrp="1"/>
          </p:cNvSpPr>
          <p:nvPr>
            <p:ph idx="1"/>
          </p:nvPr>
        </p:nvSpPr>
        <p:spPr>
          <a:xfrm>
            <a:off x="395536" y="1556792"/>
            <a:ext cx="8229600" cy="4248472"/>
          </a:xfrm>
        </p:spPr>
        <p:txBody>
          <a:bodyPr>
            <a:normAutofit fontScale="40000" lnSpcReduction="20000"/>
          </a:bodyPr>
          <a:lstStyle/>
          <a:p>
            <a:pPr>
              <a:spcAft>
                <a:spcPts val="600"/>
              </a:spcAft>
            </a:pPr>
            <a:r>
              <a:rPr lang="cs-CZ" sz="6500" b="1" dirty="0" smtClean="0"/>
              <a:t>Krádeže osobních identit </a:t>
            </a:r>
            <a:r>
              <a:rPr lang="cs-CZ" sz="6500" dirty="0" smtClean="0"/>
              <a:t>s cílem druhému ublížit</a:t>
            </a:r>
          </a:p>
          <a:p>
            <a:pPr>
              <a:spcAft>
                <a:spcPts val="600"/>
              </a:spcAft>
            </a:pPr>
            <a:r>
              <a:rPr lang="cs-CZ" sz="6500" b="1" dirty="0" smtClean="0"/>
              <a:t>Blokování přístupu </a:t>
            </a:r>
            <a:r>
              <a:rPr lang="cs-CZ" sz="6500" dirty="0" smtClean="0"/>
              <a:t>některým k online hrám či skupinám</a:t>
            </a:r>
            <a:endParaRPr lang="cs-CZ" sz="6500" dirty="0"/>
          </a:p>
          <a:p>
            <a:pPr>
              <a:spcAft>
                <a:spcPts val="600"/>
              </a:spcAft>
            </a:pPr>
            <a:r>
              <a:rPr lang="cs-CZ" sz="6500" dirty="0" smtClean="0"/>
              <a:t>Zakládání skupin s cílem očernit druhého</a:t>
            </a:r>
          </a:p>
          <a:p>
            <a:pPr>
              <a:spcAft>
                <a:spcPts val="600"/>
              </a:spcAft>
            </a:pPr>
            <a:r>
              <a:rPr lang="cs-CZ" sz="6500" dirty="0" smtClean="0"/>
              <a:t>Zasílání hrozeb a ubližujících zpráv přes chaty, online hry či messenger</a:t>
            </a:r>
            <a:endParaRPr lang="cs-CZ" sz="6500" dirty="0"/>
          </a:p>
          <a:p>
            <a:pPr>
              <a:spcAft>
                <a:spcPts val="600"/>
              </a:spcAft>
            </a:pPr>
            <a:r>
              <a:rPr lang="cs-CZ" sz="6500" dirty="0" smtClean="0"/>
              <a:t>Volbou špatných či </a:t>
            </a:r>
            <a:r>
              <a:rPr lang="cs-CZ" sz="6500" b="1" dirty="0" smtClean="0"/>
              <a:t>znevažujících vlastností </a:t>
            </a:r>
            <a:r>
              <a:rPr lang="cs-CZ" sz="6500" dirty="0" smtClean="0"/>
              <a:t>jedince v negativních anketách </a:t>
            </a:r>
            <a:endParaRPr lang="cs-CZ" sz="6500" dirty="0"/>
          </a:p>
          <a:p>
            <a:pPr>
              <a:spcAft>
                <a:spcPts val="600"/>
              </a:spcAft>
            </a:pPr>
            <a:r>
              <a:rPr lang="cs-CZ" sz="6500" dirty="0" smtClean="0"/>
              <a:t>Různorodé typy zpráv mající </a:t>
            </a:r>
            <a:r>
              <a:rPr lang="cs-CZ" sz="6500" b="1" dirty="0" smtClean="0"/>
              <a:t>sexuální podtext</a:t>
            </a:r>
          </a:p>
          <a:p>
            <a:pPr marL="0" indent="0" algn="r">
              <a:spcBef>
                <a:spcPts val="1800"/>
              </a:spcBef>
              <a:buNone/>
            </a:pPr>
            <a:r>
              <a:rPr lang="en-US" sz="4300" dirty="0" smtClean="0"/>
              <a:t>Virtual </a:t>
            </a:r>
            <a:r>
              <a:rPr lang="en-US" sz="4300" dirty="0"/>
              <a:t>Violence – Protecting </a:t>
            </a:r>
            <a:r>
              <a:rPr lang="en-US" sz="4300" dirty="0" smtClean="0"/>
              <a:t>Children </a:t>
            </a:r>
            <a:r>
              <a:rPr lang="en-US" sz="4300" dirty="0"/>
              <a:t>from Cyberbullying</a:t>
            </a:r>
            <a:r>
              <a:rPr lang="en-US" sz="2200" dirty="0"/>
              <a:t>. </a:t>
            </a:r>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28</a:t>
            </a:fld>
            <a:endParaRPr lang="fr-BE" dirty="0">
              <a:solidFill>
                <a:prstClr val="black">
                  <a:tint val="75000"/>
                </a:prstClr>
              </a:solidFill>
            </a:endParaRPr>
          </a:p>
        </p:txBody>
      </p:sp>
    </p:spTree>
    <p:extLst>
      <p:ext uri="{BB962C8B-B14F-4D97-AF65-F5344CB8AC3E}">
        <p14:creationId xmlns:p14="http://schemas.microsoft.com/office/powerpoint/2010/main" val="3989296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cs-CZ" b="1" dirty="0" smtClean="0"/>
              <a:t>Případové studie kyberšikany </a:t>
            </a:r>
            <a:endParaRPr lang="fr-BE" b="1" dirty="0"/>
          </a:p>
        </p:txBody>
      </p:sp>
      <p:sp>
        <p:nvSpPr>
          <p:cNvPr id="3" name="Content Placeholder 2"/>
          <p:cNvSpPr>
            <a:spLocks noGrp="1"/>
          </p:cNvSpPr>
          <p:nvPr>
            <p:ph idx="1"/>
          </p:nvPr>
        </p:nvSpPr>
        <p:spPr/>
        <p:txBody>
          <a:bodyPr/>
          <a:lstStyle/>
          <a:p>
            <a:pPr marL="0" indent="0">
              <a:buNone/>
            </a:pPr>
            <a:r>
              <a:rPr lang="en-IE" dirty="0">
                <a:hlinkClick r:id="rId3"/>
              </a:rPr>
              <a:t>Ryan’s story</a:t>
            </a:r>
            <a:endParaRPr lang="en-IE" dirty="0"/>
          </a:p>
          <a:p>
            <a:pPr marL="0" indent="0">
              <a:buNone/>
            </a:pPr>
            <a:r>
              <a:rPr lang="en-IE" dirty="0" smtClean="0">
                <a:hlinkClick r:id="rId4"/>
              </a:rPr>
              <a:t>Amanda’s </a:t>
            </a:r>
            <a:r>
              <a:rPr lang="en-IE" dirty="0">
                <a:hlinkClick r:id="rId4"/>
              </a:rPr>
              <a:t>story</a:t>
            </a:r>
            <a:r>
              <a:rPr lang="en-IE" dirty="0"/>
              <a:t> </a:t>
            </a:r>
          </a:p>
          <a:p>
            <a:pPr marL="0" indent="0">
              <a:buNone/>
            </a:pPr>
            <a:r>
              <a:rPr lang="en-IE" dirty="0" err="1">
                <a:hlinkClick r:id="rId5"/>
              </a:rPr>
              <a:t>Audrie’s</a:t>
            </a:r>
            <a:r>
              <a:rPr lang="en-IE" dirty="0">
                <a:hlinkClick r:id="rId5"/>
              </a:rPr>
              <a:t> </a:t>
            </a:r>
            <a:r>
              <a:rPr lang="en-IE" dirty="0" smtClean="0">
                <a:hlinkClick r:id="rId5"/>
              </a:rPr>
              <a:t>story</a:t>
            </a:r>
            <a:endParaRPr lang="en-IE" dirty="0" smtClean="0"/>
          </a:p>
          <a:p>
            <a:pPr marL="0" indent="0">
              <a:buNone/>
            </a:pPr>
            <a:r>
              <a:rPr lang="en-IE" dirty="0">
                <a:hlinkClick r:id="rId6"/>
              </a:rPr>
              <a:t>We are all Daniel </a:t>
            </a:r>
            <a:r>
              <a:rPr lang="en-IE" dirty="0" smtClean="0">
                <a:hlinkClick r:id="rId6"/>
              </a:rPr>
              <a:t>Chu</a:t>
            </a:r>
            <a:endParaRPr lang="en-IE" dirty="0" smtClean="0"/>
          </a:p>
          <a:p>
            <a:pPr marL="0" indent="0">
              <a:buNone/>
            </a:pPr>
            <a:r>
              <a:rPr lang="en-IE" dirty="0">
                <a:hlinkClick r:id="rId7"/>
              </a:rPr>
              <a:t>Let’s Fight it Together </a:t>
            </a:r>
            <a:r>
              <a:rPr lang="en-IE" dirty="0"/>
              <a:t>– teaching resource for schools based on  video case study model </a:t>
            </a:r>
          </a:p>
          <a:p>
            <a:pPr marL="0" indent="0">
              <a:buNone/>
            </a:pPr>
            <a:r>
              <a:rPr lang="en-IE" dirty="0">
                <a:hlinkClick r:id="rId8"/>
              </a:rPr>
              <a:t>The Line   </a:t>
            </a:r>
            <a:r>
              <a:rPr lang="en-IE" dirty="0"/>
              <a:t>-  Teen resources from Australia </a:t>
            </a:r>
          </a:p>
          <a:p>
            <a:pPr marL="0" indent="0">
              <a:buNone/>
            </a:pPr>
            <a:endParaRPr lang="en-IE" dirty="0"/>
          </a:p>
          <a:p>
            <a:pPr marL="0" indent="0">
              <a:buNone/>
            </a:pPr>
            <a:endParaRPr lang="en-IE" dirty="0"/>
          </a:p>
          <a:p>
            <a:endParaRPr lang="en-IE" dirty="0"/>
          </a:p>
          <a:p>
            <a:endParaRPr lang="en-IE" dirty="0"/>
          </a:p>
          <a:p>
            <a:pPr marL="0" indent="0">
              <a:buNone/>
            </a:pPr>
            <a:endParaRPr lang="fr-BE" dirty="0"/>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29</a:t>
            </a:fld>
            <a:endParaRPr lang="fr-BE" dirty="0">
              <a:solidFill>
                <a:prstClr val="black">
                  <a:tint val="75000"/>
                </a:prstClr>
              </a:solidFill>
            </a:endParaRPr>
          </a:p>
        </p:txBody>
      </p:sp>
    </p:spTree>
    <p:extLst>
      <p:ext uri="{BB962C8B-B14F-4D97-AF65-F5344CB8AC3E}">
        <p14:creationId xmlns:p14="http://schemas.microsoft.com/office/powerpoint/2010/main" val="41681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800" b="1" dirty="0" err="1" smtClean="0"/>
              <a:t>CommonSense</a:t>
            </a:r>
            <a:r>
              <a:rPr lang="cs-CZ" sz="2800" b="1" dirty="0" smtClean="0"/>
              <a:t>: </a:t>
            </a:r>
            <a:r>
              <a:rPr lang="cs-CZ" sz="2400" b="1" dirty="0" smtClean="0"/>
              <a:t/>
            </a:r>
            <a:br>
              <a:rPr lang="cs-CZ" sz="2400" b="1" dirty="0" smtClean="0"/>
            </a:br>
            <a:r>
              <a:rPr lang="cs-CZ" sz="2400" b="1" dirty="0" smtClean="0"/>
              <a:t>Průvodce světem kyberšikany pro školu a učitele</a:t>
            </a:r>
            <a:endParaRPr lang="fr-BE" sz="2400" b="1" dirty="0"/>
          </a:p>
        </p:txBody>
      </p:sp>
      <p:sp>
        <p:nvSpPr>
          <p:cNvPr id="3" name="Content Placeholder 2"/>
          <p:cNvSpPr>
            <a:spLocks noGrp="1"/>
          </p:cNvSpPr>
          <p:nvPr>
            <p:ph idx="1"/>
          </p:nvPr>
        </p:nvSpPr>
        <p:spPr>
          <a:xfrm>
            <a:off x="395536" y="1844824"/>
            <a:ext cx="8229600" cy="4032447"/>
          </a:xfrm>
        </p:spPr>
        <p:txBody>
          <a:bodyPr>
            <a:normAutofit fontScale="92500" lnSpcReduction="20000"/>
          </a:bodyPr>
          <a:lstStyle/>
          <a:p>
            <a:pPr marL="0" indent="0" algn="ctr">
              <a:buNone/>
            </a:pPr>
            <a:r>
              <a:rPr lang="cs-CZ" dirty="0" smtClean="0"/>
              <a:t>„Každý den jsme svědky, jak </a:t>
            </a:r>
            <a:r>
              <a:rPr lang="cs-CZ" dirty="0" err="1" smtClean="0"/>
              <a:t>kyberšikana</a:t>
            </a:r>
            <a:r>
              <a:rPr lang="cs-CZ" dirty="0" smtClean="0"/>
              <a:t> ubližuje dětem, narušuje vztahy ve třídách a ovlivňuje školské prostředí.“</a:t>
            </a:r>
            <a:endParaRPr lang="en-IE" dirty="0"/>
          </a:p>
          <a:p>
            <a:endParaRPr lang="en-IE" dirty="0"/>
          </a:p>
          <a:p>
            <a:pPr>
              <a:buFont typeface="Wingdings" pitchFamily="2" charset="2"/>
              <a:buChar char="§"/>
            </a:pPr>
            <a:r>
              <a:rPr lang="cs-CZ" dirty="0" smtClean="0"/>
              <a:t>Co s tím?</a:t>
            </a:r>
            <a:r>
              <a:rPr lang="en-IE" dirty="0" smtClean="0"/>
              <a:t>  </a:t>
            </a:r>
            <a:endParaRPr lang="cs-CZ" dirty="0"/>
          </a:p>
          <a:p>
            <a:pPr>
              <a:buFont typeface="Wingdings" pitchFamily="2" charset="2"/>
              <a:buChar char="§"/>
            </a:pPr>
            <a:r>
              <a:rPr lang="cs-CZ" dirty="0" smtClean="0"/>
              <a:t>Co máme udělat? </a:t>
            </a:r>
          </a:p>
          <a:p>
            <a:pPr>
              <a:buFont typeface="Wingdings" pitchFamily="2" charset="2"/>
              <a:buChar char="§"/>
            </a:pPr>
            <a:r>
              <a:rPr lang="cs-CZ" dirty="0" smtClean="0"/>
              <a:t>Co na to říkat?</a:t>
            </a:r>
            <a:r>
              <a:rPr lang="en-IE" dirty="0" smtClean="0"/>
              <a:t>  </a:t>
            </a:r>
            <a:endParaRPr lang="cs-CZ" dirty="0"/>
          </a:p>
          <a:p>
            <a:pPr>
              <a:buFont typeface="Wingdings" pitchFamily="2" charset="2"/>
              <a:buChar char="§"/>
            </a:pPr>
            <a:r>
              <a:rPr lang="cs-CZ" dirty="0" smtClean="0"/>
              <a:t>Jak vést naše žáky, aby se vyhnuli nebezpečí digitálního světa?</a:t>
            </a:r>
            <a:r>
              <a:rPr lang="en-IE" dirty="0" smtClean="0"/>
              <a:t>            </a:t>
            </a:r>
            <a:endParaRPr lang="en-IE" dirty="0"/>
          </a:p>
          <a:p>
            <a:pPr marL="0" indent="0">
              <a:buNone/>
            </a:pPr>
            <a:endParaRPr lang="fr-BE" dirty="0"/>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3</a:t>
            </a:fld>
            <a:endParaRPr lang="fr-BE" dirty="0">
              <a:solidFill>
                <a:prstClr val="black">
                  <a:tint val="75000"/>
                </a:prstClr>
              </a:solidFill>
            </a:endParaRPr>
          </a:p>
        </p:txBody>
      </p:sp>
      <p:pic>
        <p:nvPicPr>
          <p:cNvPr id="5" name="Obrázek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428999"/>
            <a:ext cx="2419896" cy="1136299"/>
          </a:xfrm>
          <a:prstGeom prst="rect">
            <a:avLst/>
          </a:prstGeom>
        </p:spPr>
      </p:pic>
    </p:spTree>
    <p:extLst>
      <p:ext uri="{BB962C8B-B14F-4D97-AF65-F5344CB8AC3E}">
        <p14:creationId xmlns:p14="http://schemas.microsoft.com/office/powerpoint/2010/main" val="15432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538" y="1801409"/>
            <a:ext cx="1381794" cy="1257743"/>
          </a:xfrm>
          <a:prstGeom prst="rect">
            <a:avLst/>
          </a:prstGeom>
          <a:ln w="3175">
            <a:solidFill>
              <a:schemeClr val="accent1"/>
            </a:solidFill>
          </a:ln>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471" y="2041280"/>
            <a:ext cx="1488553" cy="1121376"/>
          </a:xfrm>
          <a:prstGeom prst="rect">
            <a:avLst/>
          </a:prstGeom>
          <a:ln w="3175">
            <a:solidFill>
              <a:schemeClr val="accent1"/>
            </a:solidFill>
          </a:ln>
        </p:spPr>
      </p:pic>
      <p:pic>
        <p:nvPicPr>
          <p:cNvPr id="18" name="Obráze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6315" y="3597616"/>
            <a:ext cx="1135734" cy="1485522"/>
          </a:xfrm>
          <a:prstGeom prst="rect">
            <a:avLst/>
          </a:prstGeom>
          <a:ln w="3175">
            <a:solidFill>
              <a:schemeClr val="accent1"/>
            </a:solidFill>
          </a:ln>
        </p:spPr>
      </p:pic>
      <p:sp>
        <p:nvSpPr>
          <p:cNvPr id="2" name="Nadpis 1"/>
          <p:cNvSpPr>
            <a:spLocks noGrp="1"/>
          </p:cNvSpPr>
          <p:nvPr>
            <p:ph type="title"/>
          </p:nvPr>
        </p:nvSpPr>
        <p:spPr/>
        <p:txBody>
          <a:bodyPr>
            <a:normAutofit/>
          </a:bodyPr>
          <a:lstStyle/>
          <a:p>
            <a:pPr algn="r"/>
            <a:r>
              <a:rPr lang="cs-CZ" sz="4000" b="1" dirty="0" smtClean="0"/>
              <a:t>Případové studie </a:t>
            </a:r>
            <a:r>
              <a:rPr lang="cs-CZ" sz="4000" b="1" dirty="0" err="1" smtClean="0"/>
              <a:t>kyberšikany</a:t>
            </a:r>
            <a:endParaRPr lang="cs-CZ" sz="4000" b="1" dirty="0"/>
          </a:p>
        </p:txBody>
      </p:sp>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748" y="3056508"/>
            <a:ext cx="1157501" cy="1504751"/>
          </a:xfrm>
          <a:prstGeom prst="rect">
            <a:avLst/>
          </a:prstGeom>
          <a:ln w="3175">
            <a:solidFill>
              <a:schemeClr val="accent1"/>
            </a:solidFill>
          </a:ln>
        </p:spPr>
      </p:pic>
      <p:pic>
        <p:nvPicPr>
          <p:cNvPr id="12" name="Obráze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6442" y="3234434"/>
            <a:ext cx="1653091" cy="1148898"/>
          </a:xfrm>
          <a:prstGeom prst="rect">
            <a:avLst/>
          </a:prstGeom>
          <a:ln w="3175">
            <a:solidFill>
              <a:schemeClr val="accent1"/>
            </a:solidFill>
          </a:ln>
        </p:spPr>
      </p:pic>
      <p:sp>
        <p:nvSpPr>
          <p:cNvPr id="14" name="TextovéPole 13"/>
          <p:cNvSpPr txBox="1"/>
          <p:nvPr/>
        </p:nvSpPr>
        <p:spPr>
          <a:xfrm>
            <a:off x="5364088" y="5078555"/>
            <a:ext cx="3419872" cy="584775"/>
          </a:xfrm>
          <a:prstGeom prst="rect">
            <a:avLst/>
          </a:prstGeom>
          <a:noFill/>
        </p:spPr>
        <p:txBody>
          <a:bodyPr wrap="square" rtlCol="0">
            <a:spAutoFit/>
          </a:bodyPr>
          <a:lstStyle/>
          <a:p>
            <a:r>
              <a:rPr lang="cs-CZ" sz="3200" b="1" dirty="0" smtClean="0"/>
              <a:t>a mnoho dalších…</a:t>
            </a:r>
            <a:endParaRPr lang="cs-CZ" sz="3200" b="1" dirty="0"/>
          </a:p>
        </p:txBody>
      </p:sp>
      <p:sp>
        <p:nvSpPr>
          <p:cNvPr id="17" name="TextovéPole 16"/>
          <p:cNvSpPr txBox="1"/>
          <p:nvPr/>
        </p:nvSpPr>
        <p:spPr>
          <a:xfrm>
            <a:off x="723183" y="1624995"/>
            <a:ext cx="4176464" cy="372409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sz="2200" b="1" dirty="0" err="1"/>
              <a:t>Ghyslain</a:t>
            </a:r>
            <a:r>
              <a:rPr lang="cs-CZ" sz="2200" b="1" dirty="0"/>
              <a:t> </a:t>
            </a:r>
            <a:r>
              <a:rPr lang="cs-CZ" sz="2200" b="1" dirty="0" err="1"/>
              <a:t>Raza</a:t>
            </a:r>
            <a:r>
              <a:rPr lang="cs-CZ" sz="2200" b="1" dirty="0"/>
              <a:t> </a:t>
            </a:r>
            <a:r>
              <a:rPr lang="cs-CZ" sz="2200" b="1" dirty="0" smtClean="0"/>
              <a:t>- Star </a:t>
            </a:r>
            <a:r>
              <a:rPr lang="cs-CZ" sz="2200" b="1" dirty="0" err="1"/>
              <a:t>Wars</a:t>
            </a:r>
            <a:r>
              <a:rPr lang="cs-CZ" sz="2200" b="1" dirty="0"/>
              <a:t> </a:t>
            </a:r>
            <a:r>
              <a:rPr lang="cs-CZ" sz="2200" b="1" dirty="0" err="1" smtClean="0"/>
              <a:t>Kid</a:t>
            </a:r>
            <a:r>
              <a:rPr lang="cs-CZ" sz="2200" b="1" dirty="0" smtClean="0"/>
              <a:t> (</a:t>
            </a:r>
            <a:r>
              <a:rPr lang="cs-CZ" sz="2200" b="1" dirty="0"/>
              <a:t>14</a:t>
            </a:r>
            <a:r>
              <a:rPr lang="cs-CZ" sz="2200" b="1" dirty="0" smtClean="0"/>
              <a:t>)</a:t>
            </a:r>
          </a:p>
          <a:p>
            <a:pPr marL="285750" indent="-285750">
              <a:spcAft>
                <a:spcPts val="1200"/>
              </a:spcAft>
              <a:buFont typeface="Arial" panose="020B0604020202020204" pitchFamily="34" charset="0"/>
              <a:buChar char="•"/>
            </a:pPr>
            <a:r>
              <a:rPr lang="cs-CZ" sz="2200" b="1" dirty="0"/>
              <a:t>Ryan </a:t>
            </a:r>
            <a:r>
              <a:rPr lang="cs-CZ" sz="2200" b="1" dirty="0" smtClean="0"/>
              <a:t>Patrick </a:t>
            </a:r>
            <a:r>
              <a:rPr lang="cs-CZ" sz="2200" b="1" dirty="0" err="1" smtClean="0"/>
              <a:t>Halligan</a:t>
            </a:r>
            <a:r>
              <a:rPr lang="cs-CZ" sz="2200" b="1" dirty="0" smtClean="0"/>
              <a:t> </a:t>
            </a:r>
            <a:r>
              <a:rPr lang="cs-CZ" sz="2200" b="1" dirty="0"/>
              <a:t>(</a:t>
            </a:r>
            <a:r>
              <a:rPr lang="cs-CZ" sz="2200" b="1" dirty="0" smtClean="0"/>
              <a:t>14)</a:t>
            </a:r>
          </a:p>
          <a:p>
            <a:pPr marL="285750" indent="-285750">
              <a:spcAft>
                <a:spcPts val="1200"/>
              </a:spcAft>
              <a:buFont typeface="Arial" panose="020B0604020202020204" pitchFamily="34" charset="0"/>
              <a:buChar char="•"/>
            </a:pPr>
            <a:r>
              <a:rPr lang="cs-CZ" sz="2200" b="1" dirty="0"/>
              <a:t>Amanda </a:t>
            </a:r>
            <a:r>
              <a:rPr lang="cs-CZ" sz="2200" b="1" dirty="0" err="1"/>
              <a:t>Todd</a:t>
            </a:r>
            <a:r>
              <a:rPr lang="cs-CZ" sz="2200" b="1" dirty="0"/>
              <a:t> (</a:t>
            </a:r>
            <a:r>
              <a:rPr lang="cs-CZ" sz="2200" b="1" dirty="0" smtClean="0"/>
              <a:t>15)</a:t>
            </a:r>
          </a:p>
          <a:p>
            <a:pPr marL="285750" indent="-285750">
              <a:spcAft>
                <a:spcPts val="1200"/>
              </a:spcAft>
              <a:buFont typeface="Arial" panose="020B0604020202020204" pitchFamily="34" charset="0"/>
              <a:buChar char="•"/>
            </a:pPr>
            <a:r>
              <a:rPr lang="cs-CZ" sz="2200" b="1" dirty="0" smtClean="0"/>
              <a:t>Anna </a:t>
            </a:r>
            <a:r>
              <a:rPr lang="cs-CZ" sz="2200" b="1" dirty="0" err="1" smtClean="0"/>
              <a:t>Halman</a:t>
            </a:r>
            <a:r>
              <a:rPr lang="cs-CZ" sz="2200" b="1" dirty="0" smtClean="0"/>
              <a:t> (14)</a:t>
            </a:r>
          </a:p>
          <a:p>
            <a:pPr marL="285750" indent="-285750">
              <a:spcAft>
                <a:spcPts val="1200"/>
              </a:spcAft>
              <a:buFont typeface="Arial" panose="020B0604020202020204" pitchFamily="34" charset="0"/>
              <a:buChar char="•"/>
            </a:pPr>
            <a:r>
              <a:rPr lang="cs-CZ" sz="2200" b="1" dirty="0" err="1"/>
              <a:t>Megan</a:t>
            </a:r>
            <a:r>
              <a:rPr lang="cs-CZ" sz="2200" b="1" dirty="0"/>
              <a:t> </a:t>
            </a:r>
            <a:r>
              <a:rPr lang="cs-CZ" sz="2200" b="1" dirty="0" err="1" smtClean="0"/>
              <a:t>Meyer</a:t>
            </a:r>
            <a:r>
              <a:rPr lang="cs-CZ" sz="2200" b="1" dirty="0" smtClean="0"/>
              <a:t> (13)</a:t>
            </a:r>
          </a:p>
          <a:p>
            <a:pPr marL="285750" indent="-285750">
              <a:spcAft>
                <a:spcPts val="1200"/>
              </a:spcAft>
              <a:buFont typeface="Arial" panose="020B0604020202020204" pitchFamily="34" charset="0"/>
              <a:buChar char="•"/>
            </a:pPr>
            <a:r>
              <a:rPr lang="cs-CZ" sz="2200" b="1" dirty="0" err="1" smtClean="0"/>
              <a:t>Rehtaeh</a:t>
            </a:r>
            <a:r>
              <a:rPr lang="cs-CZ" sz="2200" b="1" dirty="0" smtClean="0"/>
              <a:t> </a:t>
            </a:r>
            <a:r>
              <a:rPr lang="cs-CZ" sz="2200" b="1" dirty="0" err="1" smtClean="0"/>
              <a:t>Parsons</a:t>
            </a:r>
            <a:r>
              <a:rPr lang="cs-CZ" sz="2200" b="1" dirty="0" smtClean="0"/>
              <a:t> (17)</a:t>
            </a:r>
          </a:p>
          <a:p>
            <a:pPr marL="285750" indent="-285750">
              <a:spcAft>
                <a:spcPts val="1200"/>
              </a:spcAft>
              <a:buFont typeface="Arial" panose="020B0604020202020204" pitchFamily="34" charset="0"/>
              <a:buChar char="•"/>
            </a:pPr>
            <a:r>
              <a:rPr lang="cs-CZ" sz="2200" b="1" dirty="0" smtClean="0"/>
              <a:t>Rebecca </a:t>
            </a:r>
            <a:r>
              <a:rPr lang="cs-CZ" sz="2200" b="1" dirty="0" err="1" smtClean="0"/>
              <a:t>Sedwick</a:t>
            </a:r>
            <a:r>
              <a:rPr lang="cs-CZ" sz="2200" b="1" dirty="0" smtClean="0"/>
              <a:t> (12)</a:t>
            </a:r>
            <a:endParaRPr lang="cs-CZ" sz="2200" dirty="0"/>
          </a:p>
        </p:txBody>
      </p:sp>
    </p:spTree>
    <p:extLst>
      <p:ext uri="{BB962C8B-B14F-4D97-AF65-F5344CB8AC3E}">
        <p14:creationId xmlns:p14="http://schemas.microsoft.com/office/powerpoint/2010/main" val="3066531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ovéPole 3"/>
          <p:cNvSpPr txBox="1"/>
          <p:nvPr/>
        </p:nvSpPr>
        <p:spPr>
          <a:xfrm>
            <a:off x="2921707" y="476672"/>
            <a:ext cx="5818752" cy="707886"/>
          </a:xfrm>
          <a:prstGeom prst="rect">
            <a:avLst/>
          </a:prstGeom>
          <a:noFill/>
        </p:spPr>
        <p:txBody>
          <a:bodyPr wrap="square" rtlCol="0">
            <a:spAutoFit/>
          </a:bodyPr>
          <a:lstStyle/>
          <a:p>
            <a:pPr algn="r"/>
            <a:r>
              <a:rPr lang="cs-CZ" sz="4000" b="1" dirty="0" smtClean="0"/>
              <a:t>Ask.fm - nová hrozba?</a:t>
            </a:r>
            <a:endParaRPr lang="cs-CZ" sz="4000" b="1" dirty="0"/>
          </a:p>
        </p:txBody>
      </p:sp>
      <p:sp>
        <p:nvSpPr>
          <p:cNvPr id="6" name="TextovéPole 5"/>
          <p:cNvSpPr txBox="1"/>
          <p:nvPr/>
        </p:nvSpPr>
        <p:spPr>
          <a:xfrm>
            <a:off x="4317647" y="1477820"/>
            <a:ext cx="4422812" cy="320087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cs-CZ" sz="2600" dirty="0"/>
              <a:t>S</a:t>
            </a:r>
            <a:r>
              <a:rPr lang="cs-CZ" sz="2600" dirty="0" smtClean="0"/>
              <a:t>ociální síť fungující na principu dotazování.</a:t>
            </a:r>
          </a:p>
          <a:p>
            <a:pPr marL="285750" indent="-285750">
              <a:spcAft>
                <a:spcPts val="1200"/>
              </a:spcAft>
              <a:buFont typeface="Arial" panose="020B0604020202020204" pitchFamily="34" charset="0"/>
              <a:buChar char="•"/>
            </a:pPr>
            <a:r>
              <a:rPr lang="cs-CZ" sz="2600" dirty="0" smtClean="0"/>
              <a:t>Uživatelé si vzájemně pokládají otázky a odpovídají na ně.</a:t>
            </a:r>
          </a:p>
          <a:p>
            <a:pPr marL="285750" indent="-285750">
              <a:spcAft>
                <a:spcPts val="1200"/>
              </a:spcAft>
              <a:buFont typeface="Arial" panose="020B0604020202020204" pitchFamily="34" charset="0"/>
              <a:buChar char="•"/>
            </a:pPr>
            <a:r>
              <a:rPr lang="cs-CZ" sz="2600" dirty="0"/>
              <a:t>Ideální prostředí pro </a:t>
            </a:r>
            <a:r>
              <a:rPr lang="cs-CZ" sz="2600" dirty="0" err="1" smtClean="0"/>
              <a:t>kyberšikanu</a:t>
            </a:r>
            <a:r>
              <a:rPr lang="cs-CZ" sz="2600" dirty="0" smtClean="0"/>
              <a:t>.</a:t>
            </a:r>
            <a:endParaRPr lang="cs-CZ" sz="2600" dirty="0"/>
          </a:p>
        </p:txBody>
      </p:sp>
      <p:sp>
        <p:nvSpPr>
          <p:cNvPr id="7" name="TextovéPole 6"/>
          <p:cNvSpPr txBox="1"/>
          <p:nvPr/>
        </p:nvSpPr>
        <p:spPr>
          <a:xfrm>
            <a:off x="539552" y="4687147"/>
            <a:ext cx="8081984" cy="89255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sz="2600" dirty="0"/>
              <a:t>Velmi oblíbená síť mezi teenagery (celosvětově </a:t>
            </a:r>
            <a:r>
              <a:rPr lang="cs-CZ" sz="2600" dirty="0" smtClean="0"/>
              <a:t>65 </a:t>
            </a:r>
            <a:r>
              <a:rPr lang="cs-CZ" sz="2600" dirty="0"/>
              <a:t>milionů uživatelů, polovina ve věku pod 18 let</a:t>
            </a:r>
            <a:r>
              <a:rPr lang="cs-CZ" sz="2600" dirty="0" smtClean="0"/>
              <a:t>).</a:t>
            </a:r>
            <a:endParaRPr lang="cs-CZ" sz="2600" dirty="0"/>
          </a:p>
        </p:txBody>
      </p:sp>
      <p:pic>
        <p:nvPicPr>
          <p:cNvPr id="8" name="Obrázek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70" y="1579521"/>
            <a:ext cx="3660300" cy="2997473"/>
          </a:xfrm>
          <a:prstGeom prst="rect">
            <a:avLst/>
          </a:prstGeom>
        </p:spPr>
      </p:pic>
    </p:spTree>
    <p:extLst>
      <p:ext uri="{BB962C8B-B14F-4D97-AF65-F5344CB8AC3E}">
        <p14:creationId xmlns:p14="http://schemas.microsoft.com/office/powerpoint/2010/main" val="1216022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p:cNvSpPr txBox="1"/>
          <p:nvPr/>
        </p:nvSpPr>
        <p:spPr>
          <a:xfrm>
            <a:off x="482540" y="3429000"/>
            <a:ext cx="7982481" cy="247760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cs-CZ" sz="2000" dirty="0" smtClean="0">
                <a:latin typeface="+mn-lt"/>
              </a:rPr>
              <a:t>Měsíce používala Ask.fm v tajnosti (i poté, co jí ho otec zakázal používat).</a:t>
            </a:r>
            <a:endParaRPr lang="cs-CZ" sz="2000" dirty="0">
              <a:latin typeface="+mn-lt"/>
            </a:endParaRPr>
          </a:p>
          <a:p>
            <a:pPr marL="342900" indent="-342900">
              <a:spcAft>
                <a:spcPts val="600"/>
              </a:spcAft>
              <a:buFont typeface="Arial" panose="020B0604020202020204" pitchFamily="34" charset="0"/>
              <a:buChar char="•"/>
            </a:pPr>
            <a:r>
              <a:rPr lang="cs-CZ" sz="2000" dirty="0" smtClean="0">
                <a:latin typeface="+mn-lt"/>
              </a:rPr>
              <a:t>Ask.fm skrývala i před starší sestrou, včetně založení dalšího účtu na </a:t>
            </a:r>
            <a:r>
              <a:rPr lang="cs-CZ" sz="2000" dirty="0" err="1" smtClean="0">
                <a:latin typeface="+mn-lt"/>
              </a:rPr>
              <a:t>Facebooku</a:t>
            </a:r>
            <a:r>
              <a:rPr lang="cs-CZ" sz="2000" dirty="0" smtClean="0">
                <a:latin typeface="+mn-lt"/>
              </a:rPr>
              <a:t>, o kterém nikdo nevěděl.</a:t>
            </a:r>
          </a:p>
          <a:p>
            <a:pPr marL="342900" indent="-342900">
              <a:spcAft>
                <a:spcPts val="600"/>
              </a:spcAft>
              <a:buFont typeface="Arial" panose="020B0604020202020204" pitchFamily="34" charset="0"/>
              <a:buChar char="•"/>
            </a:pPr>
            <a:r>
              <a:rPr lang="cs-CZ" sz="2000" dirty="0" smtClean="0">
                <a:latin typeface="+mn-lt"/>
              </a:rPr>
              <a:t>Měsíce trvající šikanování.</a:t>
            </a:r>
            <a:endParaRPr lang="cs-CZ" sz="2000" dirty="0">
              <a:latin typeface="+mn-lt"/>
            </a:endParaRPr>
          </a:p>
          <a:p>
            <a:pPr marL="342900" indent="-342900">
              <a:spcAft>
                <a:spcPts val="600"/>
              </a:spcAft>
              <a:buFont typeface="Arial" panose="020B0604020202020204" pitchFamily="34" charset="0"/>
              <a:buChar char="•"/>
            </a:pPr>
            <a:r>
              <a:rPr lang="cs-CZ" sz="2000" dirty="0" smtClean="0">
                <a:latin typeface="+mn-lt"/>
              </a:rPr>
              <a:t>Klasické ignorování ze strany provozovatelů, které ostatně najdete stále a beze změn i na </a:t>
            </a:r>
            <a:r>
              <a:rPr lang="cs-CZ" sz="2000" dirty="0" err="1" smtClean="0">
                <a:latin typeface="+mn-lt"/>
              </a:rPr>
              <a:t>Facebooku</a:t>
            </a:r>
            <a:r>
              <a:rPr lang="cs-CZ" sz="2000" dirty="0" smtClean="0">
                <a:latin typeface="+mn-lt"/>
              </a:rPr>
              <a:t>.</a:t>
            </a:r>
            <a:endParaRPr lang="en-US" sz="2000" dirty="0">
              <a:latin typeface="+mn-lt"/>
            </a:endParaRPr>
          </a:p>
        </p:txBody>
      </p:sp>
      <p:sp>
        <p:nvSpPr>
          <p:cNvPr id="4" name="Obdélník 3"/>
          <p:cNvSpPr/>
          <p:nvPr/>
        </p:nvSpPr>
        <p:spPr>
          <a:xfrm>
            <a:off x="1804789" y="5906600"/>
            <a:ext cx="6660232" cy="307777"/>
          </a:xfrm>
          <a:prstGeom prst="rect">
            <a:avLst/>
          </a:prstGeom>
        </p:spPr>
        <p:txBody>
          <a:bodyPr wrap="square">
            <a:spAutoFit/>
          </a:bodyPr>
          <a:lstStyle/>
          <a:p>
            <a:pPr algn="r"/>
            <a:r>
              <a:rPr lang="cs-CZ" sz="1400" dirty="0" smtClean="0">
                <a:hlinkClick r:id="rId3"/>
              </a:rPr>
              <a:t>cyberbullying.us/</a:t>
            </a:r>
            <a:r>
              <a:rPr lang="cs-CZ" sz="1400" dirty="0" err="1" smtClean="0">
                <a:hlinkClick r:id="rId3"/>
              </a:rPr>
              <a:t>hannah</a:t>
            </a:r>
            <a:r>
              <a:rPr lang="cs-CZ" sz="1400" dirty="0" smtClean="0">
                <a:hlinkClick r:id="rId3"/>
              </a:rPr>
              <a:t>-</a:t>
            </a:r>
            <a:r>
              <a:rPr lang="cs-CZ" sz="1400" dirty="0" err="1" smtClean="0">
                <a:hlinkClick r:id="rId3"/>
              </a:rPr>
              <a:t>smith</a:t>
            </a:r>
            <a:r>
              <a:rPr lang="cs-CZ" sz="1400" dirty="0" smtClean="0">
                <a:hlinkClick r:id="rId3"/>
              </a:rPr>
              <a:t>-</a:t>
            </a:r>
            <a:r>
              <a:rPr lang="cs-CZ" sz="1400" dirty="0" err="1" smtClean="0">
                <a:hlinkClick r:id="rId3"/>
              </a:rPr>
              <a:t>even</a:t>
            </a:r>
            <a:r>
              <a:rPr lang="cs-CZ" sz="1400" dirty="0" smtClean="0">
                <a:hlinkClick r:id="rId3"/>
              </a:rPr>
              <a:t>-more-</a:t>
            </a:r>
            <a:r>
              <a:rPr lang="cs-CZ" sz="1400" dirty="0" err="1" smtClean="0">
                <a:hlinkClick r:id="rId3"/>
              </a:rPr>
              <a:t>tragic</a:t>
            </a:r>
            <a:r>
              <a:rPr lang="cs-CZ" sz="1400" dirty="0" smtClean="0">
                <a:hlinkClick r:id="rId3"/>
              </a:rPr>
              <a:t>-</a:t>
            </a:r>
            <a:r>
              <a:rPr lang="cs-CZ" sz="1400" dirty="0" err="1" smtClean="0">
                <a:hlinkClick r:id="rId3"/>
              </a:rPr>
              <a:t>than-originally-thought</a:t>
            </a:r>
            <a:r>
              <a:rPr lang="cs-CZ" sz="1400" dirty="0">
                <a:hlinkClick r:id="rId3"/>
              </a:rPr>
              <a:t>/</a:t>
            </a:r>
            <a:endParaRPr lang="cs-CZ" sz="1400" dirty="0"/>
          </a:p>
        </p:txBody>
      </p:sp>
      <p:sp>
        <p:nvSpPr>
          <p:cNvPr id="2" name="TextovéPole 1"/>
          <p:cNvSpPr txBox="1"/>
          <p:nvPr/>
        </p:nvSpPr>
        <p:spPr>
          <a:xfrm>
            <a:off x="510784" y="1461196"/>
            <a:ext cx="4610242" cy="1569660"/>
          </a:xfrm>
          <a:prstGeom prst="rect">
            <a:avLst/>
          </a:prstGeom>
          <a:noFill/>
        </p:spPr>
        <p:txBody>
          <a:bodyPr wrap="square" rtlCol="0">
            <a:spAutoFit/>
          </a:bodyPr>
          <a:lstStyle/>
          <a:p>
            <a:r>
              <a:rPr lang="cs-CZ" sz="2400" dirty="0"/>
              <a:t>V září 2013 </a:t>
            </a:r>
            <a:r>
              <a:rPr lang="cs-CZ" sz="2400" dirty="0" smtClean="0"/>
              <a:t>byl mediálně </a:t>
            </a:r>
            <a:r>
              <a:rPr lang="cs-CZ" sz="2400" dirty="0"/>
              <a:t>hodně viditelný případ sebevraždy </a:t>
            </a:r>
            <a:r>
              <a:rPr lang="cs-CZ" sz="2400" dirty="0" smtClean="0"/>
              <a:t>14leté britské dívky vyvolané </a:t>
            </a:r>
            <a:r>
              <a:rPr lang="cs-CZ" sz="2400" dirty="0"/>
              <a:t>šikanováním na </a:t>
            </a:r>
            <a:r>
              <a:rPr lang="cs-CZ" sz="2400" dirty="0" smtClean="0"/>
              <a:t>Ask.fm.</a:t>
            </a:r>
            <a:endParaRPr lang="en-US" sz="2400" dirty="0"/>
          </a:p>
        </p:txBody>
      </p:sp>
      <p:sp>
        <p:nvSpPr>
          <p:cNvPr id="6" name="TextovéPole 5"/>
          <p:cNvSpPr txBox="1"/>
          <p:nvPr/>
        </p:nvSpPr>
        <p:spPr>
          <a:xfrm>
            <a:off x="1957311" y="619348"/>
            <a:ext cx="6863161" cy="523220"/>
          </a:xfrm>
          <a:prstGeom prst="rect">
            <a:avLst/>
          </a:prstGeom>
          <a:noFill/>
        </p:spPr>
        <p:txBody>
          <a:bodyPr wrap="none" rtlCol="0">
            <a:spAutoFit/>
          </a:bodyPr>
          <a:lstStyle/>
          <a:p>
            <a:r>
              <a:rPr lang="cs-CZ" sz="2800" b="1" dirty="0" smtClean="0"/>
              <a:t>Nedávný případ sebevraždy spojený s Ask.fm</a:t>
            </a:r>
            <a:endParaRPr lang="cs-CZ" sz="2800" b="1" dirty="0"/>
          </a:p>
        </p:txBody>
      </p:sp>
      <p:pic>
        <p:nvPicPr>
          <p:cNvPr id="7" name="Picture 2" descr="http://i1.mirror.co.uk/incoming/article2154220.ece/ALTERNATES/s615/troll-hell-main-21542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380285"/>
            <a:ext cx="2925681" cy="1945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95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p:cNvSpPr txBox="1"/>
          <p:nvPr/>
        </p:nvSpPr>
        <p:spPr>
          <a:xfrm>
            <a:off x="395536" y="1556792"/>
            <a:ext cx="8208912" cy="446276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cs-CZ" sz="2200" dirty="0" smtClean="0"/>
              <a:t>Zůstávají otazníky: </a:t>
            </a:r>
            <a:r>
              <a:rPr lang="cs-CZ" sz="2200" i="1" dirty="0" smtClean="0"/>
              <a:t>„</a:t>
            </a:r>
            <a:r>
              <a:rPr lang="cs-CZ" sz="2200" b="1" i="1" dirty="0" smtClean="0"/>
              <a:t>zraňující zprávy posílané </a:t>
            </a:r>
            <a:r>
              <a:rPr lang="cs-CZ" sz="2200" b="1" i="1" dirty="0" err="1" smtClean="0"/>
              <a:t>Hannah</a:t>
            </a:r>
            <a:r>
              <a:rPr lang="cs-CZ" sz="2200" b="1" i="1" dirty="0" smtClean="0"/>
              <a:t> si možná opravdu posílala </a:t>
            </a:r>
            <a:r>
              <a:rPr lang="cs-CZ" sz="2200" b="1" i="1" dirty="0" err="1" smtClean="0"/>
              <a:t>Hannah</a:t>
            </a:r>
            <a:r>
              <a:rPr lang="cs-CZ" sz="2200" b="1" i="1" dirty="0" smtClean="0"/>
              <a:t> sama</a:t>
            </a:r>
            <a:r>
              <a:rPr lang="cs-CZ" sz="2200" i="1" dirty="0" smtClean="0"/>
              <a:t>.“ Během vyšetřování sebevraždy Ask.fm sdělilo, že 98 % zpráv bylo zasláno ze stejné IP adresy, jako měl její počítač.</a:t>
            </a:r>
          </a:p>
          <a:p>
            <a:pPr marL="342900" indent="-342900">
              <a:spcAft>
                <a:spcPts val="1200"/>
              </a:spcAft>
              <a:buFont typeface="Arial" panose="020B0604020202020204" pitchFamily="34" charset="0"/>
              <a:buChar char="•"/>
            </a:pPr>
            <a:r>
              <a:rPr lang="cs-CZ" sz="2200" dirty="0" smtClean="0"/>
              <a:t>„</a:t>
            </a:r>
            <a:r>
              <a:rPr lang="cs-CZ" sz="2200" b="1" dirty="0" smtClean="0"/>
              <a:t>Sebe-šikanování</a:t>
            </a:r>
            <a:r>
              <a:rPr lang="cs-CZ" sz="2200" dirty="0" smtClean="0"/>
              <a:t>“? Nic výjimečného. Stejně jako </a:t>
            </a:r>
            <a:r>
              <a:rPr lang="cs-CZ" sz="2200" b="1" dirty="0" smtClean="0"/>
              <a:t>negativita</a:t>
            </a:r>
            <a:r>
              <a:rPr lang="cs-CZ" sz="2200" dirty="0" smtClean="0"/>
              <a:t>, </a:t>
            </a:r>
            <a:r>
              <a:rPr lang="cs-CZ" sz="2200" b="1" dirty="0" smtClean="0"/>
              <a:t>nedůvěra v sebe </a:t>
            </a:r>
            <a:r>
              <a:rPr lang="cs-CZ" sz="2200" dirty="0" smtClean="0"/>
              <a:t>sama, </a:t>
            </a:r>
            <a:r>
              <a:rPr lang="cs-CZ" sz="2200" b="1" dirty="0" smtClean="0"/>
              <a:t>zpochybňování sebe </a:t>
            </a:r>
            <a:r>
              <a:rPr lang="cs-CZ" sz="2200" dirty="0" smtClean="0"/>
              <a:t>sama i řada dalších projevů nejistoty. </a:t>
            </a:r>
            <a:endParaRPr lang="cs-CZ" sz="2200" dirty="0"/>
          </a:p>
          <a:p>
            <a:pPr marL="342900" indent="-342900">
              <a:spcAft>
                <a:spcPts val="1200"/>
              </a:spcAft>
              <a:buFont typeface="Arial" panose="020B0604020202020204" pitchFamily="34" charset="0"/>
              <a:buChar char="•"/>
            </a:pPr>
            <a:r>
              <a:rPr lang="cs-CZ" sz="2200" dirty="0" smtClean="0"/>
              <a:t>Profesorka psychologie </a:t>
            </a:r>
            <a:r>
              <a:rPr lang="en-US" sz="2200" dirty="0"/>
              <a:t>Elizabeth </a:t>
            </a:r>
            <a:r>
              <a:rPr lang="en-US" sz="2200" dirty="0" smtClean="0"/>
              <a:t>Englander</a:t>
            </a:r>
            <a:r>
              <a:rPr lang="cs-CZ" sz="2200" dirty="0" smtClean="0"/>
              <a:t> z </a:t>
            </a:r>
            <a:r>
              <a:rPr lang="en-US" sz="2200" dirty="0" smtClean="0"/>
              <a:t>Massachusetts</a:t>
            </a:r>
            <a:r>
              <a:rPr lang="cs-CZ" sz="2200" dirty="0" err="1" smtClean="0"/>
              <a:t>kého</a:t>
            </a:r>
            <a:r>
              <a:rPr lang="cs-CZ" sz="2200" dirty="0" smtClean="0"/>
              <a:t> centra pro omezování agrese zjistila, že více než 10 % čerstvých vysokoškoláků připouští, že během střední školy </a:t>
            </a:r>
            <a:r>
              <a:rPr lang="cs-CZ" sz="2200" b="1" dirty="0" smtClean="0"/>
              <a:t>poslali kruté zprávy sami sobě a nebo se „sebe-šikanovali“.</a:t>
            </a:r>
            <a:r>
              <a:rPr lang="cs-CZ" sz="2200" b="1" dirty="0"/>
              <a:t> </a:t>
            </a:r>
            <a:endParaRPr lang="cs-CZ" sz="2200" b="1" dirty="0" smtClean="0"/>
          </a:p>
          <a:p>
            <a:pPr algn="r">
              <a:spcAft>
                <a:spcPts val="1200"/>
              </a:spcAft>
            </a:pPr>
            <a:r>
              <a:rPr lang="cs-CZ" sz="1200" dirty="0" smtClean="0">
                <a:hlinkClick r:id="rId3" action="ppaction://hlinkfile"/>
              </a:rPr>
              <a:t>webhost.bridgew.edu/</a:t>
            </a:r>
            <a:r>
              <a:rPr lang="cs-CZ" sz="1200" dirty="0" err="1" smtClean="0">
                <a:hlinkClick r:id="rId3" action="ppaction://hlinkfile"/>
              </a:rPr>
              <a:t>marc</a:t>
            </a:r>
            <a:r>
              <a:rPr lang="cs-CZ" sz="1200" dirty="0" smtClean="0">
                <a:hlinkClick r:id="rId3" action="ppaction://hlinkfile"/>
              </a:rPr>
              <a:t>/DIGITAL%20SELF%20HARM%20report.pdf</a:t>
            </a:r>
            <a:endParaRPr lang="cs-CZ" sz="1200" dirty="0"/>
          </a:p>
        </p:txBody>
      </p:sp>
      <p:sp>
        <p:nvSpPr>
          <p:cNvPr id="2" name="TextovéPole 1"/>
          <p:cNvSpPr txBox="1"/>
          <p:nvPr/>
        </p:nvSpPr>
        <p:spPr>
          <a:xfrm>
            <a:off x="1859244" y="620688"/>
            <a:ext cx="6863161" cy="523220"/>
          </a:xfrm>
          <a:prstGeom prst="rect">
            <a:avLst/>
          </a:prstGeom>
          <a:noFill/>
        </p:spPr>
        <p:txBody>
          <a:bodyPr wrap="none" rtlCol="0">
            <a:spAutoFit/>
          </a:bodyPr>
          <a:lstStyle/>
          <a:p>
            <a:r>
              <a:rPr lang="cs-CZ" sz="2800" b="1" dirty="0"/>
              <a:t>Nedávný případ sebevraždy spojený s </a:t>
            </a:r>
            <a:r>
              <a:rPr lang="cs-CZ" sz="2800" b="1" dirty="0" smtClean="0"/>
              <a:t>Ask.fm</a:t>
            </a:r>
            <a:endParaRPr lang="cs-CZ" sz="2800" b="1" dirty="0"/>
          </a:p>
        </p:txBody>
      </p:sp>
    </p:spTree>
    <p:extLst>
      <p:ext uri="{BB962C8B-B14F-4D97-AF65-F5344CB8AC3E}">
        <p14:creationId xmlns:p14="http://schemas.microsoft.com/office/powerpoint/2010/main" val="3711205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34</a:t>
            </a:fld>
            <a:endParaRPr lang="fr-BE" dirty="0">
              <a:solidFill>
                <a:prstClr val="black">
                  <a:tint val="75000"/>
                </a:prstClr>
              </a:solidFill>
            </a:endParaRPr>
          </a:p>
        </p:txBody>
      </p:sp>
      <p:graphicFrame>
        <p:nvGraphicFramePr>
          <p:cNvPr id="6" name="Graf 5"/>
          <p:cNvGraphicFramePr>
            <a:graphicFrameLocks/>
          </p:cNvGraphicFramePr>
          <p:nvPr>
            <p:extLst>
              <p:ext uri="{D42A27DB-BD31-4B8C-83A1-F6EECF244321}">
                <p14:modId xmlns:p14="http://schemas.microsoft.com/office/powerpoint/2010/main" val="2501564485"/>
              </p:ext>
            </p:extLst>
          </p:nvPr>
        </p:nvGraphicFramePr>
        <p:xfrm>
          <a:off x="395536" y="764704"/>
          <a:ext cx="8424936" cy="58138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ovéPole 6"/>
          <p:cNvSpPr txBox="1"/>
          <p:nvPr/>
        </p:nvSpPr>
        <p:spPr>
          <a:xfrm>
            <a:off x="2195736" y="116632"/>
            <a:ext cx="6772239" cy="769441"/>
          </a:xfrm>
          <a:prstGeom prst="rect">
            <a:avLst/>
          </a:prstGeom>
          <a:noFill/>
        </p:spPr>
        <p:txBody>
          <a:bodyPr wrap="none" rtlCol="0">
            <a:spAutoFit/>
          </a:bodyPr>
          <a:lstStyle/>
          <a:p>
            <a:pPr algn="r"/>
            <a:r>
              <a:rPr lang="cs-CZ" sz="2400" b="1" dirty="0" smtClean="0"/>
              <a:t>Reakce na </a:t>
            </a:r>
            <a:r>
              <a:rPr lang="cs-CZ" sz="2400" b="1" dirty="0" err="1" smtClean="0"/>
              <a:t>kyberšikanu</a:t>
            </a:r>
            <a:r>
              <a:rPr lang="cs-CZ" sz="2400" b="1" dirty="0" smtClean="0"/>
              <a:t> podle průzkumu z roku 2009</a:t>
            </a:r>
          </a:p>
          <a:p>
            <a:pPr algn="r"/>
            <a:r>
              <a:rPr lang="en-US" sz="2000" i="1" dirty="0"/>
              <a:t>Virtual violence: Protecting children from </a:t>
            </a:r>
            <a:r>
              <a:rPr lang="en-US" sz="2000" i="1" dirty="0" smtClean="0"/>
              <a:t>cyberbullying</a:t>
            </a:r>
            <a:endParaRPr lang="cs-CZ" sz="2000" i="1" dirty="0"/>
          </a:p>
        </p:txBody>
      </p:sp>
    </p:spTree>
    <p:extLst>
      <p:ext uri="{BB962C8B-B14F-4D97-AF65-F5344CB8AC3E}">
        <p14:creationId xmlns:p14="http://schemas.microsoft.com/office/powerpoint/2010/main" val="4232875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35</a:t>
            </a:fld>
            <a:endParaRPr lang="fr-BE" dirty="0">
              <a:solidFill>
                <a:prstClr val="black">
                  <a:tint val="75000"/>
                </a:prstClr>
              </a:solidFill>
            </a:endParaRPr>
          </a:p>
        </p:txBody>
      </p:sp>
      <p:sp>
        <p:nvSpPr>
          <p:cNvPr id="7" name="TextBox 6"/>
          <p:cNvSpPr txBox="1"/>
          <p:nvPr/>
        </p:nvSpPr>
        <p:spPr>
          <a:xfrm>
            <a:off x="524240" y="2564904"/>
            <a:ext cx="8208912" cy="2862322"/>
          </a:xfrm>
          <a:prstGeom prst="rect">
            <a:avLst/>
          </a:prstGeom>
          <a:noFill/>
        </p:spPr>
        <p:txBody>
          <a:bodyPr wrap="square" rtlCol="0">
            <a:spAutoFit/>
          </a:bodyPr>
          <a:lstStyle/>
          <a:p>
            <a:pPr marL="457200" indent="-457200">
              <a:spcAft>
                <a:spcPts val="1200"/>
              </a:spcAft>
              <a:buFont typeface="Wingdings" pitchFamily="2" charset="2"/>
              <a:buChar char="§"/>
            </a:pPr>
            <a:r>
              <a:rPr lang="cs-CZ" sz="3000" dirty="0" smtClean="0"/>
              <a:t>Má škola řešit </a:t>
            </a:r>
            <a:r>
              <a:rPr lang="cs-CZ" sz="3000" dirty="0" err="1" smtClean="0"/>
              <a:t>kyberšikanu</a:t>
            </a:r>
            <a:r>
              <a:rPr lang="cs-CZ" sz="3000" dirty="0" smtClean="0"/>
              <a:t>, když většinou probíhá mimo budovu školy? </a:t>
            </a:r>
            <a:endParaRPr lang="en-IE" sz="3000" dirty="0"/>
          </a:p>
          <a:p>
            <a:pPr marL="457200" indent="-457200">
              <a:spcAft>
                <a:spcPts val="1200"/>
              </a:spcAft>
              <a:buFont typeface="Wingdings" pitchFamily="2" charset="2"/>
              <a:buChar char="§"/>
            </a:pPr>
            <a:r>
              <a:rPr lang="cs-CZ" sz="3000" dirty="0" smtClean="0"/>
              <a:t>Jak má škola na </a:t>
            </a:r>
            <a:r>
              <a:rPr lang="cs-CZ" sz="3000" dirty="0" err="1" smtClean="0"/>
              <a:t>kyberšikanu</a:t>
            </a:r>
            <a:r>
              <a:rPr lang="cs-CZ" sz="3000" dirty="0" smtClean="0"/>
              <a:t> reagovat?</a:t>
            </a:r>
            <a:endParaRPr lang="en-IE" sz="3000" dirty="0" smtClean="0"/>
          </a:p>
          <a:p>
            <a:pPr marL="457200" indent="-457200">
              <a:spcAft>
                <a:spcPts val="1200"/>
              </a:spcAft>
              <a:buFont typeface="Wingdings" pitchFamily="2" charset="2"/>
              <a:buChar char="§"/>
            </a:pPr>
            <a:r>
              <a:rPr lang="cs-CZ" sz="3000" dirty="0" smtClean="0"/>
              <a:t>Jak škola může řešit zneužití sociálních sítí?</a:t>
            </a:r>
            <a:endParaRPr lang="en-IE" sz="3000" dirty="0" smtClean="0"/>
          </a:p>
          <a:p>
            <a:pPr marL="457200" indent="-457200">
              <a:spcAft>
                <a:spcPts val="1200"/>
              </a:spcAft>
              <a:buFont typeface="Wingdings" pitchFamily="2" charset="2"/>
              <a:buChar char="§"/>
            </a:pPr>
            <a:r>
              <a:rPr lang="cs-CZ" sz="3000" dirty="0" smtClean="0"/>
              <a:t>Jaká opatření přijímá vaše vlastní škola? </a:t>
            </a:r>
            <a:endParaRPr lang="en-IE" sz="3000"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516" y="534966"/>
            <a:ext cx="2316832" cy="1544555"/>
          </a:xfrm>
          <a:prstGeom prst="rect">
            <a:avLst/>
          </a:prstGeom>
        </p:spPr>
      </p:pic>
      <p:sp>
        <p:nvSpPr>
          <p:cNvPr id="3" name="TextovéPole 2"/>
          <p:cNvSpPr txBox="1"/>
          <p:nvPr/>
        </p:nvSpPr>
        <p:spPr>
          <a:xfrm>
            <a:off x="1907703" y="822998"/>
            <a:ext cx="4354205" cy="707886"/>
          </a:xfrm>
          <a:prstGeom prst="rect">
            <a:avLst/>
          </a:prstGeom>
          <a:noFill/>
        </p:spPr>
        <p:txBody>
          <a:bodyPr wrap="none" rtlCol="0">
            <a:spAutoFit/>
          </a:bodyPr>
          <a:lstStyle/>
          <a:p>
            <a:r>
              <a:rPr lang="cs-CZ" sz="4000" b="1" dirty="0"/>
              <a:t>Š</a:t>
            </a:r>
            <a:r>
              <a:rPr lang="cs-CZ" sz="4000" b="1" dirty="0" smtClean="0"/>
              <a:t>kola a </a:t>
            </a:r>
            <a:r>
              <a:rPr lang="cs-CZ" sz="4000" b="1" dirty="0" err="1" smtClean="0"/>
              <a:t>kyberšikana</a:t>
            </a:r>
            <a:endParaRPr lang="cs-CZ" sz="4000" b="1" dirty="0"/>
          </a:p>
        </p:txBody>
      </p:sp>
    </p:spTree>
    <p:extLst>
      <p:ext uri="{BB962C8B-B14F-4D97-AF65-F5344CB8AC3E}">
        <p14:creationId xmlns:p14="http://schemas.microsoft.com/office/powerpoint/2010/main" val="3497320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4000" b="1" dirty="0"/>
              <a:t>R</a:t>
            </a:r>
            <a:r>
              <a:rPr lang="cs-CZ" sz="4000" b="1" dirty="0" smtClean="0"/>
              <a:t>aději řešit než neřešit… proč?</a:t>
            </a:r>
            <a:endParaRPr lang="cs-CZ" sz="4000" b="1" dirty="0"/>
          </a:p>
        </p:txBody>
      </p:sp>
      <p:sp>
        <p:nvSpPr>
          <p:cNvPr id="3" name="Zástupný symbol pro obsah 2"/>
          <p:cNvSpPr>
            <a:spLocks noGrp="1"/>
          </p:cNvSpPr>
          <p:nvPr>
            <p:ph idx="1"/>
          </p:nvPr>
        </p:nvSpPr>
        <p:spPr>
          <a:xfrm>
            <a:off x="395536" y="1556792"/>
            <a:ext cx="8229600" cy="4525963"/>
          </a:xfrm>
        </p:spPr>
        <p:txBody>
          <a:bodyPr>
            <a:normAutofit lnSpcReduction="10000"/>
          </a:bodyPr>
          <a:lstStyle/>
          <a:p>
            <a:pPr>
              <a:spcAft>
                <a:spcPts val="600"/>
              </a:spcAft>
            </a:pPr>
            <a:r>
              <a:rPr lang="cs-CZ" sz="2400" dirty="0" smtClean="0"/>
              <a:t>Zasahuje-li elektronické násilí a </a:t>
            </a:r>
            <a:r>
              <a:rPr lang="cs-CZ" sz="2400" dirty="0" err="1" smtClean="0"/>
              <a:t>kyberšikana</a:t>
            </a:r>
            <a:r>
              <a:rPr lang="cs-CZ" sz="2400" dirty="0" smtClean="0"/>
              <a:t> </a:t>
            </a:r>
            <a:r>
              <a:rPr lang="cs-CZ" sz="2400" b="1" dirty="0" smtClean="0"/>
              <a:t>žáky školy</a:t>
            </a:r>
            <a:r>
              <a:rPr lang="cs-CZ" sz="2400" dirty="0" smtClean="0"/>
              <a:t>, škola ji řeší vždy.</a:t>
            </a:r>
          </a:p>
          <a:p>
            <a:pPr>
              <a:spcAft>
                <a:spcPts val="600"/>
              </a:spcAft>
            </a:pPr>
            <a:r>
              <a:rPr lang="cs-CZ" sz="2400" dirty="0" err="1" smtClean="0"/>
              <a:t>Kyberšikana</a:t>
            </a:r>
            <a:r>
              <a:rPr lang="cs-CZ" sz="2400" dirty="0" smtClean="0"/>
              <a:t> v maximální míře případů </a:t>
            </a:r>
            <a:r>
              <a:rPr lang="cs-CZ" sz="2400" b="1" dirty="0" smtClean="0"/>
              <a:t>indikuje šikanu školní,</a:t>
            </a:r>
            <a:r>
              <a:rPr lang="cs-CZ" sz="2400" dirty="0" smtClean="0"/>
              <a:t> souvisí se školními vztahy a vytváří se na jejich podkladu. </a:t>
            </a:r>
          </a:p>
          <a:p>
            <a:pPr>
              <a:spcAft>
                <a:spcPts val="600"/>
              </a:spcAft>
            </a:pPr>
            <a:r>
              <a:rPr lang="cs-CZ" sz="2400" dirty="0" smtClean="0"/>
              <a:t>Zraňující obsahy jsou často vytvářeny a </a:t>
            </a:r>
            <a:r>
              <a:rPr lang="cs-CZ" sz="2400" b="1" dirty="0" smtClean="0"/>
              <a:t>dostupné v době výuky a ze školních prostor. </a:t>
            </a:r>
          </a:p>
          <a:p>
            <a:pPr>
              <a:spcAft>
                <a:spcPts val="600"/>
              </a:spcAft>
            </a:pPr>
            <a:r>
              <a:rPr lang="cs-CZ" sz="2400" dirty="0" smtClean="0"/>
              <a:t>Neřešená </a:t>
            </a:r>
            <a:r>
              <a:rPr lang="cs-CZ" sz="2400" dirty="0" err="1" smtClean="0"/>
              <a:t>kyberšikana</a:t>
            </a:r>
            <a:r>
              <a:rPr lang="cs-CZ" sz="2400" dirty="0" smtClean="0"/>
              <a:t> a školní šikana </a:t>
            </a:r>
            <a:r>
              <a:rPr lang="cs-CZ" sz="2400" b="1" dirty="0" smtClean="0"/>
              <a:t>graduje.</a:t>
            </a:r>
            <a:r>
              <a:rPr lang="cs-CZ" sz="2400" dirty="0" smtClean="0"/>
              <a:t> </a:t>
            </a:r>
          </a:p>
          <a:p>
            <a:pPr>
              <a:spcAft>
                <a:spcPts val="600"/>
              </a:spcAft>
            </a:pPr>
            <a:r>
              <a:rPr lang="cs-CZ" sz="2400" dirty="0" smtClean="0"/>
              <a:t>Projevy </a:t>
            </a:r>
            <a:r>
              <a:rPr lang="cs-CZ" sz="2400" dirty="0" err="1" smtClean="0"/>
              <a:t>kyberšikany</a:t>
            </a:r>
            <a:r>
              <a:rPr lang="cs-CZ" sz="2400" dirty="0" smtClean="0"/>
              <a:t> mohou naplňovat </a:t>
            </a:r>
            <a:r>
              <a:rPr lang="cs-CZ" sz="2400" b="1" dirty="0" smtClean="0"/>
              <a:t>znaky trestného činu</a:t>
            </a:r>
            <a:r>
              <a:rPr lang="cs-CZ" sz="2400" dirty="0" smtClean="0"/>
              <a:t>, jejich podcenění a vědomé neřešení pak může být kvalifikováno jako nepřekažení či </a:t>
            </a:r>
            <a:r>
              <a:rPr lang="cs-CZ" sz="2400" b="1" dirty="0" smtClean="0"/>
              <a:t>napomáhání k trestnému činu. </a:t>
            </a:r>
            <a:endParaRPr lang="cs-CZ" sz="2400" b="1" dirty="0"/>
          </a:p>
        </p:txBody>
      </p:sp>
    </p:spTree>
    <p:extLst>
      <p:ext uri="{BB962C8B-B14F-4D97-AF65-F5344CB8AC3E}">
        <p14:creationId xmlns:p14="http://schemas.microsoft.com/office/powerpoint/2010/main" val="1206535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1835696" y="404664"/>
            <a:ext cx="6851104" cy="1143000"/>
          </a:xfrm>
        </p:spPr>
        <p:txBody>
          <a:bodyPr>
            <a:normAutofit fontScale="90000"/>
          </a:bodyPr>
          <a:lstStyle/>
          <a:p>
            <a:pPr algn="r"/>
            <a:r>
              <a:rPr lang="cs-CZ" sz="3600" b="1" dirty="0"/>
              <a:t>Ohlašovací povinnost školy vůči </a:t>
            </a:r>
            <a:r>
              <a:rPr lang="cs-CZ" sz="3600" b="1" dirty="0" err="1"/>
              <a:t>OSPODu</a:t>
            </a:r>
            <a:endParaRPr lang="cs-CZ" sz="3600" b="1" dirty="0"/>
          </a:p>
        </p:txBody>
      </p:sp>
      <p:sp>
        <p:nvSpPr>
          <p:cNvPr id="3" name="Zástupný symbol pro obsah 2"/>
          <p:cNvSpPr>
            <a:spLocks noGrp="1"/>
          </p:cNvSpPr>
          <p:nvPr>
            <p:ph idx="1"/>
          </p:nvPr>
        </p:nvSpPr>
        <p:spPr>
          <a:xfrm>
            <a:off x="395536" y="1844824"/>
            <a:ext cx="8229600" cy="3861025"/>
          </a:xfrm>
        </p:spPr>
        <p:txBody>
          <a:bodyPr>
            <a:normAutofit fontScale="92500" lnSpcReduction="20000"/>
          </a:bodyPr>
          <a:lstStyle/>
          <a:p>
            <a:pPr marL="0" indent="0">
              <a:spcBef>
                <a:spcPts val="600"/>
              </a:spcBef>
              <a:spcAft>
                <a:spcPts val="1200"/>
              </a:spcAft>
              <a:buNone/>
            </a:pPr>
            <a:r>
              <a:rPr lang="cs-CZ" sz="2800" dirty="0"/>
              <a:t>Skutečnosti (mohou-li tyto skutečnosti nepříznivě ovlivnit vývoj dítěte) nasvědčující tomu, že:</a:t>
            </a:r>
          </a:p>
          <a:p>
            <a:pPr>
              <a:spcAft>
                <a:spcPts val="600"/>
              </a:spcAft>
            </a:pPr>
            <a:r>
              <a:rPr lang="cs-CZ" sz="2800" b="1" dirty="0" smtClean="0"/>
              <a:t>rodiče </a:t>
            </a:r>
            <a:r>
              <a:rPr lang="cs-CZ" sz="2800" b="1" dirty="0"/>
              <a:t>dítěte </a:t>
            </a:r>
            <a:r>
              <a:rPr lang="cs-CZ" sz="2800" dirty="0"/>
              <a:t>(či osoby, jimž je dítě svěřeno) </a:t>
            </a:r>
            <a:r>
              <a:rPr lang="cs-CZ" sz="2800" b="1" dirty="0"/>
              <a:t>neplní povinnosti</a:t>
            </a:r>
            <a:r>
              <a:rPr lang="cs-CZ" sz="2800" dirty="0"/>
              <a:t> plynoucí z rodičovské zodpovědnosti nebo nevykonávají nebo zneužívají práva z ní </a:t>
            </a:r>
            <a:r>
              <a:rPr lang="cs-CZ" sz="2800" dirty="0" smtClean="0"/>
              <a:t>plynoucí.</a:t>
            </a:r>
            <a:endParaRPr lang="cs-CZ" sz="2800" dirty="0"/>
          </a:p>
          <a:p>
            <a:pPr>
              <a:spcAft>
                <a:spcPts val="600"/>
              </a:spcAft>
            </a:pPr>
            <a:r>
              <a:rPr lang="cs-CZ" sz="2800" b="1" dirty="0" smtClean="0"/>
              <a:t>dítě </a:t>
            </a:r>
            <a:r>
              <a:rPr lang="cs-CZ" sz="2800" b="1" dirty="0"/>
              <a:t>vede zahálčivý nebo nemravný život </a:t>
            </a:r>
            <a:r>
              <a:rPr lang="cs-CZ" sz="2800" dirty="0"/>
              <a:t>(např. zanedbává školní docházku nebo spáchalo čin jinak trestný</a:t>
            </a:r>
            <a:r>
              <a:rPr lang="cs-CZ" sz="2800" dirty="0" smtClean="0"/>
              <a:t>).</a:t>
            </a:r>
            <a:endParaRPr lang="cs-CZ" sz="2800" dirty="0"/>
          </a:p>
          <a:p>
            <a:pPr>
              <a:spcAft>
                <a:spcPts val="600"/>
              </a:spcAft>
            </a:pPr>
            <a:r>
              <a:rPr lang="cs-CZ" sz="2800" b="1" dirty="0" smtClean="0"/>
              <a:t>na </a:t>
            </a:r>
            <a:r>
              <a:rPr lang="cs-CZ" sz="2800" b="1" dirty="0"/>
              <a:t>dítěti byl spáchán trestný čin </a:t>
            </a:r>
            <a:r>
              <a:rPr lang="cs-CZ" sz="2800" dirty="0"/>
              <a:t>ohrožující např. jeho zdraví či mravní vývoj nebo </a:t>
            </a:r>
            <a:r>
              <a:rPr lang="cs-CZ" sz="2800" dirty="0" smtClean="0"/>
              <a:t>je </a:t>
            </a:r>
            <a:r>
              <a:rPr lang="cs-CZ" sz="2800" dirty="0"/>
              <a:t>dítě </a:t>
            </a:r>
            <a:r>
              <a:rPr lang="cs-CZ" sz="2800" dirty="0" smtClean="0"/>
              <a:t>ohrožováno násilím.</a:t>
            </a:r>
            <a:endParaRPr lang="cs-CZ" sz="2800" dirty="0"/>
          </a:p>
        </p:txBody>
      </p:sp>
    </p:spTree>
    <p:extLst>
      <p:ext uri="{BB962C8B-B14F-4D97-AF65-F5344CB8AC3E}">
        <p14:creationId xmlns:p14="http://schemas.microsoft.com/office/powerpoint/2010/main" val="3231854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2627784" y="332656"/>
            <a:ext cx="5887480" cy="1143000"/>
          </a:xfrm>
        </p:spPr>
        <p:txBody>
          <a:bodyPr>
            <a:normAutofit/>
          </a:bodyPr>
          <a:lstStyle/>
          <a:p>
            <a:pPr algn="r"/>
            <a:r>
              <a:rPr lang="cs-CZ" sz="3200" b="1" dirty="0" smtClean="0"/>
              <a:t>Které zákony se mohou vztahovat ke </a:t>
            </a:r>
            <a:r>
              <a:rPr lang="cs-CZ" sz="3200" b="1" dirty="0" err="1" smtClean="0"/>
              <a:t>kyberšikaně</a:t>
            </a:r>
            <a:r>
              <a:rPr lang="cs-CZ" sz="3200" b="1" dirty="0" smtClean="0"/>
              <a:t>?</a:t>
            </a:r>
            <a:endParaRPr lang="cs-CZ" sz="3200" b="1" dirty="0"/>
          </a:p>
        </p:txBody>
      </p:sp>
      <p:sp>
        <p:nvSpPr>
          <p:cNvPr id="3" name="Zástupný symbol pro obsah 2"/>
          <p:cNvSpPr>
            <a:spLocks noGrp="1"/>
          </p:cNvSpPr>
          <p:nvPr>
            <p:ph idx="1"/>
          </p:nvPr>
        </p:nvSpPr>
        <p:spPr>
          <a:xfrm>
            <a:off x="2885372" y="1909728"/>
            <a:ext cx="6048672" cy="3744415"/>
          </a:xfrm>
        </p:spPr>
        <p:txBody>
          <a:bodyPr>
            <a:normAutofit/>
          </a:bodyPr>
          <a:lstStyle/>
          <a:p>
            <a:pPr marL="0" indent="0">
              <a:buNone/>
            </a:pPr>
            <a:r>
              <a:rPr lang="cs-CZ" sz="2000" dirty="0" smtClean="0"/>
              <a:t>40/2009 </a:t>
            </a:r>
            <a:r>
              <a:rPr lang="cs-CZ" sz="2000" dirty="0"/>
              <a:t>Sb., </a:t>
            </a:r>
            <a:r>
              <a:rPr lang="cs-CZ" sz="2000" b="1" dirty="0"/>
              <a:t>trestní zákoník</a:t>
            </a:r>
          </a:p>
          <a:p>
            <a:pPr marL="0" indent="0">
              <a:buNone/>
            </a:pPr>
            <a:r>
              <a:rPr lang="cs-CZ" sz="2000" dirty="0" smtClean="0"/>
              <a:t>218/2003 </a:t>
            </a:r>
            <a:r>
              <a:rPr lang="cs-CZ" sz="2000" dirty="0"/>
              <a:t>Sb., </a:t>
            </a:r>
            <a:r>
              <a:rPr lang="cs-CZ" sz="2000" b="1" dirty="0"/>
              <a:t>o soudnictví ve věcech </a:t>
            </a:r>
            <a:r>
              <a:rPr lang="cs-CZ" sz="2000" b="1" dirty="0" smtClean="0"/>
              <a:t>mládeže </a:t>
            </a:r>
            <a:r>
              <a:rPr lang="cs-CZ" sz="2000" dirty="0" smtClean="0"/>
              <a:t>(ZSVM)</a:t>
            </a:r>
            <a:endParaRPr lang="cs-CZ" sz="2000" dirty="0"/>
          </a:p>
          <a:p>
            <a:pPr marL="0" indent="0">
              <a:buNone/>
            </a:pPr>
            <a:r>
              <a:rPr lang="cs-CZ" sz="2000" dirty="0" smtClean="0"/>
              <a:t>200/1990 </a:t>
            </a:r>
            <a:r>
              <a:rPr lang="cs-CZ" sz="2000" dirty="0"/>
              <a:t>Sb., </a:t>
            </a:r>
            <a:r>
              <a:rPr lang="cs-CZ" sz="2000" b="1" dirty="0"/>
              <a:t>o přestupcích </a:t>
            </a:r>
            <a:r>
              <a:rPr lang="cs-CZ" sz="2000" dirty="0"/>
              <a:t>(aj. předpisy </a:t>
            </a:r>
            <a:r>
              <a:rPr lang="cs-CZ" sz="2000" dirty="0" err="1"/>
              <a:t>spr</a:t>
            </a:r>
            <a:r>
              <a:rPr lang="cs-CZ" sz="2000" dirty="0"/>
              <a:t>. práva)</a:t>
            </a:r>
          </a:p>
          <a:p>
            <a:pPr marL="0" indent="0">
              <a:buNone/>
            </a:pPr>
            <a:r>
              <a:rPr lang="cs-CZ" sz="2000" dirty="0" smtClean="0"/>
              <a:t>40/1964 </a:t>
            </a:r>
            <a:r>
              <a:rPr lang="cs-CZ" sz="2000" dirty="0"/>
              <a:t>Sb. (89/2012 Sb.), </a:t>
            </a:r>
            <a:r>
              <a:rPr lang="cs-CZ" sz="2000" b="1" dirty="0"/>
              <a:t>občanský zákoník</a:t>
            </a:r>
          </a:p>
          <a:p>
            <a:pPr marL="0" indent="0">
              <a:buNone/>
            </a:pPr>
            <a:r>
              <a:rPr lang="cs-CZ" sz="2000" dirty="0" smtClean="0"/>
              <a:t>141/1961 </a:t>
            </a:r>
            <a:r>
              <a:rPr lang="cs-CZ" sz="2000" dirty="0"/>
              <a:t>Sb., </a:t>
            </a:r>
            <a:r>
              <a:rPr lang="cs-CZ" sz="2000" b="1" dirty="0"/>
              <a:t>trestní řád</a:t>
            </a:r>
          </a:p>
          <a:p>
            <a:pPr marL="0" indent="0">
              <a:buNone/>
            </a:pPr>
            <a:r>
              <a:rPr lang="cs-CZ" sz="2000" dirty="0" smtClean="0"/>
              <a:t>99/1963 </a:t>
            </a:r>
            <a:r>
              <a:rPr lang="cs-CZ" sz="2000" dirty="0"/>
              <a:t>Sb., </a:t>
            </a:r>
            <a:r>
              <a:rPr lang="cs-CZ" sz="2000" b="1" dirty="0"/>
              <a:t>občanský soudní řád</a:t>
            </a:r>
          </a:p>
          <a:p>
            <a:pPr marL="0" indent="0">
              <a:buNone/>
            </a:pPr>
            <a:r>
              <a:rPr lang="cs-CZ" sz="2000" dirty="0" smtClean="0"/>
              <a:t>359/1999 </a:t>
            </a:r>
            <a:r>
              <a:rPr lang="cs-CZ" sz="2000" dirty="0"/>
              <a:t>Sb., </a:t>
            </a:r>
            <a:r>
              <a:rPr lang="cs-CZ" sz="2000" b="1" dirty="0"/>
              <a:t>o sociálně-právní ochraně dětí</a:t>
            </a:r>
          </a:p>
          <a:p>
            <a:pPr marL="0" indent="0">
              <a:buNone/>
            </a:pPr>
            <a:r>
              <a:rPr lang="cs-CZ" sz="2000" dirty="0" smtClean="0"/>
              <a:t>257/2000 </a:t>
            </a:r>
            <a:r>
              <a:rPr lang="cs-CZ" sz="2000" dirty="0"/>
              <a:t>Sb., </a:t>
            </a:r>
            <a:r>
              <a:rPr lang="cs-CZ" sz="2000" b="1" dirty="0"/>
              <a:t>o Probační a mediační službě</a:t>
            </a:r>
          </a:p>
          <a:p>
            <a:pPr marL="0" indent="0">
              <a:buNone/>
            </a:pPr>
            <a:r>
              <a:rPr lang="cs-CZ" sz="2000" dirty="0" smtClean="0"/>
              <a:t>561/2004 </a:t>
            </a:r>
            <a:r>
              <a:rPr lang="cs-CZ" sz="2000" dirty="0"/>
              <a:t>Sb., </a:t>
            </a:r>
            <a:r>
              <a:rPr lang="cs-CZ" sz="2000" b="1" dirty="0"/>
              <a:t>školský zákon</a:t>
            </a:r>
          </a:p>
          <a:p>
            <a:pPr marL="0" indent="0">
              <a:buNone/>
            </a:pPr>
            <a:r>
              <a:rPr lang="cs-CZ" sz="2000" dirty="0" smtClean="0"/>
              <a:t>1963/94 </a:t>
            </a:r>
            <a:r>
              <a:rPr lang="cs-CZ" sz="2000" dirty="0"/>
              <a:t>Sb., </a:t>
            </a:r>
            <a:r>
              <a:rPr lang="cs-CZ" sz="2000" b="1" dirty="0"/>
              <a:t>o rodině</a:t>
            </a:r>
          </a:p>
        </p:txBody>
      </p:sp>
      <p:sp>
        <p:nvSpPr>
          <p:cNvPr id="4" name="TextovéPole 3"/>
          <p:cNvSpPr txBox="1"/>
          <p:nvPr/>
        </p:nvSpPr>
        <p:spPr>
          <a:xfrm>
            <a:off x="640317" y="3497019"/>
            <a:ext cx="1601144" cy="523220"/>
          </a:xfrm>
          <a:prstGeom prst="rect">
            <a:avLst/>
          </a:prstGeom>
          <a:noFill/>
        </p:spPr>
        <p:txBody>
          <a:bodyPr wrap="none" rtlCol="0">
            <a:spAutoFit/>
          </a:bodyPr>
          <a:lstStyle/>
          <a:p>
            <a:r>
              <a:rPr lang="cs-CZ" sz="2800" b="1" dirty="0" smtClean="0"/>
              <a:t>ZÁKON Č.</a:t>
            </a:r>
            <a:endParaRPr lang="cs-CZ" sz="2800" b="1" dirty="0"/>
          </a:p>
        </p:txBody>
      </p:sp>
      <p:sp>
        <p:nvSpPr>
          <p:cNvPr id="5" name="Levá složená závorka 4"/>
          <p:cNvSpPr/>
          <p:nvPr/>
        </p:nvSpPr>
        <p:spPr>
          <a:xfrm>
            <a:off x="2237300" y="1922425"/>
            <a:ext cx="1063152" cy="3672408"/>
          </a:xfrm>
          <a:prstGeom prst="leftBrace">
            <a:avLst/>
          </a:prstGeom>
          <a:noFill/>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90" y="4123785"/>
            <a:ext cx="2091349" cy="1463944"/>
          </a:xfrm>
          <a:prstGeom prst="rect">
            <a:avLst/>
          </a:prstGeom>
        </p:spPr>
      </p:pic>
    </p:spTree>
    <p:extLst>
      <p:ext uri="{BB962C8B-B14F-4D97-AF65-F5344CB8AC3E}">
        <p14:creationId xmlns:p14="http://schemas.microsoft.com/office/powerpoint/2010/main" val="175820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0" y="332656"/>
            <a:ext cx="4834880" cy="1143000"/>
          </a:xfrm>
        </p:spPr>
        <p:txBody>
          <a:bodyPr>
            <a:normAutofit fontScale="90000"/>
          </a:bodyPr>
          <a:lstStyle/>
          <a:p>
            <a:pPr algn="r"/>
            <a:r>
              <a:rPr lang="cs-CZ" sz="3100" b="1" dirty="0" err="1" smtClean="0"/>
              <a:t>Kyberšikana</a:t>
            </a:r>
            <a:r>
              <a:rPr lang="cs-CZ" sz="3100" b="1" dirty="0" smtClean="0"/>
              <a:t> jako </a:t>
            </a:r>
            <a:br>
              <a:rPr lang="cs-CZ" sz="3100" b="1" dirty="0" smtClean="0"/>
            </a:br>
            <a:r>
              <a:rPr lang="cs-CZ" b="1" dirty="0" smtClean="0"/>
              <a:t>kázeňský prohřešek</a:t>
            </a:r>
            <a:endParaRPr lang="cs-CZ" b="1" dirty="0"/>
          </a:p>
        </p:txBody>
      </p:sp>
      <p:sp>
        <p:nvSpPr>
          <p:cNvPr id="3" name="Zástupný symbol pro obsah 2"/>
          <p:cNvSpPr>
            <a:spLocks noGrp="1"/>
          </p:cNvSpPr>
          <p:nvPr>
            <p:ph idx="1"/>
          </p:nvPr>
        </p:nvSpPr>
        <p:spPr>
          <a:xfrm>
            <a:off x="467544" y="1772816"/>
            <a:ext cx="8301608" cy="3816424"/>
          </a:xfrm>
        </p:spPr>
        <p:txBody>
          <a:bodyPr>
            <a:normAutofit fontScale="77500" lnSpcReduction="20000"/>
          </a:bodyPr>
          <a:lstStyle/>
          <a:p>
            <a:pPr marL="0" indent="0" algn="ctr">
              <a:spcAft>
                <a:spcPts val="600"/>
              </a:spcAft>
              <a:buNone/>
            </a:pPr>
            <a:r>
              <a:rPr lang="cs-CZ" sz="3900" i="1" dirty="0" smtClean="0"/>
              <a:t>Kázeňské </a:t>
            </a:r>
            <a:r>
              <a:rPr lang="cs-CZ" sz="3900" i="1" dirty="0"/>
              <a:t>opatření v souladu se školským zákonem a školním řádem </a:t>
            </a:r>
            <a:endParaRPr lang="cs-CZ" sz="3900" i="1" dirty="0" smtClean="0"/>
          </a:p>
          <a:p>
            <a:pPr marL="0" indent="0" algn="ctr">
              <a:spcAft>
                <a:spcPts val="600"/>
              </a:spcAft>
              <a:buNone/>
            </a:pPr>
            <a:endParaRPr lang="cs-CZ" sz="3500" i="1" dirty="0"/>
          </a:p>
          <a:p>
            <a:pPr>
              <a:spcAft>
                <a:spcPts val="600"/>
              </a:spcAft>
            </a:pPr>
            <a:r>
              <a:rPr lang="cs-CZ" dirty="0" smtClean="0"/>
              <a:t>Podmínečné </a:t>
            </a:r>
            <a:r>
              <a:rPr lang="cs-CZ" dirty="0"/>
              <a:t>vyloučení </a:t>
            </a:r>
          </a:p>
          <a:p>
            <a:pPr>
              <a:spcAft>
                <a:spcPts val="600"/>
              </a:spcAft>
            </a:pPr>
            <a:r>
              <a:rPr lang="cs-CZ" dirty="0" smtClean="0"/>
              <a:t>Vyloučení </a:t>
            </a:r>
            <a:endParaRPr lang="cs-CZ" dirty="0"/>
          </a:p>
          <a:p>
            <a:pPr>
              <a:spcAft>
                <a:spcPts val="600"/>
              </a:spcAft>
            </a:pPr>
            <a:r>
              <a:rPr lang="cs-CZ" dirty="0" smtClean="0"/>
              <a:t>Napomenutí </a:t>
            </a:r>
            <a:r>
              <a:rPr lang="cs-CZ" dirty="0"/>
              <a:t>třídního učitele </a:t>
            </a:r>
          </a:p>
          <a:p>
            <a:pPr>
              <a:spcAft>
                <a:spcPts val="600"/>
              </a:spcAft>
            </a:pPr>
            <a:r>
              <a:rPr lang="cs-CZ" dirty="0" smtClean="0"/>
              <a:t>Důtka </a:t>
            </a:r>
            <a:r>
              <a:rPr lang="cs-CZ" dirty="0"/>
              <a:t>třídního učitele </a:t>
            </a:r>
          </a:p>
          <a:p>
            <a:pPr>
              <a:spcAft>
                <a:spcPts val="600"/>
              </a:spcAft>
            </a:pPr>
            <a:r>
              <a:rPr lang="cs-CZ" dirty="0" smtClean="0"/>
              <a:t>Důtka </a:t>
            </a:r>
            <a:r>
              <a:rPr lang="cs-CZ" dirty="0"/>
              <a:t>ředitele školy </a:t>
            </a:r>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930737"/>
            <a:ext cx="1656184" cy="2509369"/>
          </a:xfrm>
          <a:prstGeom prst="rect">
            <a:avLst/>
          </a:prstGeom>
        </p:spPr>
      </p:pic>
    </p:spTree>
    <p:extLst>
      <p:ext uri="{BB962C8B-B14F-4D97-AF65-F5344CB8AC3E}">
        <p14:creationId xmlns:p14="http://schemas.microsoft.com/office/powerpoint/2010/main" val="610978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b="1" dirty="0" err="1" smtClean="0"/>
              <a:t>Kyberšikana</a:t>
            </a:r>
            <a:r>
              <a:rPr lang="cs-CZ" b="1" dirty="0" smtClean="0"/>
              <a:t> a šikana</a:t>
            </a:r>
            <a:endParaRPr lang="cs-CZ" b="1" dirty="0"/>
          </a:p>
        </p:txBody>
      </p:sp>
      <p:sp>
        <p:nvSpPr>
          <p:cNvPr id="3" name="Zástupný symbol pro obsah 2"/>
          <p:cNvSpPr>
            <a:spLocks noGrp="1"/>
          </p:cNvSpPr>
          <p:nvPr>
            <p:ph idx="1"/>
          </p:nvPr>
        </p:nvSpPr>
        <p:spPr>
          <a:xfrm>
            <a:off x="395536" y="1916832"/>
            <a:ext cx="8136904" cy="3933033"/>
          </a:xfrm>
        </p:spPr>
        <p:txBody>
          <a:bodyPr>
            <a:normAutofit fontScale="92500" lnSpcReduction="10000"/>
          </a:bodyPr>
          <a:lstStyle/>
          <a:p>
            <a:pPr lvl="0">
              <a:spcAft>
                <a:spcPts val="600"/>
              </a:spcAft>
              <a:buFont typeface="Wingdings" pitchFamily="2" charset="2"/>
              <a:buChar char="§"/>
              <a:defRPr/>
            </a:pPr>
            <a:r>
              <a:rPr lang="cs-CZ" sz="2800" dirty="0" err="1" smtClean="0"/>
              <a:t>Kyberšikana</a:t>
            </a:r>
            <a:r>
              <a:rPr lang="cs-CZ" sz="2800" dirty="0" smtClean="0"/>
              <a:t> </a:t>
            </a:r>
            <a:r>
              <a:rPr lang="cs-CZ" sz="2800" dirty="0"/>
              <a:t>je jednou z forem šikany. </a:t>
            </a:r>
          </a:p>
          <a:p>
            <a:pPr lvl="0">
              <a:spcAft>
                <a:spcPts val="600"/>
              </a:spcAft>
              <a:buFont typeface="Wingdings" pitchFamily="2" charset="2"/>
              <a:buChar char="§"/>
              <a:defRPr/>
            </a:pPr>
            <a:r>
              <a:rPr lang="cs-CZ" sz="2800" dirty="0" smtClean="0"/>
              <a:t>Agresor oběť </a:t>
            </a:r>
            <a:r>
              <a:rPr lang="cs-CZ" sz="2800" b="1" dirty="0" smtClean="0"/>
              <a:t>ohrožuje, pronásleduje a </a:t>
            </a:r>
            <a:r>
              <a:rPr lang="cs-CZ" sz="2800" b="1" dirty="0"/>
              <a:t>týrá </a:t>
            </a:r>
            <a:r>
              <a:rPr lang="cs-CZ" sz="2800" b="1" dirty="0" smtClean="0"/>
              <a:t>psychicky </a:t>
            </a:r>
            <a:r>
              <a:rPr lang="cs-CZ" sz="2800" dirty="0" smtClean="0"/>
              <a:t>a využívá k tomu </a:t>
            </a:r>
            <a:r>
              <a:rPr lang="cs-CZ" sz="2800" b="1" dirty="0" smtClean="0"/>
              <a:t>mobilní komunikační nástroje</a:t>
            </a:r>
            <a:r>
              <a:rPr lang="cs-CZ" sz="2800" dirty="0" smtClean="0"/>
              <a:t>.</a:t>
            </a:r>
          </a:p>
          <a:p>
            <a:pPr lvl="0">
              <a:spcAft>
                <a:spcPts val="600"/>
              </a:spcAft>
              <a:buFont typeface="Wingdings" pitchFamily="2" charset="2"/>
              <a:buChar char="§"/>
              <a:defRPr/>
            </a:pPr>
            <a:r>
              <a:rPr lang="cs-CZ" sz="2800" dirty="0" smtClean="0"/>
              <a:t>Oběť vystavená šikaně je zpravidla vystavená také </a:t>
            </a:r>
            <a:r>
              <a:rPr lang="cs-CZ" sz="2800" dirty="0" err="1" smtClean="0"/>
              <a:t>kyberšikaně</a:t>
            </a:r>
            <a:r>
              <a:rPr lang="cs-CZ" sz="2800" dirty="0" smtClean="0"/>
              <a:t>.</a:t>
            </a:r>
          </a:p>
          <a:p>
            <a:pPr>
              <a:spcAft>
                <a:spcPts val="600"/>
              </a:spcAft>
              <a:buFont typeface="Wingdings" pitchFamily="2" charset="2"/>
              <a:buChar char="§"/>
            </a:pPr>
            <a:r>
              <a:rPr lang="cs-CZ" sz="2800" dirty="0" smtClean="0"/>
              <a:t>Šikanování ve škole probíhá i v kyberprostoru.</a:t>
            </a:r>
          </a:p>
          <a:p>
            <a:pPr>
              <a:spcAft>
                <a:spcPts val="600"/>
              </a:spcAft>
              <a:buFont typeface="Wingdings" pitchFamily="2" charset="2"/>
              <a:buChar char="§"/>
            </a:pPr>
            <a:r>
              <a:rPr lang="cs-CZ" sz="2800" dirty="0" err="1" smtClean="0"/>
              <a:t>Kyberšikanu</a:t>
            </a:r>
            <a:r>
              <a:rPr lang="cs-CZ" sz="2800" dirty="0" smtClean="0"/>
              <a:t> </a:t>
            </a:r>
            <a:r>
              <a:rPr lang="cs-CZ" sz="2800" b="1" dirty="0" smtClean="0"/>
              <a:t>neřešíme odděleně, ale v kontextu </a:t>
            </a:r>
            <a:r>
              <a:rPr lang="cs-CZ" sz="2800" dirty="0" smtClean="0"/>
              <a:t>se vztahy ve školním kolektivu a potenciální školní šikanou.</a:t>
            </a:r>
          </a:p>
          <a:p>
            <a:pPr marL="0" indent="0">
              <a:buNone/>
            </a:pPr>
            <a:endParaRPr lang="cs-CZ" dirty="0"/>
          </a:p>
        </p:txBody>
      </p:sp>
    </p:spTree>
    <p:extLst>
      <p:ext uri="{BB962C8B-B14F-4D97-AF65-F5344CB8AC3E}">
        <p14:creationId xmlns:p14="http://schemas.microsoft.com/office/powerpoint/2010/main" val="3338530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100" dirty="0" err="1"/>
              <a:t>Kyberšikana</a:t>
            </a:r>
            <a:r>
              <a:rPr lang="cs-CZ" b="1" dirty="0"/>
              <a:t> </a:t>
            </a:r>
            <a:r>
              <a:rPr lang="cs-CZ" b="1" dirty="0" smtClean="0"/>
              <a:t/>
            </a:r>
            <a:br>
              <a:rPr lang="cs-CZ" b="1" dirty="0" smtClean="0"/>
            </a:br>
            <a:r>
              <a:rPr lang="cs-CZ" sz="4000" b="1" dirty="0" smtClean="0"/>
              <a:t>a </a:t>
            </a:r>
            <a:r>
              <a:rPr lang="cs-CZ" sz="4000" b="1" dirty="0"/>
              <a:t>porušení osobnostních práv</a:t>
            </a:r>
          </a:p>
        </p:txBody>
      </p:sp>
      <p:sp>
        <p:nvSpPr>
          <p:cNvPr id="3" name="Zástupný symbol pro obsah 2"/>
          <p:cNvSpPr>
            <a:spLocks noGrp="1"/>
          </p:cNvSpPr>
          <p:nvPr>
            <p:ph idx="1"/>
          </p:nvPr>
        </p:nvSpPr>
        <p:spPr>
          <a:xfrm>
            <a:off x="683568" y="1916832"/>
            <a:ext cx="7704856" cy="3600400"/>
          </a:xfrm>
        </p:spPr>
        <p:txBody>
          <a:bodyPr>
            <a:normAutofit lnSpcReduction="10000"/>
          </a:bodyPr>
          <a:lstStyle/>
          <a:p>
            <a:pPr marL="0" indent="0" algn="ctr">
              <a:spcAft>
                <a:spcPts val="1800"/>
              </a:spcAft>
              <a:buNone/>
            </a:pPr>
            <a:r>
              <a:rPr lang="cs-CZ" b="1" i="1" dirty="0"/>
              <a:t>Ochrana </a:t>
            </a:r>
            <a:r>
              <a:rPr lang="cs-CZ" b="1" i="1" dirty="0" smtClean="0"/>
              <a:t>osobnosti</a:t>
            </a:r>
          </a:p>
          <a:p>
            <a:r>
              <a:rPr lang="cs-CZ" sz="2800" dirty="0" smtClean="0"/>
              <a:t>zák</a:t>
            </a:r>
            <a:r>
              <a:rPr lang="cs-CZ" sz="2800" dirty="0"/>
              <a:t>. č. 40/1964 Sb., občanský zákoník</a:t>
            </a:r>
          </a:p>
          <a:p>
            <a:r>
              <a:rPr lang="cs-CZ" sz="2800" dirty="0" smtClean="0"/>
              <a:t>osobnost</a:t>
            </a:r>
            <a:r>
              <a:rPr lang="cs-CZ" sz="2800" dirty="0"/>
              <a:t>: aspekty fyzické, psychické, sociální, morální</a:t>
            </a:r>
          </a:p>
          <a:p>
            <a:r>
              <a:rPr lang="cs-CZ" sz="2800" dirty="0" smtClean="0"/>
              <a:t>zejména právo na život</a:t>
            </a:r>
            <a:r>
              <a:rPr lang="cs-CZ" sz="2800" dirty="0"/>
              <a:t>, zdraví, důstojnost, čest, vážnost, soukromí, jméno a projevy osobní povahy</a:t>
            </a:r>
          </a:p>
        </p:txBody>
      </p:sp>
    </p:spTree>
    <p:extLst>
      <p:ext uri="{BB962C8B-B14F-4D97-AF65-F5344CB8AC3E}">
        <p14:creationId xmlns:p14="http://schemas.microsoft.com/office/powerpoint/2010/main" val="2014254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100" dirty="0" err="1">
                <a:solidFill>
                  <a:prstClr val="black"/>
                </a:solidFill>
              </a:rPr>
              <a:t>Kyberšikana</a:t>
            </a:r>
            <a:r>
              <a:rPr lang="cs-CZ" sz="4000" b="1" dirty="0">
                <a:solidFill>
                  <a:prstClr val="black"/>
                </a:solidFill>
              </a:rPr>
              <a:t> </a:t>
            </a:r>
            <a:br>
              <a:rPr lang="cs-CZ" sz="4000" b="1" dirty="0">
                <a:solidFill>
                  <a:prstClr val="black"/>
                </a:solidFill>
              </a:rPr>
            </a:br>
            <a:r>
              <a:rPr lang="cs-CZ" sz="4000" b="1" dirty="0">
                <a:solidFill>
                  <a:prstClr val="black"/>
                </a:solidFill>
              </a:rPr>
              <a:t>a porušení osobnostních práv</a:t>
            </a:r>
            <a:endParaRPr lang="cs-CZ" dirty="0"/>
          </a:p>
        </p:txBody>
      </p:sp>
      <p:sp>
        <p:nvSpPr>
          <p:cNvPr id="3" name="Zástupný symbol pro obsah 2"/>
          <p:cNvSpPr>
            <a:spLocks noGrp="1"/>
          </p:cNvSpPr>
          <p:nvPr>
            <p:ph idx="1"/>
          </p:nvPr>
        </p:nvSpPr>
        <p:spPr>
          <a:xfrm>
            <a:off x="457200" y="1916832"/>
            <a:ext cx="8229600" cy="936104"/>
          </a:xfrm>
        </p:spPr>
        <p:txBody>
          <a:bodyPr>
            <a:normAutofit fontScale="92500" lnSpcReduction="20000"/>
          </a:bodyPr>
          <a:lstStyle/>
          <a:p>
            <a:pPr marL="0" indent="0" algn="ctr">
              <a:buNone/>
            </a:pPr>
            <a:r>
              <a:rPr lang="cs-CZ" b="1" i="1" dirty="0"/>
              <a:t>zák. č. 89/2012 Sb., občanský </a:t>
            </a:r>
            <a:r>
              <a:rPr lang="cs-CZ" b="1" i="1" dirty="0" smtClean="0"/>
              <a:t>zákoník </a:t>
            </a:r>
          </a:p>
          <a:p>
            <a:pPr marL="0" indent="0" algn="ctr">
              <a:buNone/>
            </a:pPr>
            <a:r>
              <a:rPr lang="cs-CZ" b="1" i="1" dirty="0" smtClean="0"/>
              <a:t>§ 86</a:t>
            </a:r>
            <a:endParaRPr lang="cs-CZ" b="1" i="1" dirty="0"/>
          </a:p>
        </p:txBody>
      </p:sp>
      <p:sp>
        <p:nvSpPr>
          <p:cNvPr id="4" name="TextovéPole 3"/>
          <p:cNvSpPr txBox="1"/>
          <p:nvPr/>
        </p:nvSpPr>
        <p:spPr>
          <a:xfrm>
            <a:off x="827584" y="2852936"/>
            <a:ext cx="7488832" cy="3000821"/>
          </a:xfrm>
          <a:prstGeom prst="rect">
            <a:avLst/>
          </a:prstGeom>
          <a:noFill/>
        </p:spPr>
        <p:txBody>
          <a:bodyPr wrap="square" rtlCol="0">
            <a:spAutoFit/>
          </a:bodyPr>
          <a:lstStyle/>
          <a:p>
            <a:pPr algn="ctr"/>
            <a:r>
              <a:rPr lang="cs-CZ" sz="2700" dirty="0"/>
              <a:t>Nikdo </a:t>
            </a:r>
            <a:r>
              <a:rPr lang="cs-CZ" sz="2700" dirty="0" smtClean="0"/>
              <a:t>nesmí… sledovat… </a:t>
            </a:r>
            <a:r>
              <a:rPr lang="cs-CZ" sz="2700" dirty="0"/>
              <a:t>soukromý život nebo pořizovat o tom zvukový nebo obrazový záznam, využívat takové či jiné záznamy pořízené o soukromém životě člověka třetí osobou, nebo takové záznamy o jeho soukromém životě šířit. Ve stejném rozsahu jsou chráněny i soukromé písemnosti osobní povahy</a:t>
            </a:r>
            <a:r>
              <a:rPr lang="cs-CZ" sz="2700" dirty="0" smtClean="0"/>
              <a:t>.</a:t>
            </a:r>
            <a:endParaRPr lang="cs-CZ" sz="2700" dirty="0"/>
          </a:p>
        </p:txBody>
      </p:sp>
    </p:spTree>
    <p:extLst>
      <p:ext uri="{BB962C8B-B14F-4D97-AF65-F5344CB8AC3E}">
        <p14:creationId xmlns:p14="http://schemas.microsoft.com/office/powerpoint/2010/main" val="1029429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100" dirty="0" err="1"/>
              <a:t>Kyberšikana</a:t>
            </a:r>
            <a:r>
              <a:rPr lang="cs-CZ" b="1" dirty="0"/>
              <a:t> </a:t>
            </a:r>
            <a:br>
              <a:rPr lang="cs-CZ" b="1" dirty="0"/>
            </a:br>
            <a:r>
              <a:rPr lang="cs-CZ" sz="4000" b="1" dirty="0"/>
              <a:t>a porušení osobnostních práv</a:t>
            </a:r>
          </a:p>
        </p:txBody>
      </p:sp>
      <p:sp>
        <p:nvSpPr>
          <p:cNvPr id="3" name="Zástupný symbol pro obsah 2"/>
          <p:cNvSpPr>
            <a:spLocks noGrp="1"/>
          </p:cNvSpPr>
          <p:nvPr>
            <p:ph idx="1"/>
          </p:nvPr>
        </p:nvSpPr>
        <p:spPr>
          <a:xfrm>
            <a:off x="433117" y="3848300"/>
            <a:ext cx="8229600" cy="1781036"/>
          </a:xfrm>
        </p:spPr>
        <p:txBody>
          <a:bodyPr>
            <a:normAutofit/>
          </a:bodyPr>
          <a:lstStyle/>
          <a:p>
            <a:pPr marL="0" indent="0" algn="ctr">
              <a:buNone/>
            </a:pPr>
            <a:r>
              <a:rPr lang="cs-CZ" sz="2600" dirty="0" smtClean="0"/>
              <a:t>(</a:t>
            </a:r>
            <a:r>
              <a:rPr lang="cs-CZ" sz="2600" dirty="0"/>
              <a:t>2) Svolí-li někdo k zobrazení své podoby za okolností, z nichž je zřejmé, že bude šířeno, platí, že svoluje i k jeho rozmnožování a rozšiřování obvyklým způsobem, jak je mohl vzhledem k okolnostem rozumně předpokládat.</a:t>
            </a:r>
          </a:p>
        </p:txBody>
      </p:sp>
      <p:sp>
        <p:nvSpPr>
          <p:cNvPr id="4" name="TextovéPole 3"/>
          <p:cNvSpPr txBox="1"/>
          <p:nvPr/>
        </p:nvSpPr>
        <p:spPr>
          <a:xfrm>
            <a:off x="1670345" y="1556790"/>
            <a:ext cx="5824030" cy="1031051"/>
          </a:xfrm>
          <a:prstGeom prst="rect">
            <a:avLst/>
          </a:prstGeom>
          <a:noFill/>
        </p:spPr>
        <p:txBody>
          <a:bodyPr wrap="none" rtlCol="0">
            <a:spAutoFit/>
          </a:bodyPr>
          <a:lstStyle/>
          <a:p>
            <a:pPr algn="ctr">
              <a:spcAft>
                <a:spcPts val="600"/>
              </a:spcAft>
            </a:pPr>
            <a:r>
              <a:rPr lang="cs-CZ" sz="2800" b="1" i="1" dirty="0"/>
              <a:t>zák. č. 89/2012 Sb., občanský zákoník </a:t>
            </a:r>
            <a:endParaRPr lang="cs-CZ" sz="2800" b="1" i="1" dirty="0" smtClean="0"/>
          </a:p>
          <a:p>
            <a:pPr algn="ctr"/>
            <a:r>
              <a:rPr lang="cs-CZ" sz="2800" b="1" i="1" dirty="0" smtClean="0"/>
              <a:t>§ </a:t>
            </a:r>
            <a:r>
              <a:rPr lang="cs-CZ" sz="2800" b="1" i="1" dirty="0"/>
              <a:t>81 </a:t>
            </a:r>
            <a:r>
              <a:rPr lang="cs-CZ" sz="2800" b="1" i="1" dirty="0" err="1"/>
              <a:t>an</a:t>
            </a:r>
            <a:r>
              <a:rPr lang="cs-CZ" sz="2800" b="1" i="1" dirty="0" smtClean="0"/>
              <a:t>.</a:t>
            </a:r>
            <a:endParaRPr lang="cs-CZ" sz="2800" b="1" i="1" dirty="0"/>
          </a:p>
        </p:txBody>
      </p:sp>
      <p:sp>
        <p:nvSpPr>
          <p:cNvPr id="5" name="TextovéPole 4"/>
          <p:cNvSpPr txBox="1"/>
          <p:nvPr/>
        </p:nvSpPr>
        <p:spPr>
          <a:xfrm>
            <a:off x="683568" y="2603511"/>
            <a:ext cx="7797584" cy="492443"/>
          </a:xfrm>
          <a:prstGeom prst="rect">
            <a:avLst/>
          </a:prstGeom>
          <a:noFill/>
        </p:spPr>
        <p:txBody>
          <a:bodyPr wrap="none" rtlCol="0">
            <a:spAutoFit/>
          </a:bodyPr>
          <a:lstStyle/>
          <a:p>
            <a:pPr algn="ctr"/>
            <a:r>
              <a:rPr lang="cs-CZ" sz="2600" dirty="0"/>
              <a:t>Dříve daný souhlas ohledně použití záznamu lze odvolat</a:t>
            </a:r>
            <a:r>
              <a:rPr lang="cs-CZ" sz="2600" dirty="0" smtClean="0"/>
              <a:t>.</a:t>
            </a:r>
            <a:endParaRPr lang="cs-CZ" sz="2600" dirty="0"/>
          </a:p>
        </p:txBody>
      </p:sp>
      <p:sp>
        <p:nvSpPr>
          <p:cNvPr id="6" name="TextovéPole 5"/>
          <p:cNvSpPr txBox="1"/>
          <p:nvPr/>
        </p:nvSpPr>
        <p:spPr>
          <a:xfrm>
            <a:off x="2482555" y="3312840"/>
            <a:ext cx="4115412" cy="523220"/>
          </a:xfrm>
          <a:prstGeom prst="rect">
            <a:avLst/>
          </a:prstGeom>
          <a:noFill/>
        </p:spPr>
        <p:txBody>
          <a:bodyPr wrap="square" rtlCol="0">
            <a:spAutoFit/>
          </a:bodyPr>
          <a:lstStyle/>
          <a:p>
            <a:pPr algn="ctr"/>
            <a:r>
              <a:rPr lang="cs-CZ" sz="2800" b="1" i="1" dirty="0"/>
              <a:t>§ </a:t>
            </a:r>
            <a:r>
              <a:rPr lang="cs-CZ" sz="2800" b="1" i="1" dirty="0" smtClean="0"/>
              <a:t>85</a:t>
            </a:r>
            <a:endParaRPr lang="cs-CZ" sz="2800" b="1" i="1" dirty="0"/>
          </a:p>
        </p:txBody>
      </p:sp>
    </p:spTree>
    <p:extLst>
      <p:ext uri="{BB962C8B-B14F-4D97-AF65-F5344CB8AC3E}">
        <p14:creationId xmlns:p14="http://schemas.microsoft.com/office/powerpoint/2010/main" val="1082691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pPr algn="r"/>
            <a:r>
              <a:rPr lang="cs-CZ" sz="3100" dirty="0" err="1"/>
              <a:t>Kyberšikana</a:t>
            </a:r>
            <a:r>
              <a:rPr lang="cs-CZ" b="1" dirty="0"/>
              <a:t> </a:t>
            </a:r>
            <a:br>
              <a:rPr lang="cs-CZ" b="1" dirty="0"/>
            </a:br>
            <a:r>
              <a:rPr lang="cs-CZ" sz="4000" b="1" dirty="0"/>
              <a:t>a porušení osobnostních práv</a:t>
            </a:r>
          </a:p>
        </p:txBody>
      </p:sp>
      <p:sp>
        <p:nvSpPr>
          <p:cNvPr id="3" name="Zástupný symbol pro obsah 2"/>
          <p:cNvSpPr>
            <a:spLocks noGrp="1"/>
          </p:cNvSpPr>
          <p:nvPr>
            <p:ph idx="1"/>
          </p:nvPr>
        </p:nvSpPr>
        <p:spPr>
          <a:xfrm>
            <a:off x="899592" y="2060848"/>
            <a:ext cx="7200800" cy="4121322"/>
          </a:xfrm>
        </p:spPr>
        <p:txBody>
          <a:bodyPr/>
          <a:lstStyle/>
          <a:p>
            <a:pPr marL="0" indent="0">
              <a:buNone/>
            </a:pPr>
            <a:r>
              <a:rPr lang="cs-CZ" dirty="0"/>
              <a:t>Lze se domáhat:</a:t>
            </a:r>
          </a:p>
          <a:p>
            <a:r>
              <a:rPr lang="cs-CZ" dirty="0" smtClean="0"/>
              <a:t>upuštění </a:t>
            </a:r>
            <a:r>
              <a:rPr lang="cs-CZ" dirty="0"/>
              <a:t>od neoprávněného zásahu nebo odstranění jeho </a:t>
            </a:r>
            <a:r>
              <a:rPr lang="cs-CZ" dirty="0" smtClean="0"/>
              <a:t>následku.</a:t>
            </a:r>
            <a:endParaRPr lang="cs-CZ" dirty="0"/>
          </a:p>
          <a:p>
            <a:r>
              <a:rPr lang="cs-CZ" dirty="0" smtClean="0"/>
              <a:t>peněžitého </a:t>
            </a:r>
            <a:r>
              <a:rPr lang="cs-CZ" dirty="0"/>
              <a:t>zadostiučinění (vždy, nestačí-li jiný způsob odčinění – např. omluva</a:t>
            </a:r>
            <a:r>
              <a:rPr lang="cs-CZ" dirty="0" smtClean="0"/>
              <a:t>).</a:t>
            </a:r>
            <a:endParaRPr lang="cs-CZ" dirty="0"/>
          </a:p>
        </p:txBody>
      </p:sp>
    </p:spTree>
    <p:extLst>
      <p:ext uri="{BB962C8B-B14F-4D97-AF65-F5344CB8AC3E}">
        <p14:creationId xmlns:p14="http://schemas.microsoft.com/office/powerpoint/2010/main" val="2623964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3346" y="332656"/>
            <a:ext cx="8229600" cy="1143000"/>
          </a:xfrm>
        </p:spPr>
        <p:txBody>
          <a:bodyPr>
            <a:normAutofit/>
          </a:bodyPr>
          <a:lstStyle/>
          <a:p>
            <a:pPr algn="r"/>
            <a:r>
              <a:rPr lang="cs-CZ" sz="3800" b="1" dirty="0" err="1"/>
              <a:t>Kyberšikana</a:t>
            </a:r>
            <a:r>
              <a:rPr lang="cs-CZ" sz="3800" b="1" dirty="0"/>
              <a:t> a náhrada škody</a:t>
            </a:r>
          </a:p>
        </p:txBody>
      </p:sp>
      <p:sp>
        <p:nvSpPr>
          <p:cNvPr id="4" name="TextovéPole 3"/>
          <p:cNvSpPr txBox="1"/>
          <p:nvPr/>
        </p:nvSpPr>
        <p:spPr>
          <a:xfrm>
            <a:off x="1259632" y="1411404"/>
            <a:ext cx="6624736" cy="461665"/>
          </a:xfrm>
          <a:prstGeom prst="rect">
            <a:avLst/>
          </a:prstGeom>
          <a:noFill/>
        </p:spPr>
        <p:txBody>
          <a:bodyPr wrap="square" rtlCol="0">
            <a:spAutoFit/>
          </a:bodyPr>
          <a:lstStyle/>
          <a:p>
            <a:pPr algn="ctr"/>
            <a:r>
              <a:rPr lang="cs-CZ" sz="2400" b="1" i="1" dirty="0"/>
              <a:t>Zák. č. 40/1964 Sb., 89/2012 Sb., občanský </a:t>
            </a:r>
            <a:r>
              <a:rPr lang="cs-CZ" sz="2400" b="1" i="1" dirty="0" smtClean="0"/>
              <a:t>zákoník</a:t>
            </a:r>
            <a:endParaRPr lang="cs-CZ" sz="2400" b="1" i="1" dirty="0"/>
          </a:p>
        </p:txBody>
      </p:sp>
      <p:sp>
        <p:nvSpPr>
          <p:cNvPr id="5" name="TextovéPole 4"/>
          <p:cNvSpPr txBox="1"/>
          <p:nvPr/>
        </p:nvSpPr>
        <p:spPr>
          <a:xfrm>
            <a:off x="566013" y="2215508"/>
            <a:ext cx="7546938" cy="461665"/>
          </a:xfrm>
          <a:prstGeom prst="rect">
            <a:avLst/>
          </a:prstGeom>
          <a:noFill/>
        </p:spPr>
        <p:txBody>
          <a:bodyPr wrap="none" rtlCol="0">
            <a:spAutoFit/>
          </a:bodyPr>
          <a:lstStyle/>
          <a:p>
            <a:r>
              <a:rPr lang="cs-CZ" sz="2400" dirty="0"/>
              <a:t>4 varianty odpovědnosti za škodu způsobenou nezletilým</a:t>
            </a:r>
            <a:r>
              <a:rPr lang="cs-CZ" sz="2400" dirty="0" smtClean="0"/>
              <a:t>:</a:t>
            </a:r>
            <a:endParaRPr lang="cs-CZ" sz="2400" dirty="0"/>
          </a:p>
        </p:txBody>
      </p:sp>
      <p:sp>
        <p:nvSpPr>
          <p:cNvPr id="6" name="TextovéPole 5"/>
          <p:cNvSpPr txBox="1"/>
          <p:nvPr/>
        </p:nvSpPr>
        <p:spPr>
          <a:xfrm>
            <a:off x="424842" y="2677173"/>
            <a:ext cx="8262917" cy="1785104"/>
          </a:xfrm>
          <a:prstGeom prst="rect">
            <a:avLst/>
          </a:prstGeom>
          <a:noFill/>
        </p:spPr>
        <p:txBody>
          <a:bodyPr wrap="square" rtlCol="0">
            <a:spAutoFit/>
          </a:bodyPr>
          <a:lstStyle/>
          <a:p>
            <a:r>
              <a:rPr lang="cs-CZ" sz="2200" b="1" dirty="0" smtClean="0">
                <a:solidFill>
                  <a:srgbClr val="C00000"/>
                </a:solidFill>
              </a:rPr>
              <a:t>BYL / NEBYL</a:t>
            </a:r>
          </a:p>
          <a:p>
            <a:r>
              <a:rPr lang="cs-CZ" sz="2200" b="1" dirty="0"/>
              <a:t> </a:t>
            </a:r>
            <a:r>
              <a:rPr lang="cs-CZ" sz="2200" b="1" dirty="0" smtClean="0"/>
              <a:t>       nezletilý schopen ovládat své jednání a posoudit jeho následky?</a:t>
            </a:r>
          </a:p>
          <a:p>
            <a:endParaRPr lang="cs-CZ" sz="2200" dirty="0"/>
          </a:p>
          <a:p>
            <a:r>
              <a:rPr lang="cs-CZ" sz="2200" b="1" dirty="0" smtClean="0">
                <a:solidFill>
                  <a:srgbClr val="C00000"/>
                </a:solidFill>
              </a:rPr>
              <a:t>BYL </a:t>
            </a:r>
            <a:r>
              <a:rPr lang="cs-CZ" sz="2200" b="1" dirty="0">
                <a:solidFill>
                  <a:srgbClr val="C00000"/>
                </a:solidFill>
              </a:rPr>
              <a:t>/ </a:t>
            </a:r>
            <a:r>
              <a:rPr lang="cs-CZ" sz="2200" b="1" dirty="0" smtClean="0">
                <a:solidFill>
                  <a:srgbClr val="C00000"/>
                </a:solidFill>
              </a:rPr>
              <a:t>NEBYL</a:t>
            </a:r>
          </a:p>
          <a:p>
            <a:r>
              <a:rPr lang="cs-CZ" sz="2200" b="1" dirty="0">
                <a:solidFill>
                  <a:srgbClr val="C00000"/>
                </a:solidFill>
              </a:rPr>
              <a:t> </a:t>
            </a:r>
            <a:r>
              <a:rPr lang="cs-CZ" sz="2200" b="1" dirty="0" smtClean="0">
                <a:solidFill>
                  <a:srgbClr val="C00000"/>
                </a:solidFill>
              </a:rPr>
              <a:t>       </a:t>
            </a:r>
            <a:r>
              <a:rPr lang="cs-CZ" sz="2200" b="1" dirty="0" smtClean="0"/>
              <a:t>zanedbán náležitý dohled nad nezletilým?</a:t>
            </a:r>
            <a:endParaRPr lang="cs-CZ" sz="2200" b="1" dirty="0"/>
          </a:p>
        </p:txBody>
      </p:sp>
      <p:sp>
        <p:nvSpPr>
          <p:cNvPr id="7" name="TextovéPole 6"/>
          <p:cNvSpPr txBox="1"/>
          <p:nvPr/>
        </p:nvSpPr>
        <p:spPr>
          <a:xfrm>
            <a:off x="424664" y="4508661"/>
            <a:ext cx="2853859" cy="1323439"/>
          </a:xfrm>
          <a:prstGeom prst="rect">
            <a:avLst/>
          </a:prstGeom>
          <a:noFill/>
        </p:spPr>
        <p:txBody>
          <a:bodyPr wrap="square" rtlCol="0">
            <a:spAutoFit/>
          </a:bodyPr>
          <a:lstStyle/>
          <a:p>
            <a:r>
              <a:rPr lang="cs-CZ" sz="2000" dirty="0" smtClean="0"/>
              <a:t>Při posuzování hraje roli: </a:t>
            </a:r>
          </a:p>
          <a:p>
            <a:pPr marL="285750" indent="-285750">
              <a:buFont typeface="Arial" panose="020B0604020202020204" pitchFamily="34" charset="0"/>
              <a:buChar char="•"/>
            </a:pPr>
            <a:r>
              <a:rPr lang="cs-CZ" sz="2000" b="1" dirty="0" smtClean="0"/>
              <a:t>věk</a:t>
            </a:r>
            <a:r>
              <a:rPr lang="cs-CZ" sz="2000" dirty="0" smtClean="0"/>
              <a:t> nezletilce</a:t>
            </a:r>
          </a:p>
          <a:p>
            <a:pPr marL="285750" indent="-285750">
              <a:buFont typeface="Arial" panose="020B0604020202020204" pitchFamily="34" charset="0"/>
              <a:buChar char="•"/>
            </a:pPr>
            <a:r>
              <a:rPr lang="cs-CZ" sz="2000" b="1" dirty="0" smtClean="0"/>
              <a:t>chování</a:t>
            </a:r>
            <a:r>
              <a:rPr lang="cs-CZ" sz="2000" dirty="0" smtClean="0"/>
              <a:t> nezletilce</a:t>
            </a:r>
          </a:p>
          <a:p>
            <a:pPr marL="285750" indent="-285750">
              <a:buFont typeface="Arial" panose="020B0604020202020204" pitchFamily="34" charset="0"/>
              <a:buChar char="•"/>
            </a:pPr>
            <a:r>
              <a:rPr lang="cs-CZ" sz="2000" b="1" dirty="0" smtClean="0"/>
              <a:t>povaha</a:t>
            </a:r>
            <a:r>
              <a:rPr lang="cs-CZ" sz="2000" dirty="0" smtClean="0"/>
              <a:t> nezletilce</a:t>
            </a:r>
            <a:endParaRPr lang="cs-CZ" sz="2000" dirty="0"/>
          </a:p>
        </p:txBody>
      </p:sp>
    </p:spTree>
    <p:extLst>
      <p:ext uri="{BB962C8B-B14F-4D97-AF65-F5344CB8AC3E}">
        <p14:creationId xmlns:p14="http://schemas.microsoft.com/office/powerpoint/2010/main" val="1850161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700808"/>
            <a:ext cx="7991258" cy="4023981"/>
          </a:xfrm>
        </p:spPr>
        <p:txBody>
          <a:bodyPr>
            <a:noAutofit/>
          </a:bodyPr>
          <a:lstStyle/>
          <a:p>
            <a:pPr marL="514350" indent="-514350">
              <a:spcAft>
                <a:spcPts val="600"/>
              </a:spcAft>
              <a:buFont typeface="+mj-lt"/>
              <a:buAutoNum type="arabicPeriod"/>
            </a:pPr>
            <a:r>
              <a:rPr lang="cs-CZ" sz="2000" b="1" dirty="0" smtClean="0"/>
              <a:t>nebyl </a:t>
            </a:r>
            <a:r>
              <a:rPr lang="cs-CZ" sz="2000" b="1" dirty="0"/>
              <a:t>schopen </a:t>
            </a:r>
            <a:r>
              <a:rPr lang="cs-CZ" sz="2000" dirty="0"/>
              <a:t>své jednání ovládat a posoudit jeho následky + </a:t>
            </a:r>
            <a:r>
              <a:rPr lang="cs-CZ" sz="2000" b="1" dirty="0"/>
              <a:t>dohled nad ním nebyl zanedbán </a:t>
            </a:r>
            <a:r>
              <a:rPr lang="cs-CZ" sz="2000" dirty="0"/>
              <a:t>→ </a:t>
            </a:r>
            <a:r>
              <a:rPr lang="cs-CZ" sz="2200" i="1" dirty="0"/>
              <a:t>škodu nese pouze </a:t>
            </a:r>
            <a:r>
              <a:rPr lang="cs-CZ" sz="2200" i="1" dirty="0" smtClean="0"/>
              <a:t>poškozený.</a:t>
            </a:r>
            <a:endParaRPr lang="cs-CZ" sz="2200" i="1" dirty="0"/>
          </a:p>
          <a:p>
            <a:pPr marL="514350" indent="-514350">
              <a:spcAft>
                <a:spcPts val="600"/>
              </a:spcAft>
              <a:buFont typeface="+mj-lt"/>
              <a:buAutoNum type="arabicPeriod"/>
            </a:pPr>
            <a:r>
              <a:rPr lang="cs-CZ" sz="2000" b="1" dirty="0" smtClean="0"/>
              <a:t>nebyl </a:t>
            </a:r>
            <a:r>
              <a:rPr lang="cs-CZ" sz="2000" b="1" dirty="0"/>
              <a:t>schopen</a:t>
            </a:r>
            <a:r>
              <a:rPr lang="cs-CZ" sz="2000" dirty="0"/>
              <a:t> své jednání ovládat a posoudit jeho následky + </a:t>
            </a:r>
            <a:r>
              <a:rPr lang="cs-CZ" sz="2000" b="1" dirty="0"/>
              <a:t>dohled nad ním byl zanedbán </a:t>
            </a:r>
            <a:r>
              <a:rPr lang="cs-CZ" sz="2000" dirty="0"/>
              <a:t>→ </a:t>
            </a:r>
            <a:r>
              <a:rPr lang="cs-CZ" sz="2200" i="1" dirty="0"/>
              <a:t>za škodu odpovídá, kdo vykonával dohled (zaměstnanec dle </a:t>
            </a:r>
            <a:r>
              <a:rPr lang="cs-CZ" sz="2200" i="1" dirty="0" smtClean="0"/>
              <a:t>pracovněprávních </a:t>
            </a:r>
            <a:r>
              <a:rPr lang="cs-CZ" sz="2200" i="1" dirty="0"/>
              <a:t>předpisů</a:t>
            </a:r>
            <a:r>
              <a:rPr lang="cs-CZ" sz="2200" i="1" dirty="0" smtClean="0"/>
              <a:t>).</a:t>
            </a:r>
          </a:p>
          <a:p>
            <a:pPr marL="514350" indent="-514350">
              <a:spcAft>
                <a:spcPts val="600"/>
              </a:spcAft>
              <a:buFont typeface="+mj-lt"/>
              <a:buAutoNum type="arabicPeriod"/>
            </a:pPr>
            <a:r>
              <a:rPr lang="cs-CZ" sz="2000" b="1" dirty="0" smtClean="0"/>
              <a:t>byl </a:t>
            </a:r>
            <a:r>
              <a:rPr lang="cs-CZ" sz="2000" b="1" dirty="0"/>
              <a:t>schopen </a:t>
            </a:r>
            <a:r>
              <a:rPr lang="cs-CZ" sz="2000" dirty="0"/>
              <a:t>své jednání ovládat a posoudit jeho následky + </a:t>
            </a:r>
            <a:r>
              <a:rPr lang="cs-CZ" sz="2000" b="1" dirty="0"/>
              <a:t>dohled nad ním byl zanedbán </a:t>
            </a:r>
            <a:r>
              <a:rPr lang="cs-CZ" sz="2000" dirty="0"/>
              <a:t>→ </a:t>
            </a:r>
            <a:r>
              <a:rPr lang="cs-CZ" sz="2200" i="1" dirty="0"/>
              <a:t>za škodu odpovídá nezletilý společně a nerozdílně s tím, kdo vykonával dohled (zaměstnanec vůči škole dle pracovněprávních předpisů</a:t>
            </a:r>
            <a:r>
              <a:rPr lang="cs-CZ" sz="2200" i="1" dirty="0" smtClean="0"/>
              <a:t>).</a:t>
            </a:r>
            <a:endParaRPr lang="cs-CZ" sz="2200" i="1" dirty="0"/>
          </a:p>
          <a:p>
            <a:pPr marL="514350" indent="-514350">
              <a:spcAft>
                <a:spcPts val="600"/>
              </a:spcAft>
              <a:buFont typeface="+mj-lt"/>
              <a:buAutoNum type="arabicPeriod"/>
            </a:pPr>
            <a:r>
              <a:rPr lang="cs-CZ" sz="2000" b="1" dirty="0" smtClean="0"/>
              <a:t>byl </a:t>
            </a:r>
            <a:r>
              <a:rPr lang="cs-CZ" sz="2000" b="1" dirty="0"/>
              <a:t>schopen </a:t>
            </a:r>
            <a:r>
              <a:rPr lang="cs-CZ" sz="2000" dirty="0"/>
              <a:t>své jednání ovládat a posoudit jeho následky + </a:t>
            </a:r>
            <a:r>
              <a:rPr lang="cs-CZ" sz="2000" b="1" dirty="0"/>
              <a:t>dohled nad ním nebyl zanedbán </a:t>
            </a:r>
            <a:r>
              <a:rPr lang="cs-CZ" sz="2000" dirty="0"/>
              <a:t>→ </a:t>
            </a:r>
            <a:r>
              <a:rPr lang="cs-CZ" sz="2200" i="1" dirty="0"/>
              <a:t>za škodu odpovídá pouze </a:t>
            </a:r>
            <a:r>
              <a:rPr lang="cs-CZ" sz="2200" i="1" dirty="0" smtClean="0"/>
              <a:t>nezletilý.</a:t>
            </a:r>
            <a:endParaRPr lang="cs-CZ" sz="2200" i="1" dirty="0"/>
          </a:p>
        </p:txBody>
      </p:sp>
      <p:sp>
        <p:nvSpPr>
          <p:cNvPr id="5" name="TextovéPole 4"/>
          <p:cNvSpPr txBox="1"/>
          <p:nvPr/>
        </p:nvSpPr>
        <p:spPr>
          <a:xfrm>
            <a:off x="1610382" y="531245"/>
            <a:ext cx="6143290" cy="830997"/>
          </a:xfrm>
          <a:prstGeom prst="rect">
            <a:avLst/>
          </a:prstGeom>
          <a:noFill/>
        </p:spPr>
        <p:txBody>
          <a:bodyPr wrap="square" rtlCol="0">
            <a:spAutoFit/>
          </a:bodyPr>
          <a:lstStyle/>
          <a:p>
            <a:pPr algn="ctr"/>
            <a:r>
              <a:rPr lang="cs-CZ" sz="2400" b="1" dirty="0"/>
              <a:t>4 varianty odpovědnosti za škodu způsobenou nezletilým</a:t>
            </a:r>
            <a:r>
              <a:rPr lang="cs-CZ" sz="2400" b="1" dirty="0" smtClean="0"/>
              <a:t>:</a:t>
            </a:r>
            <a:endParaRPr lang="cs-CZ" sz="2400" b="1" dirty="0"/>
          </a:p>
        </p:txBody>
      </p:sp>
    </p:spTree>
    <p:extLst>
      <p:ext uri="{BB962C8B-B14F-4D97-AF65-F5344CB8AC3E}">
        <p14:creationId xmlns:p14="http://schemas.microsoft.com/office/powerpoint/2010/main" val="1290824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pPr algn="r"/>
            <a:r>
              <a:rPr lang="cs-CZ" sz="3100" b="1" dirty="0" err="1"/>
              <a:t>Kyberšikana</a:t>
            </a:r>
            <a:r>
              <a:rPr lang="cs-CZ" sz="3100" b="1" dirty="0"/>
              <a:t> </a:t>
            </a:r>
            <a:r>
              <a:rPr lang="cs-CZ" sz="3100" b="1" dirty="0" smtClean="0"/>
              <a:t>jako</a:t>
            </a:r>
            <a:r>
              <a:rPr lang="cs-CZ" b="1" dirty="0" smtClean="0"/>
              <a:t/>
            </a:r>
            <a:br>
              <a:rPr lang="cs-CZ" b="1" dirty="0" smtClean="0"/>
            </a:br>
            <a:r>
              <a:rPr lang="cs-CZ" b="1" dirty="0" smtClean="0"/>
              <a:t> </a:t>
            </a:r>
            <a:r>
              <a:rPr lang="cs-CZ" b="1" dirty="0"/>
              <a:t>přestupek</a:t>
            </a:r>
          </a:p>
        </p:txBody>
      </p:sp>
      <p:sp>
        <p:nvSpPr>
          <p:cNvPr id="3" name="Zástupný symbol pro obsah 2"/>
          <p:cNvSpPr>
            <a:spLocks noGrp="1"/>
          </p:cNvSpPr>
          <p:nvPr>
            <p:ph idx="1"/>
          </p:nvPr>
        </p:nvSpPr>
        <p:spPr>
          <a:xfrm>
            <a:off x="467544" y="2348880"/>
            <a:ext cx="8229600" cy="2880320"/>
          </a:xfrm>
        </p:spPr>
        <p:txBody>
          <a:bodyPr/>
          <a:lstStyle/>
          <a:p>
            <a:r>
              <a:rPr lang="cs-CZ" dirty="0"/>
              <a:t>Pachatelem </a:t>
            </a:r>
            <a:r>
              <a:rPr lang="cs-CZ" dirty="0" smtClean="0"/>
              <a:t>může být jedině </a:t>
            </a:r>
            <a:r>
              <a:rPr lang="cs-CZ" dirty="0"/>
              <a:t>dítě starší 15 let</a:t>
            </a:r>
          </a:p>
          <a:p>
            <a:r>
              <a:rPr lang="cs-CZ" dirty="0"/>
              <a:t>Pokuta ½, max. 2.000 Kč (v blok. řízení 500 Kč)</a:t>
            </a:r>
          </a:p>
          <a:p>
            <a:pPr marL="0" indent="0">
              <a:buNone/>
            </a:pPr>
            <a:r>
              <a:rPr lang="cs-CZ" sz="2400" dirty="0"/>
              <a:t>Projednávají obecní úřady / městské části, přestupkové komise</a:t>
            </a:r>
          </a:p>
          <a:p>
            <a:r>
              <a:rPr lang="cs-CZ" dirty="0"/>
              <a:t>Přestupek proti majetku (§ 50)</a:t>
            </a:r>
          </a:p>
          <a:p>
            <a:pPr marL="0" indent="0">
              <a:buNone/>
            </a:pPr>
            <a:r>
              <a:rPr lang="cs-CZ" dirty="0" smtClean="0"/>
              <a:t>Pokuta </a:t>
            </a:r>
            <a:r>
              <a:rPr lang="cs-CZ" dirty="0"/>
              <a:t>do 15.000 Kč nebo zákaz pobytu</a:t>
            </a:r>
          </a:p>
        </p:txBody>
      </p:sp>
    </p:spTree>
    <p:extLst>
      <p:ext uri="{BB962C8B-B14F-4D97-AF65-F5344CB8AC3E}">
        <p14:creationId xmlns:p14="http://schemas.microsoft.com/office/powerpoint/2010/main" val="2793358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9776"/>
            <a:ext cx="8229600" cy="1143000"/>
          </a:xfrm>
        </p:spPr>
        <p:txBody>
          <a:bodyPr>
            <a:normAutofit fontScale="90000"/>
          </a:bodyPr>
          <a:lstStyle/>
          <a:p>
            <a:pPr algn="r"/>
            <a:r>
              <a:rPr lang="cs-CZ" sz="2800" b="1" dirty="0" err="1"/>
              <a:t>Kyberšikana</a:t>
            </a:r>
            <a:r>
              <a:rPr lang="cs-CZ" sz="2800" b="1" dirty="0"/>
              <a:t> jako </a:t>
            </a:r>
            <a:r>
              <a:rPr lang="cs-CZ" sz="2800" b="1" dirty="0" smtClean="0"/>
              <a:t/>
            </a:r>
            <a:br>
              <a:rPr lang="cs-CZ" sz="2800" b="1" dirty="0" smtClean="0"/>
            </a:br>
            <a:r>
              <a:rPr lang="cs-CZ" b="1" dirty="0" smtClean="0"/>
              <a:t>přestupek</a:t>
            </a:r>
            <a:endParaRPr lang="cs-CZ" b="1" dirty="0"/>
          </a:p>
        </p:txBody>
      </p:sp>
      <p:sp>
        <p:nvSpPr>
          <p:cNvPr id="3" name="Zástupný symbol pro obsah 2"/>
          <p:cNvSpPr>
            <a:spLocks noGrp="1"/>
          </p:cNvSpPr>
          <p:nvPr>
            <p:ph idx="1"/>
          </p:nvPr>
        </p:nvSpPr>
        <p:spPr>
          <a:xfrm>
            <a:off x="611560" y="2870359"/>
            <a:ext cx="7992888" cy="2880320"/>
          </a:xfrm>
        </p:spPr>
        <p:txBody>
          <a:bodyPr>
            <a:normAutofit/>
          </a:bodyPr>
          <a:lstStyle/>
          <a:p>
            <a:r>
              <a:rPr lang="cs-CZ" sz="2700" dirty="0" smtClean="0"/>
              <a:t>ublíží </a:t>
            </a:r>
            <a:r>
              <a:rPr lang="cs-CZ" sz="2700" dirty="0"/>
              <a:t>na cti tím, že ho </a:t>
            </a:r>
            <a:r>
              <a:rPr lang="cs-CZ" sz="2700" b="1" dirty="0"/>
              <a:t>urazí nebo vydá v posměch </a:t>
            </a:r>
            <a:r>
              <a:rPr lang="cs-CZ" sz="2700" dirty="0"/>
              <a:t>(pokuta do 5.000 Kč)</a:t>
            </a:r>
          </a:p>
          <a:p>
            <a:r>
              <a:rPr lang="cs-CZ" sz="2700" b="1" dirty="0" smtClean="0"/>
              <a:t>vyhrožování</a:t>
            </a:r>
            <a:r>
              <a:rPr lang="cs-CZ" sz="2700" dirty="0" smtClean="0"/>
              <a:t> </a:t>
            </a:r>
            <a:r>
              <a:rPr lang="cs-CZ" sz="2700" dirty="0"/>
              <a:t>újmou na zdraví, drobným ublížením na zdraví, </a:t>
            </a:r>
            <a:r>
              <a:rPr lang="cs-CZ" sz="2700" b="1" dirty="0"/>
              <a:t>nepravdivým obviněním </a:t>
            </a:r>
            <a:r>
              <a:rPr lang="cs-CZ" sz="2700" dirty="0"/>
              <a:t>z přestupku, </a:t>
            </a:r>
            <a:r>
              <a:rPr lang="cs-CZ" sz="2700" b="1" dirty="0"/>
              <a:t>schválnostmi nebo jiným hrubým jednáním </a:t>
            </a:r>
            <a:r>
              <a:rPr lang="cs-CZ" sz="2700" dirty="0"/>
              <a:t>(pokuta do 20.000 Kč, příp. i zákaz pobytu)</a:t>
            </a:r>
          </a:p>
        </p:txBody>
      </p:sp>
      <p:sp>
        <p:nvSpPr>
          <p:cNvPr id="4" name="TextovéPole 3"/>
          <p:cNvSpPr txBox="1"/>
          <p:nvPr/>
        </p:nvSpPr>
        <p:spPr>
          <a:xfrm>
            <a:off x="1043608" y="1700808"/>
            <a:ext cx="6840760" cy="1169551"/>
          </a:xfrm>
          <a:prstGeom prst="rect">
            <a:avLst/>
          </a:prstGeom>
          <a:noFill/>
        </p:spPr>
        <p:txBody>
          <a:bodyPr wrap="square" rtlCol="0">
            <a:spAutoFit/>
          </a:bodyPr>
          <a:lstStyle/>
          <a:p>
            <a:pPr algn="ctr"/>
            <a:r>
              <a:rPr lang="cs-CZ" sz="3200" b="1" i="1" dirty="0"/>
              <a:t>Přestupek proti občanskému soužití </a:t>
            </a:r>
          </a:p>
          <a:p>
            <a:pPr algn="ctr"/>
            <a:r>
              <a:rPr lang="cs-CZ" sz="2000" b="1" i="1" dirty="0"/>
              <a:t>§ 49</a:t>
            </a:r>
          </a:p>
          <a:p>
            <a:endParaRPr lang="cs-CZ" dirty="0"/>
          </a:p>
        </p:txBody>
      </p:sp>
    </p:spTree>
    <p:extLst>
      <p:ext uri="{BB962C8B-B14F-4D97-AF65-F5344CB8AC3E}">
        <p14:creationId xmlns:p14="http://schemas.microsoft.com/office/powerpoint/2010/main" val="4154137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143000"/>
          </a:xfrm>
        </p:spPr>
        <p:txBody>
          <a:bodyPr>
            <a:normAutofit fontScale="90000"/>
          </a:bodyPr>
          <a:lstStyle/>
          <a:p>
            <a:pPr algn="r"/>
            <a:r>
              <a:rPr lang="cs-CZ" sz="3100" b="1" dirty="0" err="1" smtClean="0"/>
              <a:t>Kyberšikana</a:t>
            </a:r>
            <a:r>
              <a:rPr lang="cs-CZ" sz="3100" b="1" dirty="0" smtClean="0"/>
              <a:t> jako</a:t>
            </a:r>
            <a:r>
              <a:rPr lang="cs-CZ" b="1" dirty="0" smtClean="0"/>
              <a:t/>
            </a:r>
            <a:br>
              <a:rPr lang="cs-CZ" b="1" dirty="0" smtClean="0"/>
            </a:br>
            <a:r>
              <a:rPr lang="cs-CZ" b="1" dirty="0" smtClean="0"/>
              <a:t>přestupek</a:t>
            </a:r>
            <a:endParaRPr lang="cs-CZ" b="1" dirty="0"/>
          </a:p>
        </p:txBody>
      </p:sp>
      <p:sp>
        <p:nvSpPr>
          <p:cNvPr id="3" name="Zástupný symbol pro obsah 2"/>
          <p:cNvSpPr>
            <a:spLocks noGrp="1"/>
          </p:cNvSpPr>
          <p:nvPr>
            <p:ph idx="1"/>
          </p:nvPr>
        </p:nvSpPr>
        <p:spPr>
          <a:xfrm>
            <a:off x="450664" y="2640761"/>
            <a:ext cx="8229600" cy="3312368"/>
          </a:xfrm>
        </p:spPr>
        <p:txBody>
          <a:bodyPr>
            <a:normAutofit fontScale="92500" lnSpcReduction="10000"/>
          </a:bodyPr>
          <a:lstStyle/>
          <a:p>
            <a:r>
              <a:rPr lang="cs-CZ" sz="2800" dirty="0" smtClean="0"/>
              <a:t>působí </a:t>
            </a:r>
            <a:r>
              <a:rPr lang="cs-CZ" sz="2800" dirty="0"/>
              <a:t>jinému </a:t>
            </a:r>
            <a:r>
              <a:rPr lang="cs-CZ" sz="2800" b="1" dirty="0"/>
              <a:t>újmu pro jeho příslušnost </a:t>
            </a:r>
            <a:r>
              <a:rPr lang="cs-CZ" sz="2800" dirty="0"/>
              <a:t>k národnostní menšině nebo pro jeho etnický původ, pro jeho rasu, barvu pleti, pohlaví, sexuální orientaci, jazyk, víru nebo náboženství, pro jeho politické nebo jiné smýšlení, členství nebo činnost v politických stranách nebo politických hnutích, odborových organizacích nebo jiných sdruženích, </a:t>
            </a:r>
            <a:r>
              <a:rPr lang="cs-CZ" sz="2800" b="1" dirty="0"/>
              <a:t>pro jeho sociální původ</a:t>
            </a:r>
            <a:r>
              <a:rPr lang="cs-CZ" sz="2800" dirty="0"/>
              <a:t>, majetek, rod, zdravotní stav anebo pro jeho stav manželský nebo rodinný (pokuta do 20.000 Kč)</a:t>
            </a:r>
          </a:p>
        </p:txBody>
      </p:sp>
      <p:sp>
        <p:nvSpPr>
          <p:cNvPr id="4" name="TextovéPole 3"/>
          <p:cNvSpPr txBox="1"/>
          <p:nvPr/>
        </p:nvSpPr>
        <p:spPr>
          <a:xfrm>
            <a:off x="1227363" y="1704657"/>
            <a:ext cx="6333722" cy="1169551"/>
          </a:xfrm>
          <a:prstGeom prst="rect">
            <a:avLst/>
          </a:prstGeom>
          <a:noFill/>
        </p:spPr>
        <p:txBody>
          <a:bodyPr wrap="none" rtlCol="0">
            <a:spAutoFit/>
          </a:bodyPr>
          <a:lstStyle/>
          <a:p>
            <a:pPr algn="ctr"/>
            <a:r>
              <a:rPr lang="cs-CZ" sz="3200" b="1" i="1" dirty="0"/>
              <a:t>Přestupek proti občanskému soužití </a:t>
            </a:r>
            <a:endParaRPr lang="cs-CZ" sz="3200" b="1" i="1" dirty="0" smtClean="0"/>
          </a:p>
          <a:p>
            <a:pPr algn="ctr"/>
            <a:r>
              <a:rPr lang="cs-CZ" sz="2000" b="1" i="1" dirty="0" smtClean="0"/>
              <a:t>§ 49</a:t>
            </a:r>
            <a:endParaRPr lang="cs-CZ" sz="2000" b="1" i="1" dirty="0"/>
          </a:p>
          <a:p>
            <a:endParaRPr lang="cs-CZ" dirty="0"/>
          </a:p>
        </p:txBody>
      </p:sp>
    </p:spTree>
    <p:extLst>
      <p:ext uri="{BB962C8B-B14F-4D97-AF65-F5344CB8AC3E}">
        <p14:creationId xmlns:p14="http://schemas.microsoft.com/office/powerpoint/2010/main" val="3746619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dirty="0" err="1"/>
              <a:t>Kyberšikana</a:t>
            </a:r>
            <a:r>
              <a:rPr lang="cs-CZ" dirty="0"/>
              <a:t> </a:t>
            </a:r>
            <a:r>
              <a:rPr lang="cs-CZ" b="1" dirty="0">
                <a:solidFill>
                  <a:srgbClr val="C00000"/>
                </a:solidFill>
              </a:rPr>
              <a:t>≠</a:t>
            </a:r>
            <a:r>
              <a:rPr lang="cs-CZ" dirty="0"/>
              <a:t> trestný čin</a:t>
            </a:r>
            <a:br>
              <a:rPr lang="cs-CZ" dirty="0"/>
            </a:br>
            <a:r>
              <a:rPr lang="cs-CZ" sz="4000" b="1" dirty="0" smtClean="0"/>
              <a:t>relevantní </a:t>
            </a:r>
            <a:r>
              <a:rPr lang="cs-CZ" sz="4000" b="1" dirty="0"/>
              <a:t>trestné činy</a:t>
            </a:r>
          </a:p>
        </p:txBody>
      </p:sp>
      <p:sp>
        <p:nvSpPr>
          <p:cNvPr id="3" name="Zástupný symbol pro obsah 2"/>
          <p:cNvSpPr>
            <a:spLocks noGrp="1"/>
          </p:cNvSpPr>
          <p:nvPr>
            <p:ph idx="1"/>
          </p:nvPr>
        </p:nvSpPr>
        <p:spPr>
          <a:xfrm>
            <a:off x="323528" y="1772816"/>
            <a:ext cx="8229600" cy="4221065"/>
          </a:xfrm>
        </p:spPr>
        <p:txBody>
          <a:bodyPr>
            <a:normAutofit/>
          </a:bodyPr>
          <a:lstStyle/>
          <a:p>
            <a:r>
              <a:rPr lang="cs-CZ" sz="2200" dirty="0" smtClean="0"/>
              <a:t>Účast </a:t>
            </a:r>
            <a:r>
              <a:rPr lang="cs-CZ" sz="2200" dirty="0"/>
              <a:t>na sebevraždě (§ 144 TZ)</a:t>
            </a:r>
          </a:p>
          <a:p>
            <a:r>
              <a:rPr lang="cs-CZ" sz="2200" dirty="0"/>
              <a:t>Vydírání (§ 175 TZ)</a:t>
            </a:r>
          </a:p>
          <a:p>
            <a:r>
              <a:rPr lang="cs-CZ" sz="2200" dirty="0"/>
              <a:t>Útisk (§ 177 TZ</a:t>
            </a:r>
            <a:r>
              <a:rPr lang="cs-CZ" sz="2200" dirty="0" smtClean="0"/>
              <a:t>)</a:t>
            </a:r>
          </a:p>
          <a:p>
            <a:r>
              <a:rPr lang="cs-CZ" sz="2200" dirty="0"/>
              <a:t>Šíření pornografie (§ 191 TZ)</a:t>
            </a:r>
          </a:p>
          <a:p>
            <a:r>
              <a:rPr lang="cs-CZ" sz="2200" dirty="0"/>
              <a:t>Ohrožování výchovy dítěte (§ 201 TZ)</a:t>
            </a:r>
          </a:p>
          <a:p>
            <a:r>
              <a:rPr lang="cs-CZ" sz="2200" dirty="0"/>
              <a:t>Výroba a jiné nakládání s dětskou pornografií (§ 192 TZ)</a:t>
            </a:r>
          </a:p>
          <a:p>
            <a:r>
              <a:rPr lang="cs-CZ" sz="2200" dirty="0"/>
              <a:t>Zneužití dítěte k výrobě pornografie (§ 193 TZ</a:t>
            </a:r>
            <a:r>
              <a:rPr lang="cs-CZ" sz="2200" dirty="0" smtClean="0"/>
              <a:t>)</a:t>
            </a:r>
          </a:p>
          <a:p>
            <a:r>
              <a:rPr lang="cs-CZ" sz="2200" dirty="0"/>
              <a:t>Poškození cizích práv (§ 181 TZ)</a:t>
            </a:r>
          </a:p>
          <a:p>
            <a:r>
              <a:rPr lang="cs-CZ" sz="2200" dirty="0"/>
              <a:t>Poškození cizí věci (§ 228 TZ)</a:t>
            </a:r>
          </a:p>
          <a:p>
            <a:r>
              <a:rPr lang="cs-CZ" sz="2200" dirty="0"/>
              <a:t>Podněcování k trestnému činu (§ 364 TZ</a:t>
            </a:r>
            <a:r>
              <a:rPr lang="cs-CZ" sz="2200" dirty="0" smtClean="0"/>
              <a:t>)</a:t>
            </a:r>
            <a:endParaRPr lang="cs-CZ" sz="2200" dirty="0"/>
          </a:p>
          <a:p>
            <a:endParaRPr lang="cs-CZ" dirty="0"/>
          </a:p>
        </p:txBody>
      </p:sp>
    </p:spTree>
    <p:extLst>
      <p:ext uri="{BB962C8B-B14F-4D97-AF65-F5344CB8AC3E}">
        <p14:creationId xmlns:p14="http://schemas.microsoft.com/office/powerpoint/2010/main" val="105182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83170" y="197768"/>
            <a:ext cx="8229600" cy="1143000"/>
          </a:xfrm>
        </p:spPr>
        <p:txBody>
          <a:bodyPr>
            <a:normAutofit/>
          </a:bodyPr>
          <a:lstStyle/>
          <a:p>
            <a:pPr algn="r"/>
            <a:r>
              <a:rPr lang="cs-CZ" sz="4000" dirty="0" err="1" smtClean="0"/>
              <a:t>Kyberšikana</a:t>
            </a:r>
            <a:r>
              <a:rPr lang="cs-CZ" sz="4000" dirty="0" smtClean="0"/>
              <a:t> a šikana</a:t>
            </a:r>
            <a:endParaRPr lang="cs-CZ" sz="4000" dirty="0"/>
          </a:p>
        </p:txBody>
      </p:sp>
      <p:sp>
        <p:nvSpPr>
          <p:cNvPr id="3" name="Zástupný symbol pro obsah 2"/>
          <p:cNvSpPr>
            <a:spLocks noGrp="1"/>
          </p:cNvSpPr>
          <p:nvPr>
            <p:ph idx="1"/>
          </p:nvPr>
        </p:nvSpPr>
        <p:spPr>
          <a:xfrm>
            <a:off x="1134875" y="3990882"/>
            <a:ext cx="6926190" cy="620665"/>
          </a:xfrm>
        </p:spPr>
        <p:txBody>
          <a:bodyPr>
            <a:normAutofit/>
          </a:bodyPr>
          <a:lstStyle/>
          <a:p>
            <a:pPr marL="0" indent="0" algn="ctr">
              <a:buNone/>
            </a:pPr>
            <a:r>
              <a:rPr lang="cs-CZ" sz="1800" b="1" dirty="0">
                <a:hlinkClick r:id="rId3"/>
              </a:rPr>
              <a:t>www.youtube.com/watch?v=W7UVju7w-vM</a:t>
            </a:r>
            <a:endParaRPr lang="cs-CZ" sz="1800" b="1" dirty="0"/>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1484784"/>
            <a:ext cx="4516436" cy="2499527"/>
          </a:xfrm>
          <a:prstGeom prst="rect">
            <a:avLst/>
          </a:prstGeom>
          <a:ln w="12700">
            <a:solidFill>
              <a:schemeClr val="accent2">
                <a:lumMod val="75000"/>
              </a:schemeClr>
            </a:solidFill>
          </a:ln>
        </p:spPr>
      </p:pic>
      <p:sp>
        <p:nvSpPr>
          <p:cNvPr id="5" name="TextovéPole 4"/>
          <p:cNvSpPr txBox="1"/>
          <p:nvPr/>
        </p:nvSpPr>
        <p:spPr>
          <a:xfrm>
            <a:off x="1213594" y="4509985"/>
            <a:ext cx="6768752" cy="1477328"/>
          </a:xfrm>
          <a:prstGeom prst="rect">
            <a:avLst/>
          </a:prstGeom>
          <a:noFill/>
        </p:spPr>
        <p:txBody>
          <a:bodyPr wrap="square" rtlCol="0">
            <a:spAutoFit/>
          </a:bodyPr>
          <a:lstStyle/>
          <a:p>
            <a:pPr algn="ctr"/>
            <a:r>
              <a:rPr lang="cs-CZ" sz="2400" b="1" dirty="0" err="1"/>
              <a:t>Kyberšikana</a:t>
            </a:r>
            <a:r>
              <a:rPr lang="cs-CZ" sz="2400" b="1" dirty="0"/>
              <a:t> může být podceňována, protože působí na psychiku – nejsou znát její fyzické dopady </a:t>
            </a:r>
            <a:r>
              <a:rPr lang="cs-CZ" sz="2400" b="1" dirty="0" smtClean="0"/>
              <a:t>tak </a:t>
            </a:r>
            <a:r>
              <a:rPr lang="cs-CZ" sz="2400" b="1" dirty="0"/>
              <a:t>jako u šikany tradiční. </a:t>
            </a:r>
          </a:p>
          <a:p>
            <a:endParaRPr lang="cs-CZ" dirty="0"/>
          </a:p>
        </p:txBody>
      </p:sp>
    </p:spTree>
    <p:extLst>
      <p:ext uri="{BB962C8B-B14F-4D97-AF65-F5344CB8AC3E}">
        <p14:creationId xmlns:p14="http://schemas.microsoft.com/office/powerpoint/2010/main" val="3038926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628800"/>
            <a:ext cx="8208912" cy="4257600"/>
          </a:xfrm>
        </p:spPr>
        <p:txBody>
          <a:bodyPr>
            <a:noAutofit/>
          </a:bodyPr>
          <a:lstStyle/>
          <a:p>
            <a:pPr>
              <a:spcBef>
                <a:spcPts val="600"/>
              </a:spcBef>
            </a:pPr>
            <a:r>
              <a:rPr lang="cs-CZ" sz="2000" dirty="0" smtClean="0"/>
              <a:t>Podněcování </a:t>
            </a:r>
            <a:r>
              <a:rPr lang="cs-CZ" sz="2000" dirty="0"/>
              <a:t>k nenávisti vůči skupině osob nebo k omezování jejich práv a svobod (§ 356 TZ</a:t>
            </a:r>
            <a:r>
              <a:rPr lang="cs-CZ" sz="2000" dirty="0" smtClean="0"/>
              <a:t>)</a:t>
            </a:r>
          </a:p>
          <a:p>
            <a:pPr>
              <a:spcBef>
                <a:spcPts val="600"/>
              </a:spcBef>
            </a:pPr>
            <a:r>
              <a:rPr lang="cs-CZ" sz="2000" dirty="0"/>
              <a:t>Nebezpečné pronásledování (§ 354 TZ)</a:t>
            </a:r>
          </a:p>
          <a:p>
            <a:pPr>
              <a:spcBef>
                <a:spcPts val="600"/>
              </a:spcBef>
            </a:pPr>
            <a:r>
              <a:rPr lang="cs-CZ" sz="2000" dirty="0"/>
              <a:t>Nebezpečné vyhrožování (§ 353 TZ)</a:t>
            </a:r>
          </a:p>
          <a:p>
            <a:pPr>
              <a:spcBef>
                <a:spcPts val="600"/>
              </a:spcBef>
            </a:pPr>
            <a:r>
              <a:rPr lang="cs-CZ" sz="2000" dirty="0"/>
              <a:t>Porušení tajemství listin a jiných dokumentů uchovávaných v soukromí (§ 183 TZ)</a:t>
            </a:r>
          </a:p>
          <a:p>
            <a:pPr>
              <a:spcBef>
                <a:spcPts val="600"/>
              </a:spcBef>
            </a:pPr>
            <a:r>
              <a:rPr lang="cs-CZ" sz="2000" dirty="0"/>
              <a:t>Porušení tajemství dopravovaných zpráv (§ 182 TZ</a:t>
            </a:r>
            <a:r>
              <a:rPr lang="cs-CZ" sz="2000" dirty="0" smtClean="0"/>
              <a:t>)</a:t>
            </a:r>
          </a:p>
          <a:p>
            <a:pPr>
              <a:spcBef>
                <a:spcPts val="600"/>
              </a:spcBef>
            </a:pPr>
            <a:r>
              <a:rPr lang="cs-CZ" sz="2000" dirty="0"/>
              <a:t>Neoprávněný přístup k počítačovému systému a nosiči informací (§ 230 TZ)</a:t>
            </a:r>
          </a:p>
          <a:p>
            <a:pPr>
              <a:spcBef>
                <a:spcPts val="600"/>
              </a:spcBef>
            </a:pPr>
            <a:r>
              <a:rPr lang="cs-CZ" sz="2000" dirty="0"/>
              <a:t>Opatření a přechovávání přístupového zařízení a hesla k počítačovému systému a jiných takových dat (§ 231 TZ)</a:t>
            </a:r>
          </a:p>
          <a:p>
            <a:pPr>
              <a:spcBef>
                <a:spcPts val="600"/>
              </a:spcBef>
            </a:pPr>
            <a:r>
              <a:rPr lang="cs-CZ" sz="2000" dirty="0"/>
              <a:t>Podvod (§ 209 TZ</a:t>
            </a:r>
            <a:r>
              <a:rPr lang="cs-CZ" sz="2000" dirty="0" smtClean="0"/>
              <a:t>)</a:t>
            </a:r>
            <a:endParaRPr lang="cs-CZ" sz="2000" dirty="0"/>
          </a:p>
        </p:txBody>
      </p:sp>
      <p:sp>
        <p:nvSpPr>
          <p:cNvPr id="4" name="Nadpis 1"/>
          <p:cNvSpPr txBox="1">
            <a:spLocks/>
          </p:cNvSpPr>
          <p:nvPr/>
        </p:nvSpPr>
        <p:spPr>
          <a:xfrm>
            <a:off x="557808" y="404664"/>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dirty="0" err="1" smtClean="0"/>
              <a:t>Kyberšikana</a:t>
            </a:r>
            <a:r>
              <a:rPr lang="cs-CZ" dirty="0" smtClean="0"/>
              <a:t> </a:t>
            </a:r>
            <a:r>
              <a:rPr lang="cs-CZ" b="1" dirty="0" smtClean="0">
                <a:solidFill>
                  <a:srgbClr val="C00000"/>
                </a:solidFill>
              </a:rPr>
              <a:t>≠</a:t>
            </a:r>
            <a:r>
              <a:rPr lang="cs-CZ" dirty="0" smtClean="0"/>
              <a:t> trestný čin</a:t>
            </a:r>
            <a:br>
              <a:rPr lang="cs-CZ" dirty="0" smtClean="0"/>
            </a:br>
            <a:r>
              <a:rPr lang="cs-CZ" sz="4000" b="1" dirty="0" smtClean="0"/>
              <a:t>relevantní trestné činy</a:t>
            </a:r>
            <a:endParaRPr lang="cs-CZ" sz="4000" b="1" dirty="0"/>
          </a:p>
        </p:txBody>
      </p:sp>
    </p:spTree>
    <p:extLst>
      <p:ext uri="{BB962C8B-B14F-4D97-AF65-F5344CB8AC3E}">
        <p14:creationId xmlns:p14="http://schemas.microsoft.com/office/powerpoint/2010/main" val="570754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pl-PL" b="1" dirty="0"/>
              <a:t>Kyberšikana jako trestný </a:t>
            </a:r>
            <a:r>
              <a:rPr lang="pl-PL" b="1" dirty="0" smtClean="0"/>
              <a:t>čin</a:t>
            </a:r>
            <a:br>
              <a:rPr lang="pl-PL" b="1" dirty="0" smtClean="0"/>
            </a:br>
            <a:r>
              <a:rPr lang="pl-PL" b="1" dirty="0" smtClean="0"/>
              <a:t> pojmy</a:t>
            </a:r>
            <a:endParaRPr lang="cs-CZ" b="1" dirty="0"/>
          </a:p>
        </p:txBody>
      </p:sp>
      <p:sp>
        <p:nvSpPr>
          <p:cNvPr id="3" name="Zástupný symbol pro obsah 2"/>
          <p:cNvSpPr>
            <a:spLocks noGrp="1"/>
          </p:cNvSpPr>
          <p:nvPr>
            <p:ph idx="1"/>
          </p:nvPr>
        </p:nvSpPr>
        <p:spPr>
          <a:xfrm>
            <a:off x="467544" y="1772816"/>
            <a:ext cx="8229600" cy="4525963"/>
          </a:xfrm>
        </p:spPr>
        <p:txBody>
          <a:bodyPr/>
          <a:lstStyle/>
          <a:p>
            <a:r>
              <a:rPr lang="cs-CZ" dirty="0"/>
              <a:t>TZ: dítě = osoba mladší 18 </a:t>
            </a:r>
            <a:r>
              <a:rPr lang="cs-CZ" dirty="0" smtClean="0"/>
              <a:t>let</a:t>
            </a:r>
          </a:p>
          <a:p>
            <a:pPr marL="0" indent="0">
              <a:buNone/>
            </a:pPr>
            <a:endParaRPr lang="cs-CZ" dirty="0"/>
          </a:p>
          <a:p>
            <a:r>
              <a:rPr lang="cs-CZ" dirty="0"/>
              <a:t>ZSVM: mládež = děti a </a:t>
            </a:r>
            <a:r>
              <a:rPr lang="cs-CZ" dirty="0" smtClean="0"/>
              <a:t>mladiství</a:t>
            </a:r>
          </a:p>
          <a:p>
            <a:pPr marL="0" indent="0">
              <a:buNone/>
            </a:pPr>
            <a:endParaRPr lang="cs-CZ" dirty="0"/>
          </a:p>
          <a:p>
            <a:r>
              <a:rPr lang="cs-CZ" dirty="0"/>
              <a:t>ZSVM: mladistvý = dítě </a:t>
            </a:r>
            <a:r>
              <a:rPr lang="cs-CZ" dirty="0" smtClean="0"/>
              <a:t>15-18</a:t>
            </a:r>
          </a:p>
          <a:p>
            <a:pPr marL="0" indent="0">
              <a:buNone/>
            </a:pPr>
            <a:endParaRPr lang="cs-CZ" dirty="0"/>
          </a:p>
          <a:p>
            <a:r>
              <a:rPr lang="cs-CZ" dirty="0"/>
              <a:t>Trestný čin spáchaný mladistvým = provinění</a:t>
            </a:r>
          </a:p>
        </p:txBody>
      </p:sp>
    </p:spTree>
    <p:extLst>
      <p:ext uri="{BB962C8B-B14F-4D97-AF65-F5344CB8AC3E}">
        <p14:creationId xmlns:p14="http://schemas.microsoft.com/office/powerpoint/2010/main" val="368740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100" b="1" dirty="0" err="1"/>
              <a:t>Kyberšikana</a:t>
            </a:r>
            <a:r>
              <a:rPr lang="cs-CZ" sz="3100" b="1" dirty="0"/>
              <a:t> jako </a:t>
            </a:r>
            <a:r>
              <a:rPr lang="cs-CZ" b="1" dirty="0" smtClean="0"/>
              <a:t/>
            </a:r>
            <a:br>
              <a:rPr lang="cs-CZ" b="1" dirty="0" smtClean="0"/>
            </a:br>
            <a:r>
              <a:rPr lang="cs-CZ" b="1" dirty="0" smtClean="0"/>
              <a:t>trestný čin</a:t>
            </a:r>
            <a:endParaRPr lang="cs-CZ" b="1" dirty="0"/>
          </a:p>
        </p:txBody>
      </p:sp>
      <p:sp>
        <p:nvSpPr>
          <p:cNvPr id="3" name="Zástupný symbol pro obsah 2"/>
          <p:cNvSpPr>
            <a:spLocks noGrp="1"/>
          </p:cNvSpPr>
          <p:nvPr>
            <p:ph idx="1"/>
          </p:nvPr>
        </p:nvSpPr>
        <p:spPr>
          <a:xfrm>
            <a:off x="550744" y="2679173"/>
            <a:ext cx="8064896" cy="3024335"/>
          </a:xfrm>
        </p:spPr>
        <p:txBody>
          <a:bodyPr>
            <a:noAutofit/>
          </a:bodyPr>
          <a:lstStyle/>
          <a:p>
            <a:pPr>
              <a:spcAft>
                <a:spcPts val="1200"/>
              </a:spcAft>
            </a:pPr>
            <a:r>
              <a:rPr lang="cs-CZ" sz="2800" b="1" dirty="0"/>
              <a:t>Dítě mladší 15 let </a:t>
            </a:r>
            <a:r>
              <a:rPr lang="cs-CZ" sz="2800" dirty="0"/>
              <a:t>→ není trestně odpovědné</a:t>
            </a:r>
          </a:p>
          <a:p>
            <a:r>
              <a:rPr lang="cs-CZ" sz="2800" b="1" dirty="0"/>
              <a:t>Mladistvý</a:t>
            </a:r>
            <a:r>
              <a:rPr lang="cs-CZ" sz="2800" dirty="0"/>
              <a:t> </a:t>
            </a:r>
            <a:r>
              <a:rPr lang="cs-CZ" sz="2800" dirty="0" smtClean="0"/>
              <a:t>(15 – 18 let) → </a:t>
            </a:r>
            <a:r>
              <a:rPr lang="cs-CZ" sz="2800" dirty="0"/>
              <a:t>trestně odpovědný, byl-li dostatečně rozumově a mravně vyspělý</a:t>
            </a:r>
          </a:p>
          <a:p>
            <a:pPr marL="0" indent="0">
              <a:spcBef>
                <a:spcPts val="0"/>
              </a:spcBef>
              <a:spcAft>
                <a:spcPts val="1200"/>
              </a:spcAft>
              <a:buNone/>
            </a:pPr>
            <a:r>
              <a:rPr lang="cs-CZ" sz="2800" dirty="0" smtClean="0"/>
              <a:t>                        </a:t>
            </a:r>
            <a:r>
              <a:rPr lang="cs-CZ" sz="2000" dirty="0" smtClean="0"/>
              <a:t> - Bez </a:t>
            </a:r>
            <a:r>
              <a:rPr lang="cs-CZ" sz="2000" dirty="0"/>
              <a:t>ohledu na zletilost dle občanského práva</a:t>
            </a:r>
          </a:p>
          <a:p>
            <a:pPr>
              <a:spcAft>
                <a:spcPts val="1200"/>
              </a:spcAft>
            </a:pPr>
            <a:r>
              <a:rPr lang="cs-CZ" sz="2800" dirty="0"/>
              <a:t>ZSVM, soud pro mládež</a:t>
            </a:r>
          </a:p>
        </p:txBody>
      </p:sp>
      <p:sp>
        <p:nvSpPr>
          <p:cNvPr id="4" name="TextovéPole 3"/>
          <p:cNvSpPr txBox="1"/>
          <p:nvPr/>
        </p:nvSpPr>
        <p:spPr>
          <a:xfrm>
            <a:off x="3754760" y="1815077"/>
            <a:ext cx="1656864" cy="584775"/>
          </a:xfrm>
          <a:prstGeom prst="rect">
            <a:avLst/>
          </a:prstGeom>
          <a:noFill/>
        </p:spPr>
        <p:txBody>
          <a:bodyPr wrap="none" rtlCol="0">
            <a:spAutoFit/>
          </a:bodyPr>
          <a:lstStyle/>
          <a:p>
            <a:r>
              <a:rPr lang="cs-CZ" sz="3200" b="1" i="1" dirty="0" smtClean="0"/>
              <a:t>Pachatel</a:t>
            </a:r>
            <a:endParaRPr lang="cs-CZ" sz="3200" b="1" i="1" dirty="0"/>
          </a:p>
        </p:txBody>
      </p:sp>
    </p:spTree>
    <p:extLst>
      <p:ext uri="{BB962C8B-B14F-4D97-AF65-F5344CB8AC3E}">
        <p14:creationId xmlns:p14="http://schemas.microsoft.com/office/powerpoint/2010/main" val="3449784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100" b="1" dirty="0" err="1"/>
              <a:t>Kyberšikana</a:t>
            </a:r>
            <a:r>
              <a:rPr lang="cs-CZ" sz="3100" b="1" dirty="0"/>
              <a:t> jako </a:t>
            </a:r>
            <a:r>
              <a:rPr lang="cs-CZ" b="1" dirty="0" smtClean="0"/>
              <a:t/>
            </a:r>
            <a:br>
              <a:rPr lang="cs-CZ" b="1" dirty="0" smtClean="0"/>
            </a:br>
            <a:r>
              <a:rPr lang="cs-CZ" b="1" dirty="0" smtClean="0"/>
              <a:t>trestný čin</a:t>
            </a:r>
            <a:endParaRPr lang="cs-CZ" b="1" dirty="0"/>
          </a:p>
        </p:txBody>
      </p:sp>
      <p:sp>
        <p:nvSpPr>
          <p:cNvPr id="3" name="Zástupný symbol pro obsah 2"/>
          <p:cNvSpPr>
            <a:spLocks noGrp="1"/>
          </p:cNvSpPr>
          <p:nvPr>
            <p:ph idx="1"/>
          </p:nvPr>
        </p:nvSpPr>
        <p:spPr>
          <a:xfrm>
            <a:off x="323528" y="2154677"/>
            <a:ext cx="8229600" cy="3572993"/>
          </a:xfrm>
        </p:spPr>
        <p:txBody>
          <a:bodyPr>
            <a:normAutofit fontScale="77500" lnSpcReduction="20000"/>
          </a:bodyPr>
          <a:lstStyle/>
          <a:p>
            <a:pPr marL="0" indent="0">
              <a:spcAft>
                <a:spcPts val="600"/>
              </a:spcAft>
              <a:buNone/>
            </a:pPr>
            <a:r>
              <a:rPr lang="cs-CZ" dirty="0" smtClean="0"/>
              <a:t>lze </a:t>
            </a:r>
            <a:r>
              <a:rPr lang="cs-CZ" dirty="0"/>
              <a:t>uložit tzv. </a:t>
            </a:r>
            <a:r>
              <a:rPr lang="cs-CZ" b="1" dirty="0"/>
              <a:t>opatření</a:t>
            </a:r>
            <a:r>
              <a:rPr lang="cs-CZ" dirty="0"/>
              <a:t> (§ 93 odst. 1 ZSVM):</a:t>
            </a:r>
          </a:p>
          <a:p>
            <a:pPr>
              <a:spcAft>
                <a:spcPts val="600"/>
              </a:spcAft>
            </a:pPr>
            <a:r>
              <a:rPr lang="cs-CZ" sz="2800" dirty="0" smtClean="0"/>
              <a:t>výchovnou </a:t>
            </a:r>
            <a:r>
              <a:rPr lang="cs-CZ" sz="2800" dirty="0"/>
              <a:t>povinnost</a:t>
            </a:r>
          </a:p>
          <a:p>
            <a:pPr>
              <a:spcAft>
                <a:spcPts val="600"/>
              </a:spcAft>
            </a:pPr>
            <a:r>
              <a:rPr lang="cs-CZ" sz="2800" dirty="0" smtClean="0"/>
              <a:t>výchovné </a:t>
            </a:r>
            <a:r>
              <a:rPr lang="cs-CZ" sz="2800" dirty="0"/>
              <a:t>omezení</a:t>
            </a:r>
          </a:p>
          <a:p>
            <a:pPr>
              <a:spcAft>
                <a:spcPts val="600"/>
              </a:spcAft>
            </a:pPr>
            <a:r>
              <a:rPr lang="cs-CZ" sz="2800" dirty="0" smtClean="0"/>
              <a:t>napomenutí </a:t>
            </a:r>
            <a:r>
              <a:rPr lang="cs-CZ" sz="2800" dirty="0"/>
              <a:t>s výstrahou</a:t>
            </a:r>
          </a:p>
          <a:p>
            <a:pPr>
              <a:spcAft>
                <a:spcPts val="600"/>
              </a:spcAft>
            </a:pPr>
            <a:r>
              <a:rPr lang="cs-CZ" sz="2800" dirty="0" smtClean="0"/>
              <a:t>zařazení </a:t>
            </a:r>
            <a:r>
              <a:rPr lang="cs-CZ" sz="2800" dirty="0"/>
              <a:t>do terapeutického, psychologického nebo jiného vhodného výchovného programu ve středisku výchovné péče</a:t>
            </a:r>
          </a:p>
          <a:p>
            <a:pPr>
              <a:spcAft>
                <a:spcPts val="600"/>
              </a:spcAft>
            </a:pPr>
            <a:r>
              <a:rPr lang="cs-CZ" sz="2800" dirty="0" smtClean="0"/>
              <a:t>dohled </a:t>
            </a:r>
            <a:r>
              <a:rPr lang="cs-CZ" sz="2800" dirty="0"/>
              <a:t>probačního úředníka</a:t>
            </a:r>
          </a:p>
          <a:p>
            <a:pPr>
              <a:spcAft>
                <a:spcPts val="600"/>
              </a:spcAft>
            </a:pPr>
            <a:r>
              <a:rPr lang="cs-CZ" sz="2800" dirty="0" smtClean="0"/>
              <a:t>ochrannou </a:t>
            </a:r>
            <a:r>
              <a:rPr lang="cs-CZ" sz="2800" dirty="0"/>
              <a:t>výchovu</a:t>
            </a:r>
          </a:p>
          <a:p>
            <a:pPr>
              <a:spcAft>
                <a:spcPts val="600"/>
              </a:spcAft>
            </a:pPr>
            <a:r>
              <a:rPr lang="cs-CZ" sz="2800" dirty="0" smtClean="0"/>
              <a:t>ochranné </a:t>
            </a:r>
            <a:r>
              <a:rPr lang="cs-CZ" sz="2800" dirty="0"/>
              <a:t>léčení</a:t>
            </a:r>
          </a:p>
        </p:txBody>
      </p:sp>
      <p:sp>
        <p:nvSpPr>
          <p:cNvPr id="4" name="TextovéPole 3"/>
          <p:cNvSpPr txBox="1"/>
          <p:nvPr/>
        </p:nvSpPr>
        <p:spPr>
          <a:xfrm>
            <a:off x="1403648" y="1556791"/>
            <a:ext cx="2664296" cy="584775"/>
          </a:xfrm>
          <a:prstGeom prst="rect">
            <a:avLst/>
          </a:prstGeom>
          <a:noFill/>
        </p:spPr>
        <p:txBody>
          <a:bodyPr wrap="square" rtlCol="0">
            <a:spAutoFit/>
          </a:bodyPr>
          <a:lstStyle/>
          <a:p>
            <a:r>
              <a:rPr lang="cs-CZ" sz="3200" b="1" i="1" dirty="0"/>
              <a:t>Dítě 12 - 15 let</a:t>
            </a:r>
          </a:p>
        </p:txBody>
      </p:sp>
    </p:spTree>
    <p:extLst>
      <p:ext uri="{BB962C8B-B14F-4D97-AF65-F5344CB8AC3E}">
        <p14:creationId xmlns:p14="http://schemas.microsoft.com/office/powerpoint/2010/main" val="16680340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100" b="1" dirty="0" err="1"/>
              <a:t>Kyberšikana</a:t>
            </a:r>
            <a:r>
              <a:rPr lang="cs-CZ" sz="3100" b="1" dirty="0"/>
              <a:t> jako </a:t>
            </a:r>
            <a:r>
              <a:rPr lang="cs-CZ" b="1" dirty="0" smtClean="0"/>
              <a:t/>
            </a:r>
            <a:br>
              <a:rPr lang="cs-CZ" b="1" dirty="0" smtClean="0"/>
            </a:br>
            <a:r>
              <a:rPr lang="cs-CZ" b="1" dirty="0" smtClean="0"/>
              <a:t>trestný čin</a:t>
            </a:r>
            <a:endParaRPr lang="cs-CZ" b="1" dirty="0"/>
          </a:p>
        </p:txBody>
      </p:sp>
      <p:sp>
        <p:nvSpPr>
          <p:cNvPr id="3" name="Zástupný symbol pro obsah 2"/>
          <p:cNvSpPr>
            <a:spLocks noGrp="1"/>
          </p:cNvSpPr>
          <p:nvPr>
            <p:ph idx="1"/>
          </p:nvPr>
        </p:nvSpPr>
        <p:spPr>
          <a:xfrm>
            <a:off x="323528" y="1772816"/>
            <a:ext cx="8229600" cy="3933033"/>
          </a:xfrm>
        </p:spPr>
        <p:txBody>
          <a:bodyPr/>
          <a:lstStyle/>
          <a:p>
            <a:pPr marL="0" indent="0">
              <a:buNone/>
            </a:pPr>
            <a:r>
              <a:rPr lang="cs-CZ" sz="2800" b="1" dirty="0" smtClean="0"/>
              <a:t>Výkon opatření zajišťuje:</a:t>
            </a:r>
            <a:endParaRPr lang="cs-CZ" sz="2800" b="1" dirty="0"/>
          </a:p>
          <a:p>
            <a:pPr>
              <a:buFont typeface="Wingdings" panose="05000000000000000000" pitchFamily="2" charset="2"/>
              <a:buChar char="§"/>
            </a:pPr>
            <a:r>
              <a:rPr lang="cs-CZ" sz="2800" dirty="0" smtClean="0"/>
              <a:t>Soud </a:t>
            </a:r>
            <a:r>
              <a:rPr lang="cs-CZ" sz="2800" dirty="0"/>
              <a:t>pro mládež (státní zástupce v přípravném řízení)</a:t>
            </a:r>
          </a:p>
          <a:p>
            <a:pPr>
              <a:spcAft>
                <a:spcPts val="1200"/>
              </a:spcAft>
              <a:buFont typeface="Wingdings" panose="05000000000000000000" pitchFamily="2" charset="2"/>
              <a:buChar char="§"/>
            </a:pPr>
            <a:r>
              <a:rPr lang="cs-CZ" sz="2800" dirty="0" smtClean="0"/>
              <a:t>Probační </a:t>
            </a:r>
            <a:r>
              <a:rPr lang="cs-CZ" sz="2800" dirty="0"/>
              <a:t>a mediační služba (§ 75 ZSVM</a:t>
            </a:r>
            <a:r>
              <a:rPr lang="cs-CZ" sz="2800" dirty="0" smtClean="0"/>
              <a:t>)</a:t>
            </a:r>
          </a:p>
          <a:p>
            <a:pPr marL="0" indent="0">
              <a:buNone/>
            </a:pPr>
            <a:r>
              <a:rPr lang="cs-CZ" sz="2800" dirty="0" smtClean="0"/>
              <a:t>Přičemž vychází:</a:t>
            </a:r>
            <a:endParaRPr lang="cs-CZ" sz="2800" dirty="0"/>
          </a:p>
          <a:p>
            <a:r>
              <a:rPr lang="cs-CZ" sz="2800" dirty="0" smtClean="0"/>
              <a:t>Ze </a:t>
            </a:r>
            <a:r>
              <a:rPr lang="cs-CZ" sz="2800" dirty="0"/>
              <a:t>zákona</a:t>
            </a:r>
          </a:p>
          <a:p>
            <a:r>
              <a:rPr lang="cs-CZ" sz="2800" dirty="0" smtClean="0"/>
              <a:t>Na </a:t>
            </a:r>
            <a:r>
              <a:rPr lang="cs-CZ" sz="2800" dirty="0"/>
              <a:t>základě předání od soudu pro mládež</a:t>
            </a:r>
          </a:p>
        </p:txBody>
      </p:sp>
    </p:spTree>
    <p:extLst>
      <p:ext uri="{BB962C8B-B14F-4D97-AF65-F5344CB8AC3E}">
        <p14:creationId xmlns:p14="http://schemas.microsoft.com/office/powerpoint/2010/main" val="204233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229600" cy="1143000"/>
          </a:xfrm>
        </p:spPr>
        <p:txBody>
          <a:bodyPr>
            <a:normAutofit fontScale="90000"/>
          </a:bodyPr>
          <a:lstStyle/>
          <a:p>
            <a:pPr algn="r"/>
            <a:r>
              <a:rPr lang="cs-CZ" sz="3100" b="1" dirty="0" err="1"/>
              <a:t>Kyberšikana</a:t>
            </a:r>
            <a:r>
              <a:rPr lang="cs-CZ" sz="3100" b="1" dirty="0"/>
              <a:t> </a:t>
            </a:r>
            <a:r>
              <a:rPr lang="cs-CZ" sz="3100" b="1" dirty="0" smtClean="0"/>
              <a:t>jako</a:t>
            </a:r>
            <a:r>
              <a:rPr lang="cs-CZ" b="1" dirty="0" smtClean="0"/>
              <a:t/>
            </a:r>
            <a:br>
              <a:rPr lang="cs-CZ" b="1" dirty="0" smtClean="0"/>
            </a:br>
            <a:r>
              <a:rPr lang="cs-CZ" b="1" dirty="0" smtClean="0"/>
              <a:t>trestný čin</a:t>
            </a:r>
            <a:endParaRPr lang="cs-CZ" b="1" dirty="0"/>
          </a:p>
        </p:txBody>
      </p:sp>
      <p:sp>
        <p:nvSpPr>
          <p:cNvPr id="3" name="Zástupný symbol pro obsah 2"/>
          <p:cNvSpPr>
            <a:spLocks noGrp="1"/>
          </p:cNvSpPr>
          <p:nvPr>
            <p:ph idx="1"/>
          </p:nvPr>
        </p:nvSpPr>
        <p:spPr>
          <a:xfrm>
            <a:off x="323528" y="2576739"/>
            <a:ext cx="2448272" cy="648072"/>
          </a:xfrm>
        </p:spPr>
        <p:txBody>
          <a:bodyPr>
            <a:normAutofit/>
          </a:bodyPr>
          <a:lstStyle/>
          <a:p>
            <a:pPr marL="0" indent="0">
              <a:buNone/>
            </a:pPr>
            <a:r>
              <a:rPr lang="cs-CZ" dirty="0" smtClean="0"/>
              <a:t>Opatření:</a:t>
            </a:r>
            <a:endParaRPr lang="cs-CZ" dirty="0"/>
          </a:p>
        </p:txBody>
      </p:sp>
      <p:sp>
        <p:nvSpPr>
          <p:cNvPr id="4" name="TextovéPole 3"/>
          <p:cNvSpPr txBox="1"/>
          <p:nvPr/>
        </p:nvSpPr>
        <p:spPr>
          <a:xfrm>
            <a:off x="1259632" y="1772816"/>
            <a:ext cx="5544916" cy="584775"/>
          </a:xfrm>
          <a:prstGeom prst="rect">
            <a:avLst/>
          </a:prstGeom>
          <a:noFill/>
        </p:spPr>
        <p:txBody>
          <a:bodyPr wrap="none" rtlCol="0">
            <a:spAutoFit/>
          </a:bodyPr>
          <a:lstStyle/>
          <a:p>
            <a:r>
              <a:rPr lang="cs-CZ" sz="3200" b="1" i="1" dirty="0" smtClean="0"/>
              <a:t>Mladistvý pachatel (15 – 18 let)</a:t>
            </a:r>
            <a:endParaRPr lang="cs-CZ" sz="3200" b="1" i="1" dirty="0"/>
          </a:p>
        </p:txBody>
      </p:sp>
      <p:sp>
        <p:nvSpPr>
          <p:cNvPr id="6" name="TextovéPole 5"/>
          <p:cNvSpPr txBox="1"/>
          <p:nvPr/>
        </p:nvSpPr>
        <p:spPr>
          <a:xfrm>
            <a:off x="899592" y="4837635"/>
            <a:ext cx="1967462" cy="523220"/>
          </a:xfrm>
          <a:prstGeom prst="rect">
            <a:avLst/>
          </a:prstGeom>
          <a:noFill/>
        </p:spPr>
        <p:txBody>
          <a:bodyPr wrap="none" rtlCol="0">
            <a:spAutoFit/>
          </a:bodyPr>
          <a:lstStyle/>
          <a:p>
            <a:pPr marL="285750" indent="-285750">
              <a:buFont typeface="Wingdings" panose="05000000000000000000" pitchFamily="2" charset="2"/>
              <a:buChar char="Ø"/>
            </a:pPr>
            <a:r>
              <a:rPr lang="cs-CZ" sz="2800" b="1" dirty="0" smtClean="0"/>
              <a:t> výchovná</a:t>
            </a:r>
            <a:endParaRPr lang="cs-CZ" sz="2800" b="1" dirty="0"/>
          </a:p>
        </p:txBody>
      </p:sp>
      <p:sp>
        <p:nvSpPr>
          <p:cNvPr id="7" name="TextovéPole 6"/>
          <p:cNvSpPr txBox="1"/>
          <p:nvPr/>
        </p:nvSpPr>
        <p:spPr>
          <a:xfrm>
            <a:off x="3491880" y="3262599"/>
            <a:ext cx="1951303" cy="523220"/>
          </a:xfrm>
          <a:prstGeom prst="rect">
            <a:avLst/>
          </a:prstGeom>
          <a:noFill/>
        </p:spPr>
        <p:txBody>
          <a:bodyPr wrap="none" rtlCol="0">
            <a:spAutoFit/>
          </a:bodyPr>
          <a:lstStyle/>
          <a:p>
            <a:pPr marL="285750" indent="-285750">
              <a:buFont typeface="Wingdings" panose="05000000000000000000" pitchFamily="2" charset="2"/>
              <a:buChar char="Ø"/>
            </a:pPr>
            <a:r>
              <a:rPr lang="cs-CZ" sz="2800" b="1" dirty="0" smtClean="0"/>
              <a:t> ochranná</a:t>
            </a:r>
            <a:endParaRPr lang="cs-CZ" sz="2800" b="1" dirty="0"/>
          </a:p>
        </p:txBody>
      </p:sp>
      <p:sp>
        <p:nvSpPr>
          <p:cNvPr id="8" name="TextovéPole 7"/>
          <p:cNvSpPr txBox="1"/>
          <p:nvPr/>
        </p:nvSpPr>
        <p:spPr>
          <a:xfrm>
            <a:off x="6300192" y="4837635"/>
            <a:ext cx="1529521" cy="523220"/>
          </a:xfrm>
          <a:prstGeom prst="rect">
            <a:avLst/>
          </a:prstGeom>
          <a:noFill/>
        </p:spPr>
        <p:txBody>
          <a:bodyPr wrap="none" rtlCol="0">
            <a:spAutoFit/>
          </a:bodyPr>
          <a:lstStyle/>
          <a:p>
            <a:pPr marL="285750" indent="-285750">
              <a:buFont typeface="Wingdings" panose="05000000000000000000" pitchFamily="2" charset="2"/>
              <a:buChar char="Ø"/>
            </a:pPr>
            <a:r>
              <a:rPr lang="cs-CZ" sz="2800" b="1" dirty="0" smtClean="0"/>
              <a:t> trestní</a:t>
            </a:r>
            <a:endParaRPr lang="cs-CZ" sz="2800" b="1" dirty="0"/>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446" y="3577588"/>
            <a:ext cx="1283689" cy="1206668"/>
          </a:xfrm>
          <a:prstGeom prst="rect">
            <a:avLst/>
          </a:prstGeom>
        </p:spPr>
      </p:pic>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63" y="3785819"/>
            <a:ext cx="857250" cy="1428750"/>
          </a:xfrm>
          <a:prstGeom prst="rect">
            <a:avLst/>
          </a:prstGeom>
        </p:spPr>
      </p:pic>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9980" y="3524209"/>
            <a:ext cx="1728192" cy="1313426"/>
          </a:xfrm>
          <a:prstGeom prst="rect">
            <a:avLst/>
          </a:prstGeom>
        </p:spPr>
      </p:pic>
    </p:spTree>
    <p:extLst>
      <p:ext uri="{BB962C8B-B14F-4D97-AF65-F5344CB8AC3E}">
        <p14:creationId xmlns:p14="http://schemas.microsoft.com/office/powerpoint/2010/main" val="393833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100" b="1" dirty="0" err="1"/>
              <a:t>Kyberšikana</a:t>
            </a:r>
            <a:r>
              <a:rPr lang="cs-CZ" sz="3100" b="1" dirty="0"/>
              <a:t> jako</a:t>
            </a:r>
            <a:r>
              <a:rPr lang="cs-CZ" b="1" dirty="0"/>
              <a:t/>
            </a:r>
            <a:br>
              <a:rPr lang="cs-CZ" b="1" dirty="0"/>
            </a:br>
            <a:r>
              <a:rPr lang="cs-CZ" b="1" dirty="0"/>
              <a:t>trestný čin</a:t>
            </a:r>
            <a:endParaRPr lang="cs-CZ" dirty="0"/>
          </a:p>
        </p:txBody>
      </p:sp>
      <p:sp>
        <p:nvSpPr>
          <p:cNvPr id="4" name="Obdélník 3"/>
          <p:cNvSpPr/>
          <p:nvPr/>
        </p:nvSpPr>
        <p:spPr>
          <a:xfrm>
            <a:off x="383285" y="2389640"/>
            <a:ext cx="3960440" cy="2616101"/>
          </a:xfrm>
          <a:prstGeom prst="rect">
            <a:avLst/>
          </a:prstGeom>
        </p:spPr>
        <p:txBody>
          <a:bodyPr wrap="square">
            <a:spAutoFit/>
          </a:bodyPr>
          <a:lstStyle/>
          <a:p>
            <a:pPr marL="285750" indent="-285750">
              <a:spcAft>
                <a:spcPts val="600"/>
              </a:spcAft>
              <a:buFont typeface="Arial" panose="020B0604020202020204" pitchFamily="34" charset="0"/>
              <a:buChar char="•"/>
            </a:pPr>
            <a:r>
              <a:rPr lang="cs-CZ" sz="2400" dirty="0" smtClean="0"/>
              <a:t>Dohled </a:t>
            </a:r>
            <a:r>
              <a:rPr lang="cs-CZ" sz="2400" dirty="0"/>
              <a:t>probačního úředníka</a:t>
            </a:r>
          </a:p>
          <a:p>
            <a:pPr marL="285750" indent="-285750">
              <a:spcAft>
                <a:spcPts val="600"/>
              </a:spcAft>
              <a:buFont typeface="Arial" panose="020B0604020202020204" pitchFamily="34" charset="0"/>
              <a:buChar char="•"/>
            </a:pPr>
            <a:r>
              <a:rPr lang="cs-CZ" sz="2400" dirty="0"/>
              <a:t>Probační program</a:t>
            </a:r>
          </a:p>
          <a:p>
            <a:pPr marL="285750" indent="-285750">
              <a:spcAft>
                <a:spcPts val="600"/>
              </a:spcAft>
              <a:buFont typeface="Arial" panose="020B0604020202020204" pitchFamily="34" charset="0"/>
              <a:buChar char="•"/>
            </a:pPr>
            <a:r>
              <a:rPr lang="cs-CZ" sz="2400" dirty="0"/>
              <a:t>Výchovné povinnosti</a:t>
            </a:r>
          </a:p>
          <a:p>
            <a:pPr marL="285750" indent="-285750">
              <a:spcAft>
                <a:spcPts val="600"/>
              </a:spcAft>
              <a:buFont typeface="Arial" panose="020B0604020202020204" pitchFamily="34" charset="0"/>
              <a:buChar char="•"/>
            </a:pPr>
            <a:r>
              <a:rPr lang="cs-CZ" sz="2400" dirty="0"/>
              <a:t>Výchovná omezení</a:t>
            </a:r>
          </a:p>
          <a:p>
            <a:pPr marL="285750" indent="-285750">
              <a:spcAft>
                <a:spcPts val="600"/>
              </a:spcAft>
              <a:buFont typeface="Arial" panose="020B0604020202020204" pitchFamily="34" charset="0"/>
              <a:buChar char="•"/>
            </a:pPr>
            <a:r>
              <a:rPr lang="cs-CZ" sz="2400" dirty="0"/>
              <a:t>Napomenutí s výstrahou</a:t>
            </a:r>
          </a:p>
        </p:txBody>
      </p:sp>
      <p:sp>
        <p:nvSpPr>
          <p:cNvPr id="5" name="TextovéPole 4"/>
          <p:cNvSpPr txBox="1"/>
          <p:nvPr/>
        </p:nvSpPr>
        <p:spPr>
          <a:xfrm>
            <a:off x="396427" y="1774872"/>
            <a:ext cx="3698320" cy="584775"/>
          </a:xfrm>
          <a:prstGeom prst="rect">
            <a:avLst/>
          </a:prstGeom>
          <a:noFill/>
        </p:spPr>
        <p:txBody>
          <a:bodyPr wrap="none" rtlCol="0">
            <a:spAutoFit/>
          </a:bodyPr>
          <a:lstStyle/>
          <a:p>
            <a:r>
              <a:rPr lang="cs-CZ" sz="3200" i="1" dirty="0" smtClean="0"/>
              <a:t>Opatření </a:t>
            </a:r>
            <a:r>
              <a:rPr lang="cs-CZ" sz="3200" b="1" i="1" dirty="0" smtClean="0"/>
              <a:t>VÝCHOVNÁ</a:t>
            </a:r>
            <a:endParaRPr lang="cs-CZ" sz="3200" b="1" i="1" dirty="0"/>
          </a:p>
        </p:txBody>
      </p:sp>
      <p:sp>
        <p:nvSpPr>
          <p:cNvPr id="6" name="TextovéPole 5"/>
          <p:cNvSpPr txBox="1"/>
          <p:nvPr/>
        </p:nvSpPr>
        <p:spPr>
          <a:xfrm>
            <a:off x="4716907" y="1774872"/>
            <a:ext cx="3774238" cy="584775"/>
          </a:xfrm>
          <a:prstGeom prst="rect">
            <a:avLst/>
          </a:prstGeom>
          <a:noFill/>
        </p:spPr>
        <p:txBody>
          <a:bodyPr wrap="none" rtlCol="0">
            <a:spAutoFit/>
          </a:bodyPr>
          <a:lstStyle/>
          <a:p>
            <a:r>
              <a:rPr lang="cs-CZ" sz="3200" i="1" dirty="0" smtClean="0"/>
              <a:t>Opatření </a:t>
            </a:r>
            <a:r>
              <a:rPr lang="cs-CZ" sz="3200" b="1" i="1" dirty="0" smtClean="0"/>
              <a:t>OCHRANNÁ</a:t>
            </a:r>
            <a:endParaRPr lang="cs-CZ" sz="3200" b="1" i="1" dirty="0"/>
          </a:p>
        </p:txBody>
      </p:sp>
      <p:sp>
        <p:nvSpPr>
          <p:cNvPr id="7" name="TextovéPole 6"/>
          <p:cNvSpPr txBox="1"/>
          <p:nvPr/>
        </p:nvSpPr>
        <p:spPr>
          <a:xfrm>
            <a:off x="4716907" y="2359647"/>
            <a:ext cx="4104456"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2400" dirty="0"/>
              <a:t>Ochranné léčení </a:t>
            </a:r>
            <a:endParaRPr lang="cs-CZ" sz="2400" dirty="0" smtClean="0"/>
          </a:p>
          <a:p>
            <a:pPr marL="285750" indent="-285750">
              <a:spcAft>
                <a:spcPts val="600"/>
              </a:spcAft>
              <a:buFont typeface="Arial" panose="020B0604020202020204" pitchFamily="34" charset="0"/>
              <a:buChar char="•"/>
            </a:pPr>
            <a:r>
              <a:rPr lang="cs-CZ" sz="2400" dirty="0" smtClean="0"/>
              <a:t>Zabezpečovací </a:t>
            </a:r>
            <a:r>
              <a:rPr lang="cs-CZ" sz="2400" dirty="0"/>
              <a:t>detence </a:t>
            </a:r>
            <a:endParaRPr lang="cs-CZ" sz="2400" dirty="0" smtClean="0"/>
          </a:p>
          <a:p>
            <a:pPr marL="285750" indent="-285750">
              <a:spcAft>
                <a:spcPts val="600"/>
              </a:spcAft>
              <a:buFont typeface="Arial" panose="020B0604020202020204" pitchFamily="34" charset="0"/>
              <a:buChar char="•"/>
            </a:pPr>
            <a:r>
              <a:rPr lang="cs-CZ" sz="2400" dirty="0" smtClean="0"/>
              <a:t>Zabrání </a:t>
            </a:r>
            <a:r>
              <a:rPr lang="cs-CZ" sz="2400" dirty="0"/>
              <a:t>věci nebo jiné majetkové hodnoty </a:t>
            </a:r>
            <a:endParaRPr lang="cs-CZ" sz="2400" dirty="0" smtClean="0"/>
          </a:p>
          <a:p>
            <a:pPr marL="285750" indent="-285750">
              <a:spcAft>
                <a:spcPts val="600"/>
              </a:spcAft>
              <a:buFont typeface="Arial" panose="020B0604020202020204" pitchFamily="34" charset="0"/>
              <a:buChar char="•"/>
            </a:pPr>
            <a:r>
              <a:rPr lang="cs-CZ" sz="2400" dirty="0" smtClean="0"/>
              <a:t>Ochranná </a:t>
            </a:r>
            <a:r>
              <a:rPr lang="cs-CZ" sz="2400" dirty="0"/>
              <a:t>výchova </a:t>
            </a:r>
            <a:r>
              <a:rPr lang="cs-CZ" dirty="0"/>
              <a:t>(i dítě mladší 15 let) </a:t>
            </a:r>
            <a:r>
              <a:rPr lang="cs-CZ" dirty="0" smtClean="0"/>
              <a:t>-  </a:t>
            </a:r>
            <a:r>
              <a:rPr lang="cs-CZ" sz="2400" dirty="0"/>
              <a:t>školská zařízení</a:t>
            </a:r>
            <a:r>
              <a:rPr lang="cs-CZ" sz="2400" dirty="0" smtClean="0"/>
              <a:t>:</a:t>
            </a:r>
            <a:endParaRPr lang="cs-CZ" sz="2400" dirty="0"/>
          </a:p>
        </p:txBody>
      </p:sp>
      <p:sp>
        <p:nvSpPr>
          <p:cNvPr id="8" name="TextovéPole 7"/>
          <p:cNvSpPr txBox="1"/>
          <p:nvPr/>
        </p:nvSpPr>
        <p:spPr>
          <a:xfrm>
            <a:off x="5869035" y="4875516"/>
            <a:ext cx="2917723" cy="1200329"/>
          </a:xfrm>
          <a:prstGeom prst="rect">
            <a:avLst/>
          </a:prstGeom>
          <a:noFill/>
        </p:spPr>
        <p:txBody>
          <a:bodyPr wrap="square" rtlCol="0">
            <a:spAutoFit/>
          </a:bodyPr>
          <a:lstStyle/>
          <a:p>
            <a:r>
              <a:rPr lang="cs-CZ" dirty="0" smtClean="0"/>
              <a:t>Diagnostický ústav, (</a:t>
            </a:r>
            <a:r>
              <a:rPr lang="cs-CZ" dirty="0"/>
              <a:t>Dětský domov</a:t>
            </a:r>
            <a:r>
              <a:rPr lang="cs-CZ" dirty="0" smtClean="0"/>
              <a:t>),  Dětský </a:t>
            </a:r>
            <a:r>
              <a:rPr lang="cs-CZ" dirty="0"/>
              <a:t>domov se </a:t>
            </a:r>
            <a:r>
              <a:rPr lang="cs-CZ" dirty="0" smtClean="0"/>
              <a:t>školou, </a:t>
            </a:r>
            <a:r>
              <a:rPr lang="cs-CZ" dirty="0"/>
              <a:t>Výchovný ústav</a:t>
            </a:r>
          </a:p>
          <a:p>
            <a:endParaRPr lang="cs-CZ" dirty="0"/>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743" y="2359647"/>
            <a:ext cx="792007" cy="744486"/>
          </a:xfrm>
          <a:prstGeom prst="rect">
            <a:avLst/>
          </a:prstGeom>
        </p:spPr>
      </p:pic>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880" y="2325188"/>
            <a:ext cx="731059" cy="1218431"/>
          </a:xfrm>
          <a:prstGeom prst="rect">
            <a:avLst/>
          </a:prstGeom>
        </p:spPr>
      </p:pic>
    </p:spTree>
    <p:extLst>
      <p:ext uri="{BB962C8B-B14F-4D97-AF65-F5344CB8AC3E}">
        <p14:creationId xmlns:p14="http://schemas.microsoft.com/office/powerpoint/2010/main" val="13846180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pPr algn="r"/>
            <a:r>
              <a:rPr lang="cs-CZ" sz="2800" b="1" dirty="0" err="1"/>
              <a:t>Kyberšikana</a:t>
            </a:r>
            <a:r>
              <a:rPr lang="cs-CZ" sz="2800" b="1" dirty="0"/>
              <a:t> jako </a:t>
            </a:r>
            <a:r>
              <a:rPr lang="cs-CZ" b="1" dirty="0" smtClean="0"/>
              <a:t/>
            </a:r>
            <a:br>
              <a:rPr lang="cs-CZ" b="1" dirty="0" smtClean="0"/>
            </a:br>
            <a:r>
              <a:rPr lang="cs-CZ" b="1" dirty="0" smtClean="0"/>
              <a:t>trestný čin</a:t>
            </a:r>
            <a:endParaRPr lang="cs-CZ" b="1" dirty="0"/>
          </a:p>
        </p:txBody>
      </p:sp>
      <p:sp>
        <p:nvSpPr>
          <p:cNvPr id="3" name="Zástupný symbol pro obsah 2"/>
          <p:cNvSpPr>
            <a:spLocks noGrp="1"/>
          </p:cNvSpPr>
          <p:nvPr>
            <p:ph idx="1"/>
          </p:nvPr>
        </p:nvSpPr>
        <p:spPr>
          <a:xfrm>
            <a:off x="333872" y="2245631"/>
            <a:ext cx="8229600" cy="4167753"/>
          </a:xfrm>
        </p:spPr>
        <p:txBody>
          <a:bodyPr numCol="2">
            <a:normAutofit fontScale="70000" lnSpcReduction="20000"/>
          </a:bodyPr>
          <a:lstStyle/>
          <a:p>
            <a:r>
              <a:rPr lang="cs-CZ" b="1" dirty="0" smtClean="0"/>
              <a:t>Obecně </a:t>
            </a:r>
            <a:r>
              <a:rPr lang="cs-CZ" b="1" dirty="0"/>
              <a:t>prospěšné práce </a:t>
            </a:r>
            <a:r>
              <a:rPr lang="cs-CZ" dirty="0"/>
              <a:t>(max. 150 hod)</a:t>
            </a:r>
          </a:p>
          <a:p>
            <a:r>
              <a:rPr lang="cs-CZ" b="1" dirty="0" smtClean="0"/>
              <a:t>Peněžité </a:t>
            </a:r>
            <a:r>
              <a:rPr lang="cs-CZ" b="1" dirty="0"/>
              <a:t>opatření </a:t>
            </a:r>
            <a:r>
              <a:rPr lang="cs-CZ" dirty="0"/>
              <a:t>(max. 1.000-1.825.000 Kč)</a:t>
            </a:r>
          </a:p>
          <a:p>
            <a:r>
              <a:rPr lang="cs-CZ" dirty="0" smtClean="0"/>
              <a:t>Peněžité </a:t>
            </a:r>
            <a:r>
              <a:rPr lang="cs-CZ" dirty="0"/>
              <a:t>opatření s podmíněným odkladem výkonu</a:t>
            </a:r>
          </a:p>
          <a:p>
            <a:r>
              <a:rPr lang="cs-CZ" b="1" dirty="0" smtClean="0"/>
              <a:t>Propadnutí </a:t>
            </a:r>
            <a:r>
              <a:rPr lang="cs-CZ" b="1" dirty="0"/>
              <a:t>věci </a:t>
            </a:r>
            <a:r>
              <a:rPr lang="cs-CZ" dirty="0"/>
              <a:t>nebo jiné majetkové hodnoty</a:t>
            </a:r>
          </a:p>
          <a:p>
            <a:r>
              <a:rPr lang="cs-CZ" b="1" dirty="0" smtClean="0"/>
              <a:t>Zákaz </a:t>
            </a:r>
            <a:r>
              <a:rPr lang="cs-CZ" b="1" dirty="0"/>
              <a:t>činnosti </a:t>
            </a:r>
            <a:r>
              <a:rPr lang="cs-CZ" dirty="0"/>
              <a:t>(max. 5 let)</a:t>
            </a:r>
          </a:p>
          <a:p>
            <a:r>
              <a:rPr lang="cs-CZ" b="1" dirty="0" smtClean="0"/>
              <a:t>Vyhoštění </a:t>
            </a:r>
            <a:r>
              <a:rPr lang="cs-CZ" dirty="0"/>
              <a:t>(max. 5 let)</a:t>
            </a:r>
          </a:p>
          <a:p>
            <a:r>
              <a:rPr lang="cs-CZ" b="1" dirty="0" smtClean="0"/>
              <a:t>Domácí </a:t>
            </a:r>
            <a:r>
              <a:rPr lang="cs-CZ" b="1" dirty="0"/>
              <a:t>vězení </a:t>
            </a:r>
            <a:r>
              <a:rPr lang="cs-CZ" dirty="0"/>
              <a:t>(max. ½ horní hranice TZ</a:t>
            </a:r>
            <a:r>
              <a:rPr lang="cs-CZ" dirty="0" smtClean="0"/>
              <a:t>)</a:t>
            </a:r>
          </a:p>
          <a:p>
            <a:pPr marL="0" indent="0">
              <a:buNone/>
            </a:pPr>
            <a:endParaRPr lang="cs-CZ" dirty="0" smtClean="0"/>
          </a:p>
          <a:p>
            <a:r>
              <a:rPr lang="cs-CZ" b="1" dirty="0"/>
              <a:t>Zákaz vstupu </a:t>
            </a:r>
            <a:r>
              <a:rPr lang="cs-CZ" dirty="0"/>
              <a:t>na sportovní, kulturní a jiné společenské akce (max. 5 let)</a:t>
            </a:r>
          </a:p>
          <a:p>
            <a:r>
              <a:rPr lang="cs-CZ" b="1" dirty="0"/>
              <a:t>Odnětí svobody podmíněně </a:t>
            </a:r>
            <a:r>
              <a:rPr lang="cs-CZ" dirty="0"/>
              <a:t>odložené na zkušební dobu (podmíněné odsouzení)</a:t>
            </a:r>
          </a:p>
          <a:p>
            <a:r>
              <a:rPr lang="cs-CZ" dirty="0"/>
              <a:t>Odnětí svobody podmíněně odložené na zkušební dobu s dohledem</a:t>
            </a:r>
          </a:p>
          <a:p>
            <a:r>
              <a:rPr lang="cs-CZ" b="1" dirty="0"/>
              <a:t>Odnětí svobody nepodmíněné </a:t>
            </a:r>
            <a:r>
              <a:rPr lang="cs-CZ" dirty="0"/>
              <a:t>(max. 1 rok – max. ½ horní hranice TZ, max. 5 let</a:t>
            </a:r>
            <a:r>
              <a:rPr lang="cs-CZ" dirty="0" smtClean="0"/>
              <a:t>)</a:t>
            </a:r>
            <a:endParaRPr lang="cs-CZ" dirty="0"/>
          </a:p>
        </p:txBody>
      </p:sp>
      <p:sp>
        <p:nvSpPr>
          <p:cNvPr id="4" name="TextovéPole 3"/>
          <p:cNvSpPr txBox="1"/>
          <p:nvPr/>
        </p:nvSpPr>
        <p:spPr>
          <a:xfrm>
            <a:off x="2635393" y="1378046"/>
            <a:ext cx="3188245" cy="584775"/>
          </a:xfrm>
          <a:prstGeom prst="rect">
            <a:avLst/>
          </a:prstGeom>
          <a:noFill/>
        </p:spPr>
        <p:txBody>
          <a:bodyPr wrap="none" rtlCol="0">
            <a:spAutoFit/>
          </a:bodyPr>
          <a:lstStyle/>
          <a:p>
            <a:r>
              <a:rPr lang="cs-CZ" sz="3200" i="1" dirty="0" smtClean="0"/>
              <a:t>Opatření </a:t>
            </a:r>
            <a:r>
              <a:rPr lang="cs-CZ" sz="3200" b="1" i="1" dirty="0" smtClean="0"/>
              <a:t>TRESTNÍ</a:t>
            </a:r>
            <a:endParaRPr lang="cs-CZ" sz="3200" b="1" i="1"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45" y="450536"/>
            <a:ext cx="1258139" cy="956186"/>
          </a:xfrm>
          <a:prstGeom prst="rect">
            <a:avLst/>
          </a:prstGeom>
        </p:spPr>
      </p:pic>
    </p:spTree>
    <p:extLst>
      <p:ext uri="{BB962C8B-B14F-4D97-AF65-F5344CB8AC3E}">
        <p14:creationId xmlns:p14="http://schemas.microsoft.com/office/powerpoint/2010/main" val="30580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100" b="1" dirty="0" err="1"/>
              <a:t>Kyberšikana</a:t>
            </a:r>
            <a:r>
              <a:rPr lang="cs-CZ" sz="3100" b="1" dirty="0"/>
              <a:t> </a:t>
            </a:r>
            <a:r>
              <a:rPr lang="cs-CZ" sz="3100" b="1" dirty="0" smtClean="0"/>
              <a:t>jako</a:t>
            </a:r>
            <a:r>
              <a:rPr lang="cs-CZ" b="1" dirty="0" smtClean="0"/>
              <a:t/>
            </a:r>
            <a:br>
              <a:rPr lang="cs-CZ" b="1" dirty="0" smtClean="0"/>
            </a:br>
            <a:r>
              <a:rPr lang="cs-CZ" b="1" dirty="0" smtClean="0"/>
              <a:t>trestný čin</a:t>
            </a:r>
            <a:endParaRPr lang="cs-CZ" b="1" dirty="0"/>
          </a:p>
        </p:txBody>
      </p:sp>
      <p:sp>
        <p:nvSpPr>
          <p:cNvPr id="3" name="Zástupný symbol pro obsah 2"/>
          <p:cNvSpPr>
            <a:spLocks noGrp="1"/>
          </p:cNvSpPr>
          <p:nvPr>
            <p:ph idx="1"/>
          </p:nvPr>
        </p:nvSpPr>
        <p:spPr>
          <a:xfrm>
            <a:off x="4571999" y="4792402"/>
            <a:ext cx="4114800" cy="1080120"/>
          </a:xfrm>
        </p:spPr>
        <p:txBody>
          <a:bodyPr>
            <a:normAutofit lnSpcReduction="10000"/>
          </a:bodyPr>
          <a:lstStyle/>
          <a:p>
            <a:pPr marL="0" indent="0">
              <a:buNone/>
            </a:pPr>
            <a:r>
              <a:rPr lang="cs-CZ" sz="2400" b="1" dirty="0" smtClean="0"/>
              <a:t>Čin </a:t>
            </a:r>
            <a:r>
              <a:rPr lang="cs-CZ" sz="2400" b="1" dirty="0"/>
              <a:t>neměl trvale nepříznivých následků pro poškozeného nebo společnost</a:t>
            </a:r>
          </a:p>
        </p:txBody>
      </p:sp>
      <p:sp>
        <p:nvSpPr>
          <p:cNvPr id="4" name="TextovéPole 3"/>
          <p:cNvSpPr txBox="1"/>
          <p:nvPr/>
        </p:nvSpPr>
        <p:spPr>
          <a:xfrm>
            <a:off x="1342637" y="1556792"/>
            <a:ext cx="6351867" cy="1231106"/>
          </a:xfrm>
          <a:prstGeom prst="rect">
            <a:avLst/>
          </a:prstGeom>
          <a:noFill/>
        </p:spPr>
        <p:txBody>
          <a:bodyPr wrap="none" rtlCol="0">
            <a:spAutoFit/>
          </a:bodyPr>
          <a:lstStyle/>
          <a:p>
            <a:pPr algn="ctr"/>
            <a:r>
              <a:rPr lang="cs-CZ" sz="2800" b="1" i="1" dirty="0"/>
              <a:t>Zánik </a:t>
            </a:r>
            <a:r>
              <a:rPr lang="cs-CZ" sz="2800" b="1" i="1" dirty="0" smtClean="0"/>
              <a:t>trestní </a:t>
            </a:r>
            <a:r>
              <a:rPr lang="cs-CZ" sz="2800" b="1" i="1" dirty="0"/>
              <a:t>odpovědnosti (účinná lítost) </a:t>
            </a:r>
            <a:endParaRPr lang="cs-CZ" sz="2800" b="1" i="1" dirty="0" smtClean="0"/>
          </a:p>
          <a:p>
            <a:pPr algn="ctr"/>
            <a:r>
              <a:rPr lang="cs-CZ" sz="2800" b="1" i="1" dirty="0" smtClean="0"/>
              <a:t>→ </a:t>
            </a:r>
            <a:r>
              <a:rPr lang="cs-CZ" sz="2800" b="1" i="1" dirty="0"/>
              <a:t>zastavení </a:t>
            </a:r>
            <a:r>
              <a:rPr lang="cs-CZ" sz="2800" b="1" i="1" dirty="0" smtClean="0"/>
              <a:t>trestního stíhání</a:t>
            </a:r>
            <a:endParaRPr lang="cs-CZ" sz="2800" b="1" i="1" dirty="0"/>
          </a:p>
          <a:p>
            <a:endParaRPr lang="cs-CZ" dirty="0"/>
          </a:p>
        </p:txBody>
      </p:sp>
      <p:sp>
        <p:nvSpPr>
          <p:cNvPr id="5" name="TextovéPole 4"/>
          <p:cNvSpPr txBox="1"/>
          <p:nvPr/>
        </p:nvSpPr>
        <p:spPr>
          <a:xfrm>
            <a:off x="283211" y="2656208"/>
            <a:ext cx="3960439" cy="1477328"/>
          </a:xfrm>
          <a:prstGeom prst="rect">
            <a:avLst/>
          </a:prstGeom>
          <a:noFill/>
        </p:spPr>
        <p:txBody>
          <a:bodyPr wrap="square" rtlCol="0">
            <a:spAutoFit/>
          </a:bodyPr>
          <a:lstStyle/>
          <a:p>
            <a:r>
              <a:rPr lang="cs-CZ" sz="2400" b="1" dirty="0"/>
              <a:t>Dobrovolně odstranil / napravil způsobený následek, nebo se o to pokusil</a:t>
            </a:r>
          </a:p>
          <a:p>
            <a:endParaRPr lang="cs-CZ" dirty="0"/>
          </a:p>
        </p:txBody>
      </p:sp>
      <p:sp>
        <p:nvSpPr>
          <p:cNvPr id="6" name="TextovéPole 5"/>
          <p:cNvSpPr txBox="1"/>
          <p:nvPr/>
        </p:nvSpPr>
        <p:spPr>
          <a:xfrm>
            <a:off x="2227426" y="3849250"/>
            <a:ext cx="4032448" cy="830997"/>
          </a:xfrm>
          <a:prstGeom prst="rect">
            <a:avLst/>
          </a:prstGeom>
          <a:noFill/>
        </p:spPr>
        <p:txBody>
          <a:bodyPr wrap="square" rtlCol="0">
            <a:spAutoFit/>
          </a:bodyPr>
          <a:lstStyle/>
          <a:p>
            <a:r>
              <a:rPr lang="cs-CZ" sz="2400" b="1" dirty="0"/>
              <a:t>Svým chováním projevil účinnou snahu po </a:t>
            </a:r>
            <a:r>
              <a:rPr lang="cs-CZ" sz="2400" b="1" dirty="0" smtClean="0"/>
              <a:t>nápravě</a:t>
            </a:r>
            <a:endParaRPr lang="cs-CZ" sz="2400" b="1" dirty="0"/>
          </a:p>
        </p:txBody>
      </p:sp>
      <p:sp>
        <p:nvSpPr>
          <p:cNvPr id="14" name="Obdélník 13"/>
          <p:cNvSpPr/>
          <p:nvPr/>
        </p:nvSpPr>
        <p:spPr>
          <a:xfrm>
            <a:off x="4307344" y="2933207"/>
            <a:ext cx="529311" cy="923330"/>
          </a:xfrm>
          <a:prstGeom prst="rect">
            <a:avLst/>
          </a:prstGeom>
          <a:noFill/>
        </p:spPr>
        <p:txBody>
          <a:bodyPr wrap="none" lIns="91440" tIns="45720" rIns="91440" bIns="45720">
            <a:spAutoFit/>
          </a:bodyPr>
          <a:lstStyle/>
          <a:p>
            <a:pPr algn="ctr"/>
            <a:r>
              <a:rPr lang="cs-CZ" sz="5400" b="1" cap="none" spc="0" dirty="0" smtClean="0">
                <a:ln w="18000">
                  <a:solidFill>
                    <a:schemeClr val="tx1"/>
                  </a:solidFill>
                  <a:prstDash val="solid"/>
                  <a:miter lim="800000"/>
                </a:ln>
                <a:solidFill>
                  <a:schemeClr val="tx1">
                    <a:lumMod val="85000"/>
                    <a:lumOff val="15000"/>
                  </a:schemeClr>
                </a:solidFill>
                <a:effectLst>
                  <a:outerShdw blurRad="25500" dist="23000" dir="7020000" algn="tl">
                    <a:srgbClr val="000000">
                      <a:alpha val="50000"/>
                    </a:srgbClr>
                  </a:outerShdw>
                </a:effectLst>
              </a:rPr>
              <a:t>+</a:t>
            </a:r>
            <a:endParaRPr lang="cs-CZ" sz="5400" b="1" cap="none" spc="0" dirty="0">
              <a:ln w="18000">
                <a:solidFill>
                  <a:schemeClr val="tx1"/>
                </a:solidFill>
                <a:prstDash val="solid"/>
                <a:miter lim="800000"/>
              </a:ln>
              <a:solidFill>
                <a:schemeClr val="tx1">
                  <a:lumMod val="85000"/>
                  <a:lumOff val="15000"/>
                </a:schemeClr>
              </a:solidFill>
              <a:effectLst>
                <a:outerShdw blurRad="25500" dist="23000" dir="7020000" algn="tl">
                  <a:srgbClr val="000000">
                    <a:alpha val="50000"/>
                  </a:srgbClr>
                </a:outerShdw>
              </a:effectLst>
            </a:endParaRPr>
          </a:p>
        </p:txBody>
      </p:sp>
      <p:sp>
        <p:nvSpPr>
          <p:cNvPr id="15" name="Obdélník 14"/>
          <p:cNvSpPr/>
          <p:nvPr/>
        </p:nvSpPr>
        <p:spPr>
          <a:xfrm>
            <a:off x="5940152" y="3869072"/>
            <a:ext cx="529311" cy="923330"/>
          </a:xfrm>
          <a:prstGeom prst="rect">
            <a:avLst/>
          </a:prstGeom>
          <a:noFill/>
        </p:spPr>
        <p:txBody>
          <a:bodyPr wrap="none" lIns="91440" tIns="45720" rIns="91440" bIns="45720">
            <a:spAutoFit/>
          </a:bodyPr>
          <a:lstStyle/>
          <a:p>
            <a:pPr algn="ctr"/>
            <a:r>
              <a:rPr lang="cs-CZ" sz="5400" b="1" cap="none" spc="0" dirty="0" smtClean="0">
                <a:ln w="18000">
                  <a:solidFill>
                    <a:schemeClr val="tx1"/>
                  </a:solidFill>
                  <a:prstDash val="solid"/>
                  <a:miter lim="800000"/>
                </a:ln>
                <a:solidFill>
                  <a:schemeClr val="tx1">
                    <a:lumMod val="85000"/>
                    <a:lumOff val="15000"/>
                  </a:schemeClr>
                </a:solidFill>
                <a:effectLst>
                  <a:outerShdw blurRad="25500" dist="23000" dir="7020000" algn="tl">
                    <a:srgbClr val="000000">
                      <a:alpha val="50000"/>
                    </a:srgbClr>
                  </a:outerShdw>
                </a:effectLst>
              </a:rPr>
              <a:t>+</a:t>
            </a:r>
            <a:endParaRPr lang="cs-CZ" sz="5400" b="1" cap="none" spc="0" dirty="0">
              <a:ln w="18000">
                <a:solidFill>
                  <a:schemeClr val="tx1"/>
                </a:solidFill>
                <a:prstDash val="solid"/>
                <a:miter lim="800000"/>
              </a:ln>
              <a:solidFill>
                <a:schemeClr val="tx1">
                  <a:lumMod val="85000"/>
                  <a:lumOff val="15000"/>
                </a:schemeClr>
              </a:solidFill>
              <a:effectLst>
                <a:outerShdw blurRad="25500" dist="23000" dir="7020000" algn="tl">
                  <a:srgbClr val="000000">
                    <a:alpha val="50000"/>
                  </a:srgbClr>
                </a:outerShdw>
              </a:effectLst>
            </a:endParaRPr>
          </a:p>
        </p:txBody>
      </p:sp>
      <p:pic>
        <p:nvPicPr>
          <p:cNvPr id="16" name="Obrázek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134" y="2288320"/>
            <a:ext cx="1460740" cy="1860705"/>
          </a:xfrm>
          <a:prstGeom prst="rect">
            <a:avLst/>
          </a:prstGeom>
        </p:spPr>
      </p:pic>
    </p:spTree>
    <p:extLst>
      <p:ext uri="{BB962C8B-B14F-4D97-AF65-F5344CB8AC3E}">
        <p14:creationId xmlns:p14="http://schemas.microsoft.com/office/powerpoint/2010/main" val="30995499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3600" b="1" dirty="0" smtClean="0"/>
              <a:t>Školní strategie proti </a:t>
            </a:r>
            <a:r>
              <a:rPr lang="cs-CZ" sz="3600" b="1" dirty="0" err="1" smtClean="0"/>
              <a:t>kyberšikaně</a:t>
            </a:r>
            <a:endParaRPr lang="cs-CZ" sz="3600" b="1" dirty="0"/>
          </a:p>
        </p:txBody>
      </p:sp>
      <p:sp>
        <p:nvSpPr>
          <p:cNvPr id="3" name="Zástupný symbol pro obsah 2"/>
          <p:cNvSpPr>
            <a:spLocks noGrp="1"/>
          </p:cNvSpPr>
          <p:nvPr>
            <p:ph idx="1"/>
          </p:nvPr>
        </p:nvSpPr>
        <p:spPr>
          <a:xfrm>
            <a:off x="467544" y="1700808"/>
            <a:ext cx="8229600" cy="4525963"/>
          </a:xfrm>
        </p:spPr>
        <p:txBody>
          <a:bodyPr>
            <a:normAutofit/>
          </a:bodyPr>
          <a:lstStyle/>
          <a:p>
            <a:pPr lvl="0">
              <a:buFont typeface="Wingdings" pitchFamily="2" charset="2"/>
              <a:buChar char="§"/>
            </a:pPr>
            <a:r>
              <a:rPr lang="cs-CZ" dirty="0" smtClean="0"/>
              <a:t>Zakotvěte </a:t>
            </a:r>
            <a:r>
              <a:rPr lang="cs-CZ" dirty="0"/>
              <a:t>pravidla používání mobilních zařízení a internetu do školního řádu.</a:t>
            </a:r>
          </a:p>
          <a:p>
            <a:pPr lvl="0">
              <a:buFont typeface="Wingdings" pitchFamily="2" charset="2"/>
              <a:buChar char="§"/>
            </a:pPr>
            <a:r>
              <a:rPr lang="cs-CZ" dirty="0" smtClean="0"/>
              <a:t>Zakotvěte </a:t>
            </a:r>
            <a:r>
              <a:rPr lang="cs-CZ" dirty="0"/>
              <a:t>řešení elektronického násilí mezi žáky či vůči pedagogům do školního </a:t>
            </a:r>
            <a:r>
              <a:rPr lang="cs-CZ" dirty="0" smtClean="0"/>
              <a:t>řádu, jasně definujte postihy.</a:t>
            </a:r>
            <a:endParaRPr lang="cs-CZ" dirty="0"/>
          </a:p>
          <a:p>
            <a:pPr lvl="0">
              <a:buFont typeface="Wingdings" pitchFamily="2" charset="2"/>
              <a:buChar char="§"/>
            </a:pPr>
            <a:r>
              <a:rPr lang="cs-CZ" dirty="0"/>
              <a:t>Začleňte prevenci elektronického násilí a </a:t>
            </a:r>
            <a:r>
              <a:rPr lang="cs-CZ" dirty="0" err="1"/>
              <a:t>kyberšikany</a:t>
            </a:r>
            <a:r>
              <a:rPr lang="cs-CZ" dirty="0"/>
              <a:t> do Minimálního školního programu prevence. </a:t>
            </a:r>
          </a:p>
        </p:txBody>
      </p:sp>
    </p:spTree>
    <p:extLst>
      <p:ext uri="{BB962C8B-B14F-4D97-AF65-F5344CB8AC3E}">
        <p14:creationId xmlns:p14="http://schemas.microsoft.com/office/powerpoint/2010/main" val="151698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délník 2"/>
          <p:cNvSpPr/>
          <p:nvPr/>
        </p:nvSpPr>
        <p:spPr>
          <a:xfrm>
            <a:off x="2117410" y="5569660"/>
            <a:ext cx="6264349" cy="276999"/>
          </a:xfrm>
          <a:prstGeom prst="rect">
            <a:avLst/>
          </a:prstGeom>
        </p:spPr>
        <p:txBody>
          <a:bodyPr wrap="square">
            <a:spAutoFit/>
          </a:bodyPr>
          <a:lstStyle/>
          <a:p>
            <a:pPr algn="r"/>
            <a:r>
              <a:rPr lang="cs-CZ" sz="1200" dirty="0">
                <a:hlinkClick r:id="rId3"/>
              </a:rPr>
              <a:t>http://allfacebook.com/infographic-back-to-school-cyber-bullying_b98122</a:t>
            </a:r>
            <a:endParaRPr lang="cs-CZ" sz="1200"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232" y="2510322"/>
            <a:ext cx="5317527" cy="3051210"/>
          </a:xfrm>
          <a:prstGeom prst="rect">
            <a:avLst/>
          </a:prstGeom>
          <a:ln w="15875">
            <a:solidFill>
              <a:schemeClr val="accent3">
                <a:lumMod val="75000"/>
              </a:schemeClr>
            </a:solidFill>
          </a:ln>
        </p:spPr>
      </p:pic>
      <p:sp>
        <p:nvSpPr>
          <p:cNvPr id="4" name="TextovéPole 3"/>
          <p:cNvSpPr txBox="1"/>
          <p:nvPr/>
        </p:nvSpPr>
        <p:spPr>
          <a:xfrm>
            <a:off x="2847675" y="468435"/>
            <a:ext cx="5723490" cy="523220"/>
          </a:xfrm>
          <a:prstGeom prst="rect">
            <a:avLst/>
          </a:prstGeom>
          <a:noFill/>
        </p:spPr>
        <p:txBody>
          <a:bodyPr wrap="none" rtlCol="0">
            <a:spAutoFit/>
          </a:bodyPr>
          <a:lstStyle/>
          <a:p>
            <a:r>
              <a:rPr lang="cs-CZ" sz="2800" b="1" dirty="0" smtClean="0">
                <a:latin typeface="+mj-lt"/>
              </a:rPr>
              <a:t>Elektronické násilí a jeho bitevní pole</a:t>
            </a:r>
            <a:endParaRPr lang="cs-CZ" sz="2800" b="1" dirty="0">
              <a:latin typeface="+mj-lt"/>
            </a:endParaRPr>
          </a:p>
        </p:txBody>
      </p:sp>
      <p:sp>
        <p:nvSpPr>
          <p:cNvPr id="6" name="TextovéPole 5"/>
          <p:cNvSpPr txBox="1"/>
          <p:nvPr/>
        </p:nvSpPr>
        <p:spPr>
          <a:xfrm>
            <a:off x="509517" y="1244156"/>
            <a:ext cx="7848872" cy="830997"/>
          </a:xfrm>
          <a:prstGeom prst="rect">
            <a:avLst/>
          </a:prstGeom>
          <a:noFill/>
        </p:spPr>
        <p:txBody>
          <a:bodyPr wrap="square" rtlCol="0">
            <a:spAutoFit/>
          </a:bodyPr>
          <a:lstStyle/>
          <a:p>
            <a:r>
              <a:rPr lang="cs-CZ" sz="2400" b="1" dirty="0" smtClean="0"/>
              <a:t>Novým </a:t>
            </a:r>
            <a:r>
              <a:rPr lang="cs-CZ" sz="2400" b="1" dirty="0"/>
              <a:t>školním hřištěm se stávají </a:t>
            </a:r>
            <a:r>
              <a:rPr lang="cs-CZ" sz="2400" b="1" dirty="0" smtClean="0"/>
              <a:t>sociální média a šikana se tak přesouvá na jejich půdu…</a:t>
            </a:r>
            <a:endParaRPr lang="cs-CZ" sz="2400" b="1" dirty="0"/>
          </a:p>
        </p:txBody>
      </p:sp>
      <p:sp>
        <p:nvSpPr>
          <p:cNvPr id="7" name="TextovéPole 6"/>
          <p:cNvSpPr txBox="1"/>
          <p:nvPr/>
        </p:nvSpPr>
        <p:spPr>
          <a:xfrm>
            <a:off x="391018" y="2697099"/>
            <a:ext cx="2660429" cy="2677656"/>
          </a:xfrm>
          <a:prstGeom prst="rect">
            <a:avLst/>
          </a:prstGeom>
          <a:noFill/>
        </p:spPr>
        <p:txBody>
          <a:bodyPr wrap="square" rtlCol="0">
            <a:spAutoFit/>
          </a:bodyPr>
          <a:lstStyle/>
          <a:p>
            <a:pPr algn="r"/>
            <a:r>
              <a:rPr lang="cs-CZ" sz="2400" dirty="0" smtClean="0"/>
              <a:t>Podle studie firmy </a:t>
            </a:r>
            <a:r>
              <a:rPr lang="cs-CZ" sz="2400" dirty="0" err="1" smtClean="0"/>
              <a:t>McAffe</a:t>
            </a:r>
            <a:r>
              <a:rPr lang="cs-CZ" sz="2400" dirty="0" smtClean="0"/>
              <a:t> z roku 2012 teenageři tvrdí, že </a:t>
            </a:r>
            <a:r>
              <a:rPr lang="cs-CZ" sz="2400" b="1" dirty="0" smtClean="0"/>
              <a:t>prostředí, kde se děje nejvíce takovýchto útoků, je </a:t>
            </a:r>
            <a:r>
              <a:rPr lang="cs-CZ" sz="2400" b="1" dirty="0" err="1" smtClean="0"/>
              <a:t>Facebook</a:t>
            </a:r>
            <a:r>
              <a:rPr lang="cs-CZ" sz="2400" b="1" dirty="0" smtClean="0"/>
              <a:t>.</a:t>
            </a:r>
            <a:endParaRPr lang="cs-CZ" sz="2400" b="1" dirty="0"/>
          </a:p>
        </p:txBody>
      </p:sp>
    </p:spTree>
    <p:extLst>
      <p:ext uri="{BB962C8B-B14F-4D97-AF65-F5344CB8AC3E}">
        <p14:creationId xmlns:p14="http://schemas.microsoft.com/office/powerpoint/2010/main" val="13610909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a:bodyPr>
          <a:lstStyle/>
          <a:p>
            <a:pPr algn="r"/>
            <a:r>
              <a:rPr lang="cs-CZ" sz="3600" b="1" dirty="0" smtClean="0"/>
              <a:t>Školní strategie proti </a:t>
            </a:r>
            <a:r>
              <a:rPr lang="cs-CZ" sz="3600" b="1" dirty="0" err="1" smtClean="0"/>
              <a:t>kyberšikaně</a:t>
            </a:r>
            <a:endParaRPr lang="cs-CZ" sz="3600" b="1" dirty="0"/>
          </a:p>
        </p:txBody>
      </p:sp>
      <p:sp>
        <p:nvSpPr>
          <p:cNvPr id="3" name="Zástupný symbol pro obsah 2"/>
          <p:cNvSpPr>
            <a:spLocks noGrp="1"/>
          </p:cNvSpPr>
          <p:nvPr>
            <p:ph idx="1"/>
          </p:nvPr>
        </p:nvSpPr>
        <p:spPr>
          <a:xfrm>
            <a:off x="323528" y="1916832"/>
            <a:ext cx="8229600" cy="4005041"/>
          </a:xfrm>
        </p:spPr>
        <p:txBody>
          <a:bodyPr/>
          <a:lstStyle/>
          <a:p>
            <a:pPr>
              <a:buFont typeface="Wingdings" pitchFamily="2" charset="2"/>
              <a:buChar char="§"/>
            </a:pPr>
            <a:r>
              <a:rPr lang="cs-CZ" dirty="0" smtClean="0"/>
              <a:t>Věnujte prostor a čas rozvoji třídních vztahů, komunikačních dovedností a sociální odpovědnosti.</a:t>
            </a:r>
          </a:p>
          <a:p>
            <a:pPr>
              <a:buFont typeface="Wingdings" pitchFamily="2" charset="2"/>
              <a:buChar char="§"/>
            </a:pPr>
            <a:r>
              <a:rPr lang="cs-CZ" dirty="0" smtClean="0"/>
              <a:t>Pravidelně monitorujte vztahy v třídním kolektivu, podporujte ohrožené a oslabené členy. Všímejte si změn nálady ve třídách. </a:t>
            </a:r>
          </a:p>
          <a:p>
            <a:endParaRPr lang="cs-CZ" dirty="0"/>
          </a:p>
        </p:txBody>
      </p:sp>
    </p:spTree>
    <p:extLst>
      <p:ext uri="{BB962C8B-B14F-4D97-AF65-F5344CB8AC3E}">
        <p14:creationId xmlns:p14="http://schemas.microsoft.com/office/powerpoint/2010/main" val="350058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3600" b="1" dirty="0" smtClean="0"/>
              <a:t>Školní strategie proti </a:t>
            </a:r>
            <a:r>
              <a:rPr lang="cs-CZ" sz="3600" b="1" dirty="0" err="1" smtClean="0"/>
              <a:t>kyberšikaně</a:t>
            </a:r>
            <a:endParaRPr lang="cs-CZ" sz="3600" b="1" dirty="0"/>
          </a:p>
        </p:txBody>
      </p:sp>
      <p:sp>
        <p:nvSpPr>
          <p:cNvPr id="3" name="Zástupný symbol pro obsah 2"/>
          <p:cNvSpPr>
            <a:spLocks noGrp="1"/>
          </p:cNvSpPr>
          <p:nvPr>
            <p:ph idx="1"/>
          </p:nvPr>
        </p:nvSpPr>
        <p:spPr>
          <a:xfrm>
            <a:off x="323528" y="1700808"/>
            <a:ext cx="8229600" cy="4293073"/>
          </a:xfrm>
        </p:spPr>
        <p:txBody>
          <a:bodyPr>
            <a:normAutofit fontScale="92500" lnSpcReduction="20000"/>
          </a:bodyPr>
          <a:lstStyle/>
          <a:p>
            <a:pPr lvl="0">
              <a:buFont typeface="Wingdings" pitchFamily="2" charset="2"/>
              <a:buChar char="§"/>
            </a:pPr>
            <a:r>
              <a:rPr lang="cs-CZ" dirty="0" smtClean="0"/>
              <a:t>Zařaďte téma etického a bezpečného užívání internetu a mobilních technologií do školního vzdělávacího programu a do výuky. </a:t>
            </a:r>
          </a:p>
          <a:p>
            <a:pPr lvl="0">
              <a:buFont typeface="Wingdings" pitchFamily="2" charset="2"/>
              <a:buChar char="§"/>
            </a:pPr>
            <a:r>
              <a:rPr lang="cs-CZ" dirty="0" smtClean="0"/>
              <a:t>Určete pro děti kontaktní osobou v krizích spojených s elektronickým násilím. </a:t>
            </a:r>
          </a:p>
          <a:p>
            <a:pPr lvl="0">
              <a:buFont typeface="Wingdings" pitchFamily="2" charset="2"/>
              <a:buChar char="§"/>
            </a:pPr>
            <a:r>
              <a:rPr lang="cs-CZ" dirty="0" smtClean="0"/>
              <a:t>Instruujte žáky komu a jakým způsobem se mohou se svým problémem s důvěrou svěřit.  </a:t>
            </a:r>
          </a:p>
          <a:p>
            <a:pPr lvl="0">
              <a:buFont typeface="Wingdings" pitchFamily="2" charset="2"/>
              <a:buChar char="§"/>
            </a:pPr>
            <a:r>
              <a:rPr lang="cs-CZ" dirty="0" smtClean="0"/>
              <a:t>Dohodněte se s žáky na pravidlech elektronické komunikace, nechte je tato pravidla formulovat, odsouhlasit a zveřejnit.  </a:t>
            </a:r>
            <a:endParaRPr lang="cs-CZ" dirty="0"/>
          </a:p>
        </p:txBody>
      </p:sp>
    </p:spTree>
    <p:extLst>
      <p:ext uri="{BB962C8B-B14F-4D97-AF65-F5344CB8AC3E}">
        <p14:creationId xmlns:p14="http://schemas.microsoft.com/office/powerpoint/2010/main" val="14724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3600" b="1" dirty="0" smtClean="0"/>
              <a:t>Školní strategie proti </a:t>
            </a:r>
            <a:r>
              <a:rPr lang="cs-CZ" sz="3600" b="1" dirty="0" err="1" smtClean="0"/>
              <a:t>kyberšikaně</a:t>
            </a:r>
            <a:endParaRPr lang="cs-CZ" sz="3600" b="1" dirty="0"/>
          </a:p>
        </p:txBody>
      </p:sp>
      <p:sp>
        <p:nvSpPr>
          <p:cNvPr id="3" name="Zástupný symbol pro obsah 2"/>
          <p:cNvSpPr>
            <a:spLocks noGrp="1"/>
          </p:cNvSpPr>
          <p:nvPr>
            <p:ph idx="1"/>
          </p:nvPr>
        </p:nvSpPr>
        <p:spPr>
          <a:xfrm>
            <a:off x="323528" y="1412777"/>
            <a:ext cx="8229600" cy="4697386"/>
          </a:xfrm>
        </p:spPr>
        <p:txBody>
          <a:bodyPr>
            <a:normAutofit lnSpcReduction="10000"/>
          </a:bodyPr>
          <a:lstStyle/>
          <a:p>
            <a:pPr>
              <a:buFont typeface="Wingdings" pitchFamily="2" charset="2"/>
              <a:buChar char="§"/>
            </a:pPr>
            <a:r>
              <a:rPr lang="cs-CZ" dirty="0" smtClean="0"/>
              <a:t>Předejte žákům kontakty na pomáhající pracoviště specializované na pomoc obětem </a:t>
            </a:r>
            <a:r>
              <a:rPr lang="cs-CZ" dirty="0" err="1" smtClean="0"/>
              <a:t>kyberšikany</a:t>
            </a:r>
            <a:r>
              <a:rPr lang="cs-CZ" dirty="0" smtClean="0"/>
              <a:t>.</a:t>
            </a:r>
          </a:p>
          <a:p>
            <a:pPr>
              <a:buFont typeface="Wingdings" pitchFamily="2" charset="2"/>
              <a:buChar char="§"/>
            </a:pPr>
            <a:r>
              <a:rPr lang="cs-CZ" dirty="0" smtClean="0"/>
              <a:t>Používejte internet, sociální sítě, portály pro sdílení videí společně s žáky k pozitivním vzdělávacím a rozvojovým účelům.</a:t>
            </a:r>
          </a:p>
          <a:p>
            <a:pPr>
              <a:buFont typeface="Wingdings" pitchFamily="2" charset="2"/>
              <a:buChar char="§"/>
            </a:pPr>
            <a:r>
              <a:rPr lang="cs-CZ" dirty="0" smtClean="0"/>
              <a:t>Sledujte neoficiální třídní a školní internetové stránky.</a:t>
            </a:r>
          </a:p>
          <a:p>
            <a:pPr>
              <a:buFont typeface="Wingdings" pitchFamily="2" charset="2"/>
              <a:buChar char="§"/>
            </a:pPr>
            <a:r>
              <a:rPr lang="cs-CZ" dirty="0" smtClean="0"/>
              <a:t>Zapojte rodiče do prevence. </a:t>
            </a:r>
          </a:p>
          <a:p>
            <a:endParaRPr lang="cs-CZ" dirty="0"/>
          </a:p>
        </p:txBody>
      </p:sp>
    </p:spTree>
    <p:extLst>
      <p:ext uri="{BB962C8B-B14F-4D97-AF65-F5344CB8AC3E}">
        <p14:creationId xmlns:p14="http://schemas.microsoft.com/office/powerpoint/2010/main" val="333553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cs-CZ" sz="3600" b="1" dirty="0" smtClean="0"/>
              <a:t>Komplexní přístup k ochraně dětí</a:t>
            </a:r>
            <a:endParaRPr lang="fr-BE" sz="3600" b="1" dirty="0"/>
          </a:p>
        </p:txBody>
      </p:sp>
      <p:sp>
        <p:nvSpPr>
          <p:cNvPr id="3" name="Content Placeholder 2"/>
          <p:cNvSpPr>
            <a:spLocks noGrp="1"/>
          </p:cNvSpPr>
          <p:nvPr>
            <p:ph idx="1"/>
          </p:nvPr>
        </p:nvSpPr>
        <p:spPr>
          <a:xfrm>
            <a:off x="467544" y="1628800"/>
            <a:ext cx="8435280" cy="4464496"/>
          </a:xfrm>
        </p:spPr>
        <p:txBody>
          <a:bodyPr>
            <a:normAutofit fontScale="62500" lnSpcReduction="20000"/>
          </a:bodyPr>
          <a:lstStyle/>
          <a:p>
            <a:pPr>
              <a:buFont typeface="Wingdings" pitchFamily="2" charset="2"/>
              <a:buChar char="§"/>
            </a:pPr>
            <a:r>
              <a:rPr lang="cs-CZ" dirty="0" smtClean="0"/>
              <a:t>Zvyšování povědomí o této problematice</a:t>
            </a:r>
            <a:r>
              <a:rPr lang="en-IE" dirty="0" smtClean="0"/>
              <a:t>.</a:t>
            </a:r>
            <a:endParaRPr lang="en-IE" dirty="0"/>
          </a:p>
          <a:p>
            <a:pPr>
              <a:buFont typeface="Wingdings" pitchFamily="2" charset="2"/>
              <a:buChar char="§"/>
            </a:pPr>
            <a:r>
              <a:rPr lang="cs-CZ" dirty="0" smtClean="0"/>
              <a:t>Vytvoření pozitivního a přátelského prostředí ve škole</a:t>
            </a:r>
            <a:r>
              <a:rPr lang="en-IE" dirty="0" smtClean="0"/>
              <a:t>.</a:t>
            </a:r>
            <a:endParaRPr lang="en-IE" dirty="0"/>
          </a:p>
          <a:p>
            <a:pPr>
              <a:buFont typeface="Wingdings" pitchFamily="2" charset="2"/>
              <a:buChar char="§"/>
            </a:pPr>
            <a:r>
              <a:rPr lang="cs-CZ" dirty="0" smtClean="0"/>
              <a:t>Pevné zakotvení opatření a prevence proti šikaně a kyberšikany ve školních osnovách. </a:t>
            </a:r>
            <a:endParaRPr lang="en-IE" dirty="0"/>
          </a:p>
          <a:p>
            <a:pPr>
              <a:buFont typeface="Wingdings" pitchFamily="2" charset="2"/>
              <a:buChar char="§"/>
            </a:pPr>
            <a:r>
              <a:rPr lang="cs-CZ" dirty="0" smtClean="0"/>
              <a:t>Výuka odpovídajících dovedností práce na sociálních sítích</a:t>
            </a:r>
            <a:r>
              <a:rPr lang="en-IE" dirty="0" smtClean="0"/>
              <a:t>.</a:t>
            </a:r>
            <a:endParaRPr lang="en-IE" dirty="0"/>
          </a:p>
          <a:p>
            <a:pPr>
              <a:buFont typeface="Wingdings" pitchFamily="2" charset="2"/>
              <a:buChar char="§"/>
            </a:pPr>
            <a:r>
              <a:rPr lang="cs-CZ" dirty="0" smtClean="0"/>
              <a:t>Zapojení rodičů.</a:t>
            </a:r>
            <a:endParaRPr lang="en-IE" dirty="0"/>
          </a:p>
          <a:p>
            <a:pPr>
              <a:buFont typeface="Wingdings" pitchFamily="2" charset="2"/>
              <a:buChar char="§"/>
            </a:pPr>
            <a:r>
              <a:rPr lang="cs-CZ" dirty="0" smtClean="0"/>
              <a:t>Jasný školní řád a postupy</a:t>
            </a:r>
            <a:r>
              <a:rPr lang="en-IE" dirty="0" smtClean="0"/>
              <a:t>.</a:t>
            </a:r>
            <a:endParaRPr lang="en-IE" dirty="0"/>
          </a:p>
          <a:p>
            <a:pPr>
              <a:buFont typeface="Wingdings" pitchFamily="2" charset="2"/>
              <a:buChar char="§"/>
            </a:pPr>
            <a:r>
              <a:rPr lang="cs-CZ" dirty="0" smtClean="0"/>
              <a:t>Jasný systém postihů</a:t>
            </a:r>
            <a:r>
              <a:rPr lang="en-IE" dirty="0" smtClean="0"/>
              <a:t>.</a:t>
            </a:r>
            <a:endParaRPr lang="en-IE" dirty="0"/>
          </a:p>
          <a:p>
            <a:pPr>
              <a:buFont typeface="Wingdings" pitchFamily="2" charset="2"/>
              <a:buChar char="§"/>
            </a:pPr>
            <a:r>
              <a:rPr lang="cs-CZ" dirty="0" smtClean="0"/>
              <a:t>Vyhlašování tematických dnů v boji proti </a:t>
            </a:r>
            <a:r>
              <a:rPr lang="cs-CZ" dirty="0" err="1" smtClean="0"/>
              <a:t>kyberšikaně</a:t>
            </a:r>
            <a:r>
              <a:rPr lang="cs-CZ" dirty="0" smtClean="0"/>
              <a:t>. </a:t>
            </a:r>
            <a:endParaRPr lang="en-IE" dirty="0"/>
          </a:p>
          <a:p>
            <a:pPr>
              <a:buFont typeface="Wingdings" pitchFamily="2" charset="2"/>
              <a:buChar char="§"/>
            </a:pPr>
            <a:r>
              <a:rPr lang="cs-CZ" dirty="0" smtClean="0"/>
              <a:t>Výcvik učitelů v oblasti prevence negativních jevů</a:t>
            </a:r>
            <a:r>
              <a:rPr lang="en-IE" dirty="0" smtClean="0"/>
              <a:t>.</a:t>
            </a:r>
            <a:endParaRPr lang="en-IE" dirty="0"/>
          </a:p>
          <a:p>
            <a:pPr marL="0" indent="0">
              <a:buNone/>
            </a:pPr>
            <a:endParaRPr lang="en-IE" b="1" dirty="0" smtClean="0">
              <a:solidFill>
                <a:schemeClr val="accent5">
                  <a:lumMod val="75000"/>
                </a:schemeClr>
              </a:solidFill>
            </a:endParaRPr>
          </a:p>
          <a:p>
            <a:pPr marL="0" indent="0" algn="ctr">
              <a:buNone/>
            </a:pPr>
            <a:r>
              <a:rPr lang="cs-CZ" sz="4000" b="1" dirty="0" smtClean="0">
                <a:solidFill>
                  <a:schemeClr val="accent5">
                    <a:lumMod val="75000"/>
                  </a:schemeClr>
                </a:solidFill>
              </a:rPr>
              <a:t>Jaké další strategie mohou fungovat? </a:t>
            </a:r>
          </a:p>
          <a:p>
            <a:pPr marL="0" indent="0" algn="ctr">
              <a:buNone/>
            </a:pPr>
            <a:r>
              <a:rPr lang="cs-CZ" sz="4000" b="1" dirty="0" smtClean="0">
                <a:solidFill>
                  <a:schemeClr val="accent5">
                    <a:lumMod val="75000"/>
                  </a:schemeClr>
                </a:solidFill>
              </a:rPr>
              <a:t> SWOT analýza těchto přístupů</a:t>
            </a:r>
            <a:endParaRPr lang="fr-BE" sz="4000" b="1" dirty="0">
              <a:solidFill>
                <a:schemeClr val="accent5">
                  <a:lumMod val="75000"/>
                </a:schemeClr>
              </a:solidFill>
            </a:endParaRPr>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a:solidFill>
                  <a:prstClr val="black">
                    <a:tint val="75000"/>
                  </a:prstClr>
                </a:solidFill>
              </a:rPr>
              <a:pPr/>
              <a:t>63</a:t>
            </a:fld>
            <a:endParaRPr lang="fr-BE" dirty="0">
              <a:solidFill>
                <a:prstClr val="black">
                  <a:tint val="75000"/>
                </a:prstClr>
              </a:solidFill>
            </a:endParaRPr>
          </a:p>
        </p:txBody>
      </p:sp>
    </p:spTree>
    <p:extLst>
      <p:ext uri="{BB962C8B-B14F-4D97-AF65-F5344CB8AC3E}">
        <p14:creationId xmlns:p14="http://schemas.microsoft.com/office/powerpoint/2010/main" val="9601824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pPr algn="r"/>
            <a:r>
              <a:rPr lang="cs-CZ" b="1" dirty="0" smtClean="0"/>
              <a:t>Škola tento problém </a:t>
            </a:r>
            <a:br>
              <a:rPr lang="cs-CZ" b="1" dirty="0" smtClean="0"/>
            </a:br>
            <a:r>
              <a:rPr lang="cs-CZ" b="1" dirty="0" smtClean="0"/>
              <a:t>zcela sama nevyřeší</a:t>
            </a:r>
            <a:endParaRPr lang="fr-BE" b="1" dirty="0"/>
          </a:p>
        </p:txBody>
      </p:sp>
      <p:sp>
        <p:nvSpPr>
          <p:cNvPr id="3" name="Content Placeholder 2"/>
          <p:cNvSpPr>
            <a:spLocks noGrp="1"/>
          </p:cNvSpPr>
          <p:nvPr>
            <p:ph idx="1"/>
          </p:nvPr>
        </p:nvSpPr>
        <p:spPr>
          <a:xfrm>
            <a:off x="323528" y="1916832"/>
            <a:ext cx="8424936" cy="4104455"/>
          </a:xfrm>
        </p:spPr>
        <p:txBody>
          <a:bodyPr>
            <a:normAutofit fontScale="77500" lnSpcReduction="20000"/>
          </a:bodyPr>
          <a:lstStyle/>
          <a:p>
            <a:pPr marL="0" indent="0">
              <a:buNone/>
            </a:pPr>
            <a:r>
              <a:rPr lang="cs-CZ" sz="3000" b="1" dirty="0" smtClean="0"/>
              <a:t>„Šikana je komplexní společenský problém. Má mnoho podob -  doma, v širším pojetí rodiny, v sociálních skupinách, ve sportu i v mládežnických seskupeních.“</a:t>
            </a:r>
            <a:r>
              <a:rPr lang="en-IE" sz="3000" b="1" dirty="0" smtClean="0"/>
              <a:t> </a:t>
            </a:r>
            <a:r>
              <a:rPr lang="cs-CZ" sz="3000" b="1" dirty="0" smtClean="0"/>
              <a:t>Irsko 2012</a:t>
            </a:r>
            <a:endParaRPr lang="en-IE" sz="3000" b="1" dirty="0" smtClean="0"/>
          </a:p>
          <a:p>
            <a:pPr marL="0" indent="0">
              <a:buNone/>
            </a:pPr>
            <a:endParaRPr lang="en-IE" sz="2000" b="1" dirty="0" smtClean="0">
              <a:solidFill>
                <a:srgbClr val="0070C0"/>
              </a:solidFill>
            </a:endParaRPr>
          </a:p>
          <a:p>
            <a:pPr marL="0" indent="0" algn="ctr">
              <a:buNone/>
            </a:pPr>
            <a:r>
              <a:rPr lang="cs-CZ" sz="3900" b="1" dirty="0" smtClean="0">
                <a:solidFill>
                  <a:schemeClr val="accent5">
                    <a:lumMod val="75000"/>
                  </a:schemeClr>
                </a:solidFill>
              </a:rPr>
              <a:t>Kdo další může </a:t>
            </a:r>
            <a:r>
              <a:rPr lang="cs-CZ" sz="3900" b="1" dirty="0">
                <a:solidFill>
                  <a:schemeClr val="accent5">
                    <a:lumMod val="75000"/>
                  </a:schemeClr>
                </a:solidFill>
              </a:rPr>
              <a:t>pomoci</a:t>
            </a:r>
            <a:r>
              <a:rPr lang="cs-CZ" sz="3900" b="1" dirty="0" smtClean="0">
                <a:solidFill>
                  <a:schemeClr val="accent5">
                    <a:lumMod val="75000"/>
                  </a:schemeClr>
                </a:solidFill>
              </a:rPr>
              <a:t>? </a:t>
            </a:r>
          </a:p>
          <a:p>
            <a:pPr>
              <a:buFont typeface="Wingdings" pitchFamily="2" charset="2"/>
              <a:buChar char="§"/>
            </a:pPr>
            <a:r>
              <a:rPr lang="cs-CZ" sz="2600" b="1" dirty="0" smtClean="0"/>
              <a:t>Rodiče?</a:t>
            </a:r>
            <a:r>
              <a:rPr lang="en-IE" sz="2600" b="1" dirty="0" smtClean="0"/>
              <a:t>   </a:t>
            </a:r>
            <a:endParaRPr lang="en-IE" sz="2600" b="1" dirty="0"/>
          </a:p>
          <a:p>
            <a:pPr>
              <a:buFont typeface="Wingdings" pitchFamily="2" charset="2"/>
              <a:buChar char="§"/>
            </a:pPr>
            <a:r>
              <a:rPr lang="cs-CZ" sz="2600" b="1" dirty="0" smtClean="0"/>
              <a:t>Osobnostní rozvoj dítěte a jeho důvěra ?</a:t>
            </a:r>
            <a:endParaRPr lang="en-IE" sz="2600" b="1" dirty="0"/>
          </a:p>
          <a:p>
            <a:pPr>
              <a:buFont typeface="Wingdings" pitchFamily="2" charset="2"/>
              <a:buChar char="§"/>
            </a:pPr>
            <a:r>
              <a:rPr lang="cs-CZ" sz="2600" b="1" dirty="0" smtClean="0"/>
              <a:t>Média? </a:t>
            </a:r>
            <a:r>
              <a:rPr lang="en-IE" sz="2600" b="1" dirty="0" smtClean="0"/>
              <a:t>   </a:t>
            </a:r>
            <a:endParaRPr lang="en-IE" sz="2600" b="1" dirty="0"/>
          </a:p>
          <a:p>
            <a:pPr>
              <a:buFont typeface="Wingdings" pitchFamily="2" charset="2"/>
              <a:buChar char="§"/>
            </a:pPr>
            <a:r>
              <a:rPr lang="cs-CZ" sz="2600" b="1" dirty="0" smtClean="0"/>
              <a:t>Vláda?</a:t>
            </a:r>
          </a:p>
          <a:p>
            <a:pPr>
              <a:buFont typeface="Wingdings" pitchFamily="2" charset="2"/>
              <a:buChar char="§"/>
            </a:pPr>
            <a:r>
              <a:rPr lang="cs-CZ" sz="2600" b="1" dirty="0" smtClean="0"/>
              <a:t>Ministerstva?</a:t>
            </a:r>
          </a:p>
          <a:p>
            <a:pPr>
              <a:buFont typeface="Wingdings" pitchFamily="2" charset="2"/>
              <a:buChar char="§"/>
            </a:pPr>
            <a:r>
              <a:rPr lang="cs-CZ" sz="2600" b="1" dirty="0" smtClean="0"/>
              <a:t>Kdo další……?</a:t>
            </a:r>
            <a:endParaRPr lang="en-IE" sz="2600" b="1" dirty="0"/>
          </a:p>
          <a:p>
            <a:pPr marL="0" indent="0">
              <a:buNone/>
            </a:pPr>
            <a:endParaRPr lang="en-IE" sz="2000" dirty="0" smtClean="0"/>
          </a:p>
          <a:p>
            <a:pPr marL="0" indent="0" algn="r">
              <a:buNone/>
            </a:pPr>
            <a:endParaRPr lang="en-IE" sz="2000" dirty="0"/>
          </a:p>
          <a:p>
            <a:pPr marL="0" indent="0">
              <a:buNone/>
            </a:pPr>
            <a:endParaRPr lang="fr-BE" dirty="0"/>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64</a:t>
            </a:fld>
            <a:endParaRPr lang="fr-BE" dirty="0">
              <a:solidFill>
                <a:prstClr val="black">
                  <a:tint val="75000"/>
                </a:prstClr>
              </a:solidFill>
            </a:endParaRPr>
          </a:p>
        </p:txBody>
      </p:sp>
    </p:spTree>
    <p:extLst>
      <p:ext uri="{BB962C8B-B14F-4D97-AF65-F5344CB8AC3E}">
        <p14:creationId xmlns:p14="http://schemas.microsoft.com/office/powerpoint/2010/main" val="27847117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normAutofit fontScale="90000"/>
          </a:bodyPr>
          <a:lstStyle/>
          <a:p>
            <a:pPr algn="r"/>
            <a:r>
              <a:rPr lang="cs-CZ" b="1" dirty="0" err="1" smtClean="0"/>
              <a:t>Kyberšikana</a:t>
            </a:r>
            <a:r>
              <a:rPr lang="cs-CZ" b="1" dirty="0" smtClean="0"/>
              <a:t> a </a:t>
            </a:r>
            <a:br>
              <a:rPr lang="cs-CZ" b="1" dirty="0" smtClean="0"/>
            </a:br>
            <a:r>
              <a:rPr lang="cs-CZ" b="1" dirty="0" smtClean="0"/>
              <a:t>školní dokumenty</a:t>
            </a:r>
            <a:endParaRPr lang="cs-CZ" b="1" dirty="0"/>
          </a:p>
        </p:txBody>
      </p:sp>
      <p:sp>
        <p:nvSpPr>
          <p:cNvPr id="3" name="Zástupný symbol pro obsah 2"/>
          <p:cNvSpPr>
            <a:spLocks noGrp="1"/>
          </p:cNvSpPr>
          <p:nvPr>
            <p:ph idx="1"/>
          </p:nvPr>
        </p:nvSpPr>
        <p:spPr/>
        <p:txBody>
          <a:bodyPr/>
          <a:lstStyle/>
          <a:p>
            <a:pPr marL="0" indent="0">
              <a:buNone/>
            </a:pPr>
            <a:r>
              <a:rPr lang="cs-CZ" b="1" dirty="0" smtClean="0"/>
              <a:t>Kde by měla být deklarována nepřijatelnost a postup v případě </a:t>
            </a:r>
            <a:r>
              <a:rPr lang="cs-CZ" b="1" dirty="0" err="1" smtClean="0"/>
              <a:t>kyberšikany</a:t>
            </a:r>
            <a:r>
              <a:rPr lang="cs-CZ" b="1" dirty="0" smtClean="0"/>
              <a:t>?</a:t>
            </a:r>
          </a:p>
          <a:p>
            <a:r>
              <a:rPr lang="cs-CZ" dirty="0" smtClean="0"/>
              <a:t>Školní řád</a:t>
            </a:r>
          </a:p>
          <a:p>
            <a:r>
              <a:rPr lang="cs-CZ" dirty="0" smtClean="0"/>
              <a:t>Školní zásady užívání ICT a internetu </a:t>
            </a:r>
          </a:p>
          <a:p>
            <a:r>
              <a:rPr lang="cs-CZ" dirty="0" smtClean="0"/>
              <a:t>Minimální školní program prevence</a:t>
            </a:r>
          </a:p>
          <a:p>
            <a:r>
              <a:rPr lang="cs-CZ" dirty="0" smtClean="0"/>
              <a:t>Školní rámcový vzdělávací program</a:t>
            </a:r>
          </a:p>
          <a:p>
            <a:r>
              <a:rPr lang="cs-CZ" dirty="0" smtClean="0"/>
              <a:t>Pravidla učebny ICT</a:t>
            </a:r>
            <a:endParaRPr lang="cs-CZ" dirty="0"/>
          </a:p>
        </p:txBody>
      </p:sp>
    </p:spTree>
    <p:extLst>
      <p:ext uri="{BB962C8B-B14F-4D97-AF65-F5344CB8AC3E}">
        <p14:creationId xmlns:p14="http://schemas.microsoft.com/office/powerpoint/2010/main" val="19369298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b="1" dirty="0" smtClean="0"/>
              <a:t>Metodická opora MŠMT</a:t>
            </a:r>
            <a:endParaRPr lang="cs-CZ" b="1" dirty="0"/>
          </a:p>
        </p:txBody>
      </p:sp>
      <p:sp>
        <p:nvSpPr>
          <p:cNvPr id="3" name="Zástupný symbol pro obsah 2"/>
          <p:cNvSpPr>
            <a:spLocks noGrp="1"/>
          </p:cNvSpPr>
          <p:nvPr>
            <p:ph idx="1"/>
          </p:nvPr>
        </p:nvSpPr>
        <p:spPr>
          <a:xfrm>
            <a:off x="467544" y="1844825"/>
            <a:ext cx="8229600" cy="3312368"/>
          </a:xfrm>
        </p:spPr>
        <p:txBody>
          <a:bodyPr/>
          <a:lstStyle/>
          <a:p>
            <a:pPr marL="0" indent="0" algn="ctr">
              <a:buNone/>
            </a:pPr>
            <a:r>
              <a:rPr lang="cs-CZ" dirty="0"/>
              <a:t>Č.j. MSMT- </a:t>
            </a:r>
            <a:r>
              <a:rPr lang="cs-CZ" dirty="0" smtClean="0"/>
              <a:t>22294/2013-1, Metodický </a:t>
            </a:r>
            <a:r>
              <a:rPr lang="cs-CZ" dirty="0"/>
              <a:t>pokyn Ministerstva školství, mládeže </a:t>
            </a:r>
            <a:r>
              <a:rPr lang="cs-CZ" dirty="0" smtClean="0"/>
              <a:t>a </a:t>
            </a:r>
            <a:r>
              <a:rPr lang="cs-CZ" dirty="0"/>
              <a:t>tělovýchovy k řešení šikanování ve školách a školských zařízeních</a:t>
            </a:r>
          </a:p>
          <a:p>
            <a:pPr algn="ct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912691"/>
            <a:ext cx="3014639" cy="2328956"/>
          </a:xfrm>
          <a:prstGeom prst="rect">
            <a:avLst/>
          </a:prstGeom>
        </p:spPr>
      </p:pic>
    </p:spTree>
    <p:extLst>
      <p:ext uri="{BB962C8B-B14F-4D97-AF65-F5344CB8AC3E}">
        <p14:creationId xmlns:p14="http://schemas.microsoft.com/office/powerpoint/2010/main" val="11413345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229199"/>
            <a:ext cx="8229600" cy="792089"/>
          </a:xfrm>
        </p:spPr>
        <p:txBody>
          <a:bodyPr/>
          <a:lstStyle/>
          <a:p>
            <a:pPr marL="0" indent="0">
              <a:buNone/>
            </a:pPr>
            <a:r>
              <a:rPr lang="en-IE" b="1" dirty="0" smtClean="0"/>
              <a:t>                          </a:t>
            </a:r>
            <a:r>
              <a:rPr lang="en-IE" sz="2000" b="1" dirty="0" err="1" smtClean="0"/>
              <a:t>CyberMentors</a:t>
            </a:r>
            <a:r>
              <a:rPr lang="en-IE" sz="2000" b="1" dirty="0" smtClean="0"/>
              <a:t> </a:t>
            </a:r>
            <a:r>
              <a:rPr lang="en-IE" sz="2000" b="1" dirty="0"/>
              <a:t>@ </a:t>
            </a:r>
            <a:r>
              <a:rPr lang="en-IE" sz="2000" b="1" dirty="0" err="1">
                <a:hlinkClick r:id="rId3"/>
              </a:rPr>
              <a:t>Beatbullying</a:t>
            </a:r>
            <a:r>
              <a:rPr lang="en-IE" sz="2000" b="1" dirty="0"/>
              <a:t> </a:t>
            </a:r>
          </a:p>
          <a:p>
            <a:pPr marL="0" indent="0">
              <a:buNone/>
            </a:pPr>
            <a:endParaRPr lang="en-GB" dirty="0"/>
          </a:p>
        </p:txBody>
      </p:sp>
      <p:sp>
        <p:nvSpPr>
          <p:cNvPr id="4" name="Slide Number Placeholder 3"/>
          <p:cNvSpPr>
            <a:spLocks noGrp="1"/>
          </p:cNvSpPr>
          <p:nvPr>
            <p:ph type="sldNum" sz="quarter" idx="12"/>
          </p:nvPr>
        </p:nvSpPr>
        <p:spPr>
          <a:prstGeom prst="rect">
            <a:avLst/>
          </a:prstGeom>
        </p:spPr>
        <p:txBody>
          <a:bodyPr/>
          <a:lstStyle/>
          <a:p>
            <a:fld id="{24277BE5-BD69-4D99-80E7-C579DB9B970D}" type="slidenum">
              <a:rPr lang="fr-BE" smtClean="0">
                <a:solidFill>
                  <a:prstClr val="black">
                    <a:tint val="75000"/>
                  </a:prstClr>
                </a:solidFill>
              </a:rPr>
              <a:pPr/>
              <a:t>67</a:t>
            </a:fld>
            <a:endParaRPr lang="fr-BE" dirty="0">
              <a:solidFill>
                <a:prstClr val="black">
                  <a:tint val="75000"/>
                </a:prstClr>
              </a:solidFill>
            </a:endParaRPr>
          </a:p>
        </p:txBody>
      </p:sp>
      <p:pic>
        <p:nvPicPr>
          <p:cNvPr id="7" name="Picture 6" descr="rules of conduct.jpg"/>
          <p:cNvPicPr>
            <a:picLocks noChangeAspect="1"/>
          </p:cNvPicPr>
          <p:nvPr/>
        </p:nvPicPr>
        <p:blipFill>
          <a:blip r:embed="rId4" cstate="print"/>
          <a:stretch>
            <a:fillRect/>
          </a:stretch>
        </p:blipFill>
        <p:spPr>
          <a:xfrm>
            <a:off x="1043608" y="260648"/>
            <a:ext cx="7128791" cy="4896544"/>
          </a:xfrm>
          <a:prstGeom prst="rect">
            <a:avLst/>
          </a:prstGeom>
        </p:spPr>
      </p:pic>
    </p:spTree>
    <p:extLst>
      <p:ext uri="{BB962C8B-B14F-4D97-AF65-F5344CB8AC3E}">
        <p14:creationId xmlns:p14="http://schemas.microsoft.com/office/powerpoint/2010/main" val="5975374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51520" y="5157192"/>
            <a:ext cx="8568952" cy="83099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200" dirty="0" smtClean="0">
                <a:solidFill>
                  <a:prstClr val="black">
                    <a:lumMod val="65000"/>
                    <a:lumOff val="35000"/>
                  </a:prstClr>
                </a:solidFill>
              </a:rPr>
              <a:t>The work presented on this document is partially supported by the European Commission’s Lifelong Learning Programme – project </a:t>
            </a:r>
            <a:r>
              <a:rPr lang="en-GB" sz="1200" dirty="0" err="1" smtClean="0">
                <a:solidFill>
                  <a:prstClr val="black">
                    <a:lumMod val="65000"/>
                    <a:lumOff val="35000"/>
                  </a:prstClr>
                </a:solidFill>
              </a:rPr>
              <a:t>CPD</a:t>
            </a:r>
            <a:r>
              <a:rPr lang="en-GB" sz="1200" i="1" dirty="0" err="1" smtClean="0">
                <a:solidFill>
                  <a:prstClr val="black">
                    <a:lumMod val="65000"/>
                    <a:lumOff val="35000"/>
                  </a:prstClr>
                </a:solidFill>
              </a:rPr>
              <a:t>Lab</a:t>
            </a:r>
            <a:r>
              <a:rPr lang="en-GB" sz="1200" dirty="0" smtClean="0">
                <a:solidFill>
                  <a:prstClr val="black">
                    <a:lumMod val="65000"/>
                    <a:lumOff val="35000"/>
                  </a:prstClr>
                </a:solidFill>
              </a:rPr>
              <a:t>: Continuing Professional Development Lab (Grant agreement 2011-3641/001-001). The content of this document is the sole responsibility of the consortium members and it does not represent the opinion of the European Commission and the Commission is not responsible for any use that might be made of information contained herein.</a:t>
            </a:r>
            <a:endParaRPr lang="es-ES" sz="1200" dirty="0" smtClean="0">
              <a:solidFill>
                <a:prstClr val="black">
                  <a:lumMod val="65000"/>
                  <a:lumOff val="35000"/>
                </a:prstClr>
              </a:solidFill>
            </a:endParaRPr>
          </a:p>
        </p:txBody>
      </p:sp>
      <p:sp>
        <p:nvSpPr>
          <p:cNvPr id="7" name="Slide Number Placeholder 6"/>
          <p:cNvSpPr>
            <a:spLocks noGrp="1"/>
          </p:cNvSpPr>
          <p:nvPr>
            <p:ph type="sldNum" sz="quarter" idx="12"/>
          </p:nvPr>
        </p:nvSpPr>
        <p:spPr>
          <a:prstGeom prst="rect">
            <a:avLst/>
          </a:prstGeom>
        </p:spPr>
        <p:txBody>
          <a:bodyPr/>
          <a:lstStyle/>
          <a:p>
            <a:fld id="{B36B2FD7-BC98-4E7D-A2CA-FB60172E7175}" type="slidenum">
              <a:rPr lang="fr-BE" smtClean="0">
                <a:solidFill>
                  <a:prstClr val="black">
                    <a:tint val="75000"/>
                  </a:prstClr>
                </a:solidFill>
              </a:rPr>
              <a:pPr/>
              <a:t>68</a:t>
            </a:fld>
            <a:endParaRPr lang="fr-BE">
              <a:solidFill>
                <a:prstClr val="black">
                  <a:tint val="75000"/>
                </a:prstClr>
              </a:solidFill>
            </a:endParaRPr>
          </a:p>
        </p:txBody>
      </p:sp>
      <p:pic>
        <p:nvPicPr>
          <p:cNvPr id="2059" name="Picture 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696" y="1962787"/>
            <a:ext cx="1458103" cy="5092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95" descr="CPDlab-partners-Feb2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7356" y="2992915"/>
            <a:ext cx="5414087" cy="197597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4"/>
          <p:cNvSpPr>
            <a:spLocks noChangeArrowheads="1"/>
          </p:cNvSpPr>
          <p:nvPr/>
        </p:nvSpPr>
        <p:spPr bwMode="auto">
          <a:xfrm>
            <a:off x="827584" y="469147"/>
            <a:ext cx="5976664"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IE" sz="1600" b="1" dirty="0">
                <a:solidFill>
                  <a:srgbClr val="4BACC6">
                    <a:lumMod val="75000"/>
                  </a:srgbClr>
                </a:solidFill>
              </a:rPr>
              <a:t>This document is created as part of an EC-funded project, </a:t>
            </a:r>
            <a:r>
              <a:rPr lang="en-IE" sz="1600" b="1" dirty="0" err="1">
                <a:solidFill>
                  <a:srgbClr val="4BACC6">
                    <a:lumMod val="75000"/>
                  </a:srgbClr>
                </a:solidFill>
              </a:rPr>
              <a:t>CPD</a:t>
            </a:r>
            <a:r>
              <a:rPr lang="en-IE" sz="1600" b="1" i="1" dirty="0" err="1">
                <a:solidFill>
                  <a:srgbClr val="4BACC6">
                    <a:lumMod val="75000"/>
                  </a:srgbClr>
                </a:solidFill>
              </a:rPr>
              <a:t>Lab</a:t>
            </a:r>
            <a:r>
              <a:rPr lang="en-IE" sz="1600" b="1" dirty="0">
                <a:solidFill>
                  <a:srgbClr val="4BACC6">
                    <a:lumMod val="75000"/>
                  </a:srgbClr>
                </a:solidFill>
              </a:rPr>
              <a:t>. </a:t>
            </a:r>
            <a:endParaRPr lang="en-GB" sz="1600" b="1" dirty="0">
              <a:solidFill>
                <a:srgbClr val="4BACC6">
                  <a:lumMod val="75000"/>
                </a:srgbClr>
              </a:solidFill>
            </a:endParaRPr>
          </a:p>
          <a:p>
            <a:pPr eaLnBrk="0" fontAlgn="base" hangingPunct="0">
              <a:spcBef>
                <a:spcPct val="0"/>
              </a:spcBef>
              <a:spcAft>
                <a:spcPct val="0"/>
              </a:spcAft>
            </a:pPr>
            <a:endParaRPr lang="en-IE" sz="1600" dirty="0" smtClean="0">
              <a:solidFill>
                <a:prstClr val="black">
                  <a:lumMod val="65000"/>
                  <a:lumOff val="35000"/>
                </a:prstClr>
              </a:solidFill>
            </a:endParaRPr>
          </a:p>
          <a:p>
            <a:pPr eaLnBrk="0" fontAlgn="base" hangingPunct="0">
              <a:spcBef>
                <a:spcPct val="0"/>
              </a:spcBef>
              <a:spcAft>
                <a:spcPct val="0"/>
              </a:spcAft>
            </a:pPr>
            <a:r>
              <a:rPr lang="en-IE" sz="1600" dirty="0" smtClean="0">
                <a:solidFill>
                  <a:prstClr val="black">
                    <a:lumMod val="65000"/>
                    <a:lumOff val="35000"/>
                  </a:prstClr>
                </a:solidFill>
              </a:rPr>
              <a:t>Website</a:t>
            </a:r>
            <a:r>
              <a:rPr lang="en-IE" sz="1600" dirty="0">
                <a:solidFill>
                  <a:prstClr val="black">
                    <a:lumMod val="65000"/>
                    <a:lumOff val="35000"/>
                  </a:prstClr>
                </a:solidFill>
              </a:rPr>
              <a:t>: </a:t>
            </a:r>
            <a:r>
              <a:rPr lang="en-IE" sz="1600" dirty="0">
                <a:solidFill>
                  <a:prstClr val="black">
                    <a:lumMod val="65000"/>
                    <a:lumOff val="35000"/>
                  </a:prstClr>
                </a:solidFill>
                <a:hlinkClick r:id="rId4"/>
              </a:rPr>
              <a:t>http://cpdlab.eun.org</a:t>
            </a:r>
            <a:r>
              <a:rPr lang="en-IE" sz="1600" dirty="0">
                <a:solidFill>
                  <a:prstClr val="black">
                    <a:lumMod val="65000"/>
                    <a:lumOff val="35000"/>
                  </a:prstClr>
                </a:solidFill>
              </a:rPr>
              <a:t> </a:t>
            </a:r>
            <a:endParaRPr lang="en-GB" sz="1600" dirty="0">
              <a:solidFill>
                <a:prstClr val="black">
                  <a:lumMod val="65000"/>
                  <a:lumOff val="35000"/>
                </a:prstClr>
              </a:solidFill>
            </a:endParaRPr>
          </a:p>
          <a:p>
            <a:pPr eaLnBrk="0" fontAlgn="base" hangingPunct="0">
              <a:spcBef>
                <a:spcPct val="0"/>
              </a:spcBef>
              <a:spcAft>
                <a:spcPct val="0"/>
              </a:spcAft>
            </a:pPr>
            <a:r>
              <a:rPr lang="en-IE" sz="1600" dirty="0">
                <a:solidFill>
                  <a:prstClr val="black">
                    <a:lumMod val="65000"/>
                    <a:lumOff val="35000"/>
                  </a:prstClr>
                </a:solidFill>
              </a:rPr>
              <a:t>Email</a:t>
            </a:r>
            <a:r>
              <a:rPr lang="en-IE" sz="1600" dirty="0" smtClean="0">
                <a:solidFill>
                  <a:prstClr val="black">
                    <a:lumMod val="65000"/>
                    <a:lumOff val="35000"/>
                  </a:prstClr>
                </a:solidFill>
              </a:rPr>
              <a:t>:       </a:t>
            </a:r>
            <a:r>
              <a:rPr lang="en-IE" sz="1600" dirty="0" smtClean="0">
                <a:solidFill>
                  <a:prstClr val="black">
                    <a:lumMod val="65000"/>
                    <a:lumOff val="35000"/>
                  </a:prstClr>
                </a:solidFill>
                <a:hlinkClick r:id="rId5"/>
              </a:rPr>
              <a:t>info@eun.org</a:t>
            </a:r>
            <a:endParaRPr lang="en-IE" sz="1600" dirty="0" smtClean="0">
              <a:solidFill>
                <a:prstClr val="black">
                  <a:lumMod val="65000"/>
                  <a:lumOff val="35000"/>
                </a:prstClr>
              </a:solidFill>
            </a:endParaRPr>
          </a:p>
          <a:p>
            <a:pPr eaLnBrk="0" fontAlgn="base" hangingPunct="0">
              <a:spcBef>
                <a:spcPct val="0"/>
              </a:spcBef>
              <a:spcAft>
                <a:spcPct val="0"/>
              </a:spcAft>
            </a:pPr>
            <a:endParaRPr lang="en-IE" sz="1600" dirty="0">
              <a:solidFill>
                <a:prstClr val="black">
                  <a:lumMod val="65000"/>
                  <a:lumOff val="35000"/>
                </a:prstClr>
              </a:solidFill>
            </a:endParaRPr>
          </a:p>
          <a:p>
            <a:pPr eaLnBrk="0" fontAlgn="base" hangingPunct="0">
              <a:spcBef>
                <a:spcPct val="0"/>
              </a:spcBef>
              <a:spcAft>
                <a:spcPct val="0"/>
              </a:spcAft>
            </a:pPr>
            <a:r>
              <a:rPr lang="en-IE" sz="1600" dirty="0">
                <a:solidFill>
                  <a:prstClr val="black">
                    <a:lumMod val="65000"/>
                    <a:lumOff val="35000"/>
                  </a:prstClr>
                </a:solidFill>
              </a:rPr>
              <a:t>This work is licensed under a Creative Commons Attribution – </a:t>
            </a:r>
            <a:r>
              <a:rPr lang="en-IE" sz="1600" dirty="0" err="1">
                <a:solidFill>
                  <a:prstClr val="black">
                    <a:lumMod val="65000"/>
                    <a:lumOff val="35000"/>
                  </a:prstClr>
                </a:solidFill>
              </a:rPr>
              <a:t>ShareAlike</a:t>
            </a:r>
            <a:r>
              <a:rPr lang="en-IE" sz="1600" dirty="0">
                <a:solidFill>
                  <a:prstClr val="black">
                    <a:lumMod val="65000"/>
                    <a:lumOff val="35000"/>
                  </a:prstClr>
                </a:solidFill>
              </a:rPr>
              <a:t> 3.0 </a:t>
            </a:r>
            <a:r>
              <a:rPr lang="en-IE" sz="1600" dirty="0" err="1">
                <a:solidFill>
                  <a:prstClr val="black">
                    <a:lumMod val="65000"/>
                    <a:lumOff val="35000"/>
                  </a:prstClr>
                </a:solidFill>
              </a:rPr>
              <a:t>Unported</a:t>
            </a:r>
            <a:r>
              <a:rPr lang="en-IE" sz="1600" dirty="0">
                <a:solidFill>
                  <a:prstClr val="black">
                    <a:lumMod val="65000"/>
                    <a:lumOff val="35000"/>
                  </a:prstClr>
                </a:solidFill>
              </a:rPr>
              <a:t> Licence: </a:t>
            </a:r>
            <a:r>
              <a:rPr lang="en-IE" sz="1600" dirty="0">
                <a:solidFill>
                  <a:prstClr val="black">
                    <a:lumMod val="65000"/>
                    <a:lumOff val="35000"/>
                  </a:prstClr>
                </a:solidFill>
                <a:hlinkClick r:id="rId6"/>
              </a:rPr>
              <a:t>http://creativecommons.org/licenses/by-sa/3.0/</a:t>
            </a:r>
            <a:endParaRPr lang="en-IE" sz="1600" dirty="0">
              <a:solidFill>
                <a:prstClr val="black">
                  <a:lumMod val="65000"/>
                  <a:lumOff val="35000"/>
                </a:prstClr>
              </a:solidFill>
            </a:endParaRPr>
          </a:p>
          <a:p>
            <a:pPr algn="just" eaLnBrk="0" fontAlgn="base" hangingPunct="0">
              <a:spcBef>
                <a:spcPct val="0"/>
              </a:spcBef>
              <a:spcAft>
                <a:spcPct val="0"/>
              </a:spcAft>
            </a:pPr>
            <a:r>
              <a:rPr lang="en-IE" sz="1200" dirty="0" smtClean="0">
                <a:solidFill>
                  <a:prstClr val="black">
                    <a:lumMod val="65000"/>
                    <a:lumOff val="35000"/>
                  </a:prstClr>
                </a:solidFill>
              </a:rPr>
              <a:t> </a:t>
            </a:r>
            <a:endParaRPr lang="en-GB" sz="1200" dirty="0">
              <a:solidFill>
                <a:prstClr val="black">
                  <a:lumMod val="65000"/>
                  <a:lumOff val="35000"/>
                </a:prstClr>
              </a:solidFill>
            </a:endParaRPr>
          </a:p>
          <a:p>
            <a:pPr eaLnBrk="0" fontAlgn="base" hangingPunct="0">
              <a:spcBef>
                <a:spcPct val="0"/>
              </a:spcBef>
              <a:spcAft>
                <a:spcPct val="0"/>
              </a:spcAft>
            </a:pPr>
            <a:endParaRPr lang="en-GB"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561234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extovéPole 4"/>
          <p:cNvSpPr txBox="1"/>
          <p:nvPr/>
        </p:nvSpPr>
        <p:spPr>
          <a:xfrm>
            <a:off x="251520" y="118964"/>
            <a:ext cx="8712967" cy="892552"/>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r"/>
            <a:r>
              <a:rPr lang="cs-CZ" sz="3200" dirty="0" smtClean="0">
                <a:ln>
                  <a:solidFill>
                    <a:schemeClr val="tx1"/>
                  </a:solidFill>
                </a:ln>
                <a:solidFill>
                  <a:schemeClr val="tx1"/>
                </a:solidFill>
              </a:rPr>
              <a:t> Co víme </a:t>
            </a:r>
          </a:p>
          <a:p>
            <a:pPr algn="r"/>
            <a:r>
              <a:rPr lang="cs-CZ" sz="2000" dirty="0" smtClean="0">
                <a:ln>
                  <a:solidFill>
                    <a:schemeClr val="tx1"/>
                  </a:solidFill>
                </a:ln>
                <a:solidFill>
                  <a:schemeClr val="tx1"/>
                </a:solidFill>
              </a:rPr>
              <a:t>(Rizika internetové komunikace, Kopecký, 2013)</a:t>
            </a:r>
            <a:endParaRPr lang="cs-CZ" sz="2000" dirty="0">
              <a:ln>
                <a:solidFill>
                  <a:schemeClr val="tx1"/>
                </a:solidFill>
              </a:ln>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95" y="1124744"/>
            <a:ext cx="8316416" cy="4921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11560" y="2924944"/>
            <a:ext cx="8064896" cy="360040"/>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95668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398154"/>
            <a:ext cx="8229600" cy="1008112"/>
          </a:xfrm>
        </p:spPr>
        <p:txBody>
          <a:bodyPr>
            <a:normAutofit fontScale="90000"/>
          </a:bodyPr>
          <a:lstStyle/>
          <a:p>
            <a:pPr algn="r"/>
            <a:r>
              <a:rPr lang="cs-CZ" dirty="0" smtClean="0">
                <a:ln>
                  <a:solidFill>
                    <a:schemeClr val="tx1"/>
                  </a:solidFill>
                </a:ln>
              </a:rPr>
              <a:t>A jak je to v ČR?</a:t>
            </a:r>
            <a:r>
              <a:rPr lang="cs-CZ" sz="6000" dirty="0">
                <a:ln>
                  <a:solidFill>
                    <a:schemeClr val="tx1"/>
                  </a:solidFill>
                </a:ln>
              </a:rPr>
              <a:t/>
            </a:r>
            <a:br>
              <a:rPr lang="cs-CZ" sz="6000" dirty="0">
                <a:ln>
                  <a:solidFill>
                    <a:schemeClr val="tx1"/>
                  </a:solidFill>
                </a:ln>
              </a:rPr>
            </a:br>
            <a:r>
              <a:rPr lang="cs-CZ" sz="2000" dirty="0">
                <a:ln>
                  <a:solidFill>
                    <a:schemeClr val="tx1"/>
                  </a:solidFill>
                </a:ln>
              </a:rPr>
              <a:t>(Rizika internetové komunikace, Kopecký, 2013</a:t>
            </a:r>
            <a:r>
              <a:rPr lang="cs-CZ" sz="2000" dirty="0" smtClean="0">
                <a:ln>
                  <a:solidFill>
                    <a:schemeClr val="tx1"/>
                  </a:solidFill>
                </a:ln>
              </a:rPr>
              <a:t>)</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537050370"/>
              </p:ext>
            </p:extLst>
          </p:nvPr>
        </p:nvGraphicFramePr>
        <p:xfrm>
          <a:off x="251520" y="1556792"/>
          <a:ext cx="8661648"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ovéPole 4"/>
          <p:cNvSpPr txBox="1"/>
          <p:nvPr/>
        </p:nvSpPr>
        <p:spPr>
          <a:xfrm>
            <a:off x="4067944" y="1556792"/>
            <a:ext cx="3690049" cy="400110"/>
          </a:xfrm>
          <a:prstGeom prst="rect">
            <a:avLst/>
          </a:prstGeom>
          <a:noFill/>
        </p:spPr>
        <p:txBody>
          <a:bodyPr wrap="none" rtlCol="0">
            <a:spAutoFit/>
          </a:bodyPr>
          <a:lstStyle/>
          <a:p>
            <a:r>
              <a:rPr lang="cs-CZ" sz="2000" b="1" dirty="0" smtClean="0"/>
              <a:t>Prostředky kybernetických útoků</a:t>
            </a:r>
            <a:endParaRPr lang="cs-CZ" sz="2000" b="1" dirty="0"/>
          </a:p>
        </p:txBody>
      </p:sp>
    </p:spTree>
    <p:extLst>
      <p:ext uri="{BB962C8B-B14F-4D97-AF65-F5344CB8AC3E}">
        <p14:creationId xmlns:p14="http://schemas.microsoft.com/office/powerpoint/2010/main" val="2457828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3289096" cy="4138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4355976" y="1787057"/>
            <a:ext cx="4254743" cy="4216539"/>
          </a:xfrm>
          <a:prstGeom prst="rect">
            <a:avLst/>
          </a:prstGeom>
          <a:noFill/>
        </p:spPr>
        <p:txBody>
          <a:bodyPr wrap="square" rtlCol="0">
            <a:spAutoFit/>
          </a:bodyPr>
          <a:lstStyle/>
          <a:p>
            <a:r>
              <a:rPr lang="cs-CZ" sz="2000" b="1" dirty="0" err="1" smtClean="0">
                <a:latin typeface="+mn-lt"/>
              </a:rPr>
              <a:t>Facebook</a:t>
            </a:r>
            <a:r>
              <a:rPr lang="cs-CZ" sz="2000" dirty="0" smtClean="0">
                <a:latin typeface="+mn-lt"/>
              </a:rPr>
              <a:t>, </a:t>
            </a:r>
            <a:r>
              <a:rPr lang="cs-CZ" sz="2000" b="1" dirty="0" smtClean="0">
                <a:latin typeface="+mn-lt"/>
              </a:rPr>
              <a:t>Twitter</a:t>
            </a:r>
            <a:r>
              <a:rPr lang="cs-CZ" sz="2000" dirty="0" smtClean="0">
                <a:latin typeface="+mn-lt"/>
              </a:rPr>
              <a:t>, </a:t>
            </a:r>
            <a:r>
              <a:rPr lang="cs-CZ" sz="2000" dirty="0" err="1" smtClean="0">
                <a:latin typeface="+mn-lt"/>
              </a:rPr>
              <a:t>Pinterest</a:t>
            </a:r>
            <a:r>
              <a:rPr lang="cs-CZ" sz="2000" dirty="0" smtClean="0">
                <a:latin typeface="+mn-lt"/>
              </a:rPr>
              <a:t>, </a:t>
            </a:r>
            <a:r>
              <a:rPr lang="cs-CZ" sz="2000" dirty="0" err="1" smtClean="0">
                <a:latin typeface="+mn-lt"/>
              </a:rPr>
              <a:t>Digizen</a:t>
            </a:r>
            <a:endParaRPr lang="cs-CZ" sz="2000" dirty="0" smtClean="0">
              <a:latin typeface="+mn-lt"/>
            </a:endParaRPr>
          </a:p>
          <a:p>
            <a:endParaRPr lang="cs-CZ" sz="2000" dirty="0">
              <a:latin typeface="+mn-lt"/>
            </a:endParaRPr>
          </a:p>
          <a:p>
            <a:r>
              <a:rPr lang="cs-CZ" sz="2000" dirty="0" smtClean="0">
                <a:latin typeface="+mn-lt"/>
              </a:rPr>
              <a:t>Twitter, </a:t>
            </a:r>
            <a:r>
              <a:rPr lang="cs-CZ" sz="2000" dirty="0" err="1" smtClean="0">
                <a:latin typeface="+mn-lt"/>
              </a:rPr>
              <a:t>DeviantArt</a:t>
            </a:r>
            <a:r>
              <a:rPr lang="cs-CZ" sz="2000" dirty="0" smtClean="0">
                <a:latin typeface="+mn-lt"/>
              </a:rPr>
              <a:t>, </a:t>
            </a:r>
            <a:r>
              <a:rPr lang="cs-CZ" sz="2000" dirty="0" err="1" smtClean="0">
                <a:latin typeface="+mn-lt"/>
              </a:rPr>
              <a:t>LinkedIN</a:t>
            </a:r>
            <a:r>
              <a:rPr lang="cs-CZ" sz="2000" dirty="0" smtClean="0">
                <a:latin typeface="+mn-lt"/>
              </a:rPr>
              <a:t>, </a:t>
            </a:r>
            <a:r>
              <a:rPr lang="cs-CZ" sz="2000" dirty="0" err="1" smtClean="0">
                <a:latin typeface="+mn-lt"/>
              </a:rPr>
              <a:t>Behance</a:t>
            </a:r>
            <a:endParaRPr lang="cs-CZ" sz="2000" dirty="0" smtClean="0">
              <a:latin typeface="+mn-lt"/>
            </a:endParaRPr>
          </a:p>
          <a:p>
            <a:endParaRPr lang="cs-CZ" sz="2000" dirty="0">
              <a:latin typeface="+mn-lt"/>
            </a:endParaRPr>
          </a:p>
          <a:p>
            <a:r>
              <a:rPr lang="cs-CZ" sz="2000" dirty="0" err="1" smtClean="0">
                <a:latin typeface="+mn-lt"/>
              </a:rPr>
              <a:t>Digg</a:t>
            </a:r>
            <a:r>
              <a:rPr lang="cs-CZ" sz="2000" dirty="0" smtClean="0">
                <a:latin typeface="+mn-lt"/>
              </a:rPr>
              <a:t>, </a:t>
            </a:r>
            <a:r>
              <a:rPr lang="cs-CZ" sz="2000" b="1" dirty="0" err="1" smtClean="0">
                <a:latin typeface="+mn-lt"/>
              </a:rPr>
              <a:t>YouTube</a:t>
            </a:r>
            <a:r>
              <a:rPr lang="cs-CZ" sz="2000" dirty="0" smtClean="0">
                <a:latin typeface="+mn-lt"/>
              </a:rPr>
              <a:t>, </a:t>
            </a:r>
            <a:r>
              <a:rPr lang="cs-CZ" sz="2000" b="1" dirty="0" err="1" smtClean="0">
                <a:latin typeface="+mn-lt"/>
              </a:rPr>
              <a:t>Tumblr</a:t>
            </a:r>
            <a:r>
              <a:rPr lang="cs-CZ" sz="2000" dirty="0" smtClean="0">
                <a:latin typeface="+mn-lt"/>
              </a:rPr>
              <a:t>, </a:t>
            </a:r>
            <a:r>
              <a:rPr lang="cs-CZ" sz="2000" b="1" dirty="0" err="1" smtClean="0">
                <a:latin typeface="+mn-lt"/>
              </a:rPr>
              <a:t>Blogger</a:t>
            </a:r>
            <a:endParaRPr lang="cs-CZ" sz="2000" b="1" dirty="0" smtClean="0">
              <a:latin typeface="+mn-lt"/>
            </a:endParaRPr>
          </a:p>
          <a:p>
            <a:endParaRPr lang="cs-CZ" sz="2000" dirty="0">
              <a:latin typeface="+mn-lt"/>
            </a:endParaRPr>
          </a:p>
          <a:p>
            <a:r>
              <a:rPr lang="cs-CZ" sz="2000" dirty="0" err="1" smtClean="0">
                <a:latin typeface="+mn-lt"/>
              </a:rPr>
              <a:t>StumbleUpon</a:t>
            </a:r>
            <a:r>
              <a:rPr lang="cs-CZ" sz="2000" dirty="0" smtClean="0">
                <a:latin typeface="+mn-lt"/>
              </a:rPr>
              <a:t>, </a:t>
            </a:r>
            <a:r>
              <a:rPr lang="cs-CZ" sz="2000" dirty="0" err="1" smtClean="0">
                <a:latin typeface="+mn-lt"/>
              </a:rPr>
              <a:t>Myspace</a:t>
            </a:r>
            <a:r>
              <a:rPr lang="cs-CZ" sz="2000" dirty="0" smtClean="0">
                <a:latin typeface="+mn-lt"/>
              </a:rPr>
              <a:t>, </a:t>
            </a:r>
            <a:r>
              <a:rPr lang="cs-CZ" sz="2000" b="1" dirty="0" err="1" smtClean="0">
                <a:latin typeface="+mn-lt"/>
              </a:rPr>
              <a:t>Vimeo</a:t>
            </a:r>
            <a:endParaRPr lang="cs-CZ" sz="2000" b="1" dirty="0" smtClean="0">
              <a:latin typeface="+mn-lt"/>
            </a:endParaRPr>
          </a:p>
          <a:p>
            <a:endParaRPr lang="cs-CZ" sz="2000" dirty="0">
              <a:latin typeface="+mn-lt"/>
            </a:endParaRPr>
          </a:p>
          <a:p>
            <a:r>
              <a:rPr lang="cs-CZ" sz="2000" dirty="0" err="1" smtClean="0">
                <a:latin typeface="+mn-lt"/>
              </a:rPr>
              <a:t>Orkut</a:t>
            </a:r>
            <a:r>
              <a:rPr lang="cs-CZ" sz="2000" dirty="0" smtClean="0">
                <a:latin typeface="+mn-lt"/>
              </a:rPr>
              <a:t>, </a:t>
            </a:r>
            <a:r>
              <a:rPr lang="cs-CZ" sz="2000" b="1" dirty="0" err="1" smtClean="0">
                <a:latin typeface="+mn-lt"/>
              </a:rPr>
              <a:t>Flickr</a:t>
            </a:r>
            <a:r>
              <a:rPr lang="cs-CZ" sz="2000" dirty="0" smtClean="0">
                <a:latin typeface="+mn-lt"/>
              </a:rPr>
              <a:t>, </a:t>
            </a:r>
            <a:r>
              <a:rPr lang="cs-CZ" sz="2000" b="1" dirty="0" smtClean="0">
                <a:latin typeface="+mn-lt"/>
              </a:rPr>
              <a:t>Google</a:t>
            </a:r>
            <a:r>
              <a:rPr lang="cs-CZ" sz="2000" dirty="0" smtClean="0">
                <a:latin typeface="+mn-lt"/>
              </a:rPr>
              <a:t>+, </a:t>
            </a:r>
            <a:r>
              <a:rPr lang="cs-CZ" sz="2000" dirty="0" err="1" smtClean="0">
                <a:latin typeface="+mn-lt"/>
              </a:rPr>
              <a:t>Dribble</a:t>
            </a:r>
            <a:endParaRPr lang="cs-CZ" sz="2000" dirty="0" smtClean="0">
              <a:latin typeface="+mn-lt"/>
            </a:endParaRPr>
          </a:p>
          <a:p>
            <a:endParaRPr lang="cs-CZ" sz="2000" dirty="0" smtClean="0">
              <a:latin typeface="+mn-lt"/>
            </a:endParaRPr>
          </a:p>
          <a:p>
            <a:r>
              <a:rPr lang="cs-CZ" sz="2000" dirty="0" smtClean="0">
                <a:latin typeface="+mn-lt"/>
              </a:rPr>
              <a:t>A zdaleka to není všechno, přichází </a:t>
            </a:r>
            <a:r>
              <a:rPr lang="cs-CZ" sz="2000" b="1" dirty="0" err="1" smtClean="0">
                <a:latin typeface="+mn-lt"/>
              </a:rPr>
              <a:t>Instagram</a:t>
            </a:r>
            <a:r>
              <a:rPr lang="cs-CZ" sz="2000" b="1" dirty="0" smtClean="0">
                <a:latin typeface="+mn-lt"/>
              </a:rPr>
              <a:t>, Ask.fm, </a:t>
            </a:r>
            <a:r>
              <a:rPr lang="cs-CZ" sz="2000" b="1" dirty="0" err="1" smtClean="0">
                <a:latin typeface="+mn-lt"/>
              </a:rPr>
              <a:t>Quora</a:t>
            </a:r>
            <a:r>
              <a:rPr lang="cs-CZ" sz="2000" b="1" dirty="0" smtClean="0">
                <a:latin typeface="+mn-lt"/>
              </a:rPr>
              <a:t> </a:t>
            </a:r>
            <a:r>
              <a:rPr lang="cs-CZ" sz="2000" dirty="0" smtClean="0">
                <a:latin typeface="+mn-lt"/>
              </a:rPr>
              <a:t>a další</a:t>
            </a:r>
            <a:endParaRPr lang="cs-CZ" sz="2000" dirty="0">
              <a:latin typeface="+mn-lt"/>
            </a:endParaRPr>
          </a:p>
          <a:p>
            <a:pPr algn="r"/>
            <a:r>
              <a:rPr lang="cs-CZ" sz="1000" dirty="0" smtClean="0"/>
              <a:t>D. Dočekal </a:t>
            </a:r>
          </a:p>
          <a:p>
            <a:endParaRPr lang="cs-CZ" dirty="0">
              <a:latin typeface="+mn-lt"/>
            </a:endParaRPr>
          </a:p>
        </p:txBody>
      </p:sp>
      <p:sp>
        <p:nvSpPr>
          <p:cNvPr id="3" name="TextovéPole 2"/>
          <p:cNvSpPr txBox="1"/>
          <p:nvPr/>
        </p:nvSpPr>
        <p:spPr>
          <a:xfrm>
            <a:off x="3563888" y="404664"/>
            <a:ext cx="5046831" cy="646331"/>
          </a:xfrm>
          <a:prstGeom prst="rect">
            <a:avLst/>
          </a:prstGeom>
          <a:noFill/>
        </p:spPr>
        <p:txBody>
          <a:bodyPr wrap="none" rtlCol="0">
            <a:spAutoFit/>
          </a:bodyPr>
          <a:lstStyle/>
          <a:p>
            <a:r>
              <a:rPr lang="cs-CZ" sz="3600" b="1" dirty="0" smtClean="0"/>
              <a:t>Příliš mnoho příležitostí…</a:t>
            </a:r>
            <a:endParaRPr lang="cs-CZ" sz="3600" b="1" dirty="0"/>
          </a:p>
        </p:txBody>
      </p:sp>
    </p:spTree>
    <p:extLst>
      <p:ext uri="{BB962C8B-B14F-4D97-AF65-F5344CB8AC3E}">
        <p14:creationId xmlns:p14="http://schemas.microsoft.com/office/powerpoint/2010/main" val="3074707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2214</TotalTime>
  <Words>4258</Words>
  <Application>Microsoft Office PowerPoint</Application>
  <PresentationFormat>Předvádění na obrazovce (4:3)</PresentationFormat>
  <Paragraphs>541</Paragraphs>
  <Slides>68</Slides>
  <Notes>22</Notes>
  <HiddenSlides>8</HiddenSlides>
  <MMClips>0</MMClips>
  <ScaleCrop>false</ScaleCrop>
  <HeadingPairs>
    <vt:vector size="4" baseType="variant">
      <vt:variant>
        <vt:lpstr>Motiv</vt:lpstr>
      </vt:variant>
      <vt:variant>
        <vt:i4>1</vt:i4>
      </vt:variant>
      <vt:variant>
        <vt:lpstr>Nadpisy snímků</vt:lpstr>
      </vt:variant>
      <vt:variant>
        <vt:i4>68</vt:i4>
      </vt:variant>
    </vt:vector>
  </HeadingPairs>
  <TitlesOfParts>
    <vt:vector size="69" baseType="lpstr">
      <vt:lpstr>Motiv systému Office</vt:lpstr>
      <vt:lpstr>Vzdělávací program eSafety – Bezpečné virtuální prostředí</vt:lpstr>
      <vt:lpstr>Co je tématem kurzu</vt:lpstr>
      <vt:lpstr>CommonSense:  Průvodce světem kyberšikany pro školu a učitele</vt:lpstr>
      <vt:lpstr>Kyberšikana a šikana</vt:lpstr>
      <vt:lpstr>Kyberšikana a šikana</vt:lpstr>
      <vt:lpstr>Prezentace aplikace PowerPoint</vt:lpstr>
      <vt:lpstr>Prezentace aplikace PowerPoint</vt:lpstr>
      <vt:lpstr>A jak je to v ČR? (Rizika internetové komunikace, Kopecký, 2013)</vt:lpstr>
      <vt:lpstr>Prezentace aplikace PowerPoint</vt:lpstr>
      <vt:lpstr>Prezentace aplikace PowerPoint</vt:lpstr>
      <vt:lpstr>ŠIKANA A KYBERŠIKANA UBLIŽUJÍ</vt:lpstr>
      <vt:lpstr>Šikana a kyberšikana ubližují</vt:lpstr>
      <vt:lpstr>Šikana a kyberšikana ubližují</vt:lpstr>
      <vt:lpstr>Šikana:   rozhodující faktor, proč se žáci neučí</vt:lpstr>
      <vt:lpstr>Důsledky kyberšikany</vt:lpstr>
      <vt:lpstr>Důsledky kyberšikany</vt:lpstr>
      <vt:lpstr>Zjištěná fakta Kolik dětí trpí elektronickým násilím?</vt:lpstr>
      <vt:lpstr>Prezentace aplikace PowerPoint</vt:lpstr>
      <vt:lpstr>Prezentace aplikace PowerPoint</vt:lpstr>
      <vt:lpstr>Co víme  (Rizika internetové komunikace, Kopecký, 2013)</vt:lpstr>
      <vt:lpstr>Utajená kyberšikana</vt:lpstr>
      <vt:lpstr>Proč to všichni tají?</vt:lpstr>
      <vt:lpstr>Odhalování kyberšikany</vt:lpstr>
      <vt:lpstr>Dá se vůbec včas rozpoznat?</vt:lpstr>
      <vt:lpstr>Dá se vůbec včas rozpoznat?</vt:lpstr>
      <vt:lpstr>Ptejte se, všímejte si…</vt:lpstr>
      <vt:lpstr>Zbraně kyberšikany </vt:lpstr>
      <vt:lpstr>Zbraně kyberšikany </vt:lpstr>
      <vt:lpstr>Případové studie kyberšikany </vt:lpstr>
      <vt:lpstr>Případové studie kyberšikany</vt:lpstr>
      <vt:lpstr>Prezentace aplikace PowerPoint</vt:lpstr>
      <vt:lpstr>Prezentace aplikace PowerPoint</vt:lpstr>
      <vt:lpstr>Prezentace aplikace PowerPoint</vt:lpstr>
      <vt:lpstr>Prezentace aplikace PowerPoint</vt:lpstr>
      <vt:lpstr>Prezentace aplikace PowerPoint</vt:lpstr>
      <vt:lpstr>Raději řešit než neřešit… proč?</vt:lpstr>
      <vt:lpstr>Ohlašovací povinnost školy vůči OSPODu</vt:lpstr>
      <vt:lpstr>Které zákony se mohou vztahovat ke kyberšikaně?</vt:lpstr>
      <vt:lpstr>Kyberšikana jako  kázeňský prohřešek</vt:lpstr>
      <vt:lpstr>Kyberšikana  a porušení osobnostních práv</vt:lpstr>
      <vt:lpstr>Kyberšikana  a porušení osobnostních práv</vt:lpstr>
      <vt:lpstr>Kyberšikana  a porušení osobnostních práv</vt:lpstr>
      <vt:lpstr>Kyberšikana  a porušení osobnostních práv</vt:lpstr>
      <vt:lpstr>Kyberšikana a náhrada škody</vt:lpstr>
      <vt:lpstr>Prezentace aplikace PowerPoint</vt:lpstr>
      <vt:lpstr>Kyberšikana jako  přestupek</vt:lpstr>
      <vt:lpstr>Kyberšikana jako  přestupek</vt:lpstr>
      <vt:lpstr>Kyberšikana jako přestupek</vt:lpstr>
      <vt:lpstr>Kyberšikana ≠ trestný čin relevantní trestné činy</vt:lpstr>
      <vt:lpstr>Prezentace aplikace PowerPoint</vt:lpstr>
      <vt:lpstr>Kyberšikana jako trestný čin  pojmy</vt:lpstr>
      <vt:lpstr>Kyberšikana jako  trestný čin</vt:lpstr>
      <vt:lpstr>Kyberšikana jako  trestný čin</vt:lpstr>
      <vt:lpstr>Kyberšikana jako  trestný čin</vt:lpstr>
      <vt:lpstr>Kyberšikana jako trestný čin</vt:lpstr>
      <vt:lpstr>Kyberšikana jako trestný čin</vt:lpstr>
      <vt:lpstr>Kyberšikana jako  trestný čin</vt:lpstr>
      <vt:lpstr>Kyberšikana jako trestný čin</vt:lpstr>
      <vt:lpstr>Školní strategie proti kyberšikaně</vt:lpstr>
      <vt:lpstr>Školní strategie proti kyberšikaně</vt:lpstr>
      <vt:lpstr>Školní strategie proti kyberšikaně</vt:lpstr>
      <vt:lpstr>Školní strategie proti kyberšikaně</vt:lpstr>
      <vt:lpstr>Komplexní přístup k ochraně dětí</vt:lpstr>
      <vt:lpstr>Škola tento problém  zcela sama nevyřeší</vt:lpstr>
      <vt:lpstr>Kyberšikana a  školní dokumenty</vt:lpstr>
      <vt:lpstr>Metodická opora MŠMT</vt:lpstr>
      <vt:lpstr>Prezentace aplikace PowerPoint</vt:lpstr>
      <vt:lpstr>Prezentace aplikace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Dell</dc:creator>
  <cp:lastModifiedBy>Sarka</cp:lastModifiedBy>
  <cp:revision>108</cp:revision>
  <dcterms:created xsi:type="dcterms:W3CDTF">2014-03-10T13:30:28Z</dcterms:created>
  <dcterms:modified xsi:type="dcterms:W3CDTF">2014-07-07T10:13:25Z</dcterms:modified>
</cp:coreProperties>
</file>