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75" r:id="rId7"/>
    <p:sldId id="261" r:id="rId8"/>
    <p:sldId id="262" r:id="rId9"/>
    <p:sldId id="274" r:id="rId10"/>
    <p:sldId id="264" r:id="rId11"/>
    <p:sldId id="265" r:id="rId12"/>
    <p:sldId id="263" r:id="rId13"/>
    <p:sldId id="270" r:id="rId14"/>
    <p:sldId id="267" r:id="rId15"/>
    <p:sldId id="268" r:id="rId16"/>
    <p:sldId id="269" r:id="rId17"/>
    <p:sldId id="266" r:id="rId18"/>
    <p:sldId id="271" r:id="rId19"/>
    <p:sldId id="272" r:id="rId20"/>
    <p:sldId id="276" r:id="rId21"/>
    <p:sldId id="273"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2117"/>
    <a:srgbClr val="BB935D"/>
    <a:srgbClr val="FF5D5D"/>
    <a:srgbClr val="F4D4E2"/>
    <a:srgbClr val="491E7C"/>
    <a:srgbClr val="FCE4F3"/>
    <a:srgbClr val="EF9B3F"/>
    <a:srgbClr val="461B7B"/>
    <a:srgbClr val="160826"/>
    <a:srgbClr val="1B0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7" autoAdjust="0"/>
  </p:normalViewPr>
  <p:slideViewPr>
    <p:cSldViewPr>
      <p:cViewPr varScale="1">
        <p:scale>
          <a:sx n="63" d="100"/>
          <a:sy n="63" d="100"/>
        </p:scale>
        <p:origin x="-15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704FD2-0AFF-46F6-A42B-CDB0D9A44C67}" type="datetimeFigureOut">
              <a:rPr lang="cs-CZ" smtClean="0"/>
              <a:t>27. 5. 2014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C0929-A320-436A-BE79-176B39E9965E}" type="slidenum">
              <a:rPr lang="cs-CZ" smtClean="0"/>
              <a:t>‹#›</a:t>
            </a:fld>
            <a:endParaRPr lang="cs-CZ"/>
          </a:p>
        </p:txBody>
      </p:sp>
    </p:spTree>
    <p:extLst>
      <p:ext uri="{BB962C8B-B14F-4D97-AF65-F5344CB8AC3E}">
        <p14:creationId xmlns:p14="http://schemas.microsoft.com/office/powerpoint/2010/main" val="401666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bdQBurXQOeQ"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Vývoj webu – dospělí</a:t>
            </a:r>
            <a:r>
              <a:rPr lang="cs-CZ" baseline="0" dirty="0" smtClean="0"/>
              <a:t> často chápou internet stále jako staré médium (forma </a:t>
            </a:r>
            <a:r>
              <a:rPr lang="cs-CZ" baseline="0" dirty="0" err="1" smtClean="0"/>
              <a:t>one</a:t>
            </a:r>
            <a:r>
              <a:rPr lang="cs-CZ" baseline="0" dirty="0" smtClean="0"/>
              <a:t> to many), děti jsou naopak zvyklí na automatické publikování čehokoli, co se jim namane, komentování všech okolo atd. Je třeba si uvědomit, že pro děti je toto jednání přirozené a pokusit se tomu přizpůsobit, pochopit je a být schopní jim pomoci i s problémy plynoucími z tohoto stavu.</a:t>
            </a:r>
            <a:endParaRPr lang="cs-CZ" dirty="0"/>
          </a:p>
        </p:txBody>
      </p:sp>
      <p:sp>
        <p:nvSpPr>
          <p:cNvPr id="4" name="Zástupný symbol pro číslo snímku 3"/>
          <p:cNvSpPr>
            <a:spLocks noGrp="1"/>
          </p:cNvSpPr>
          <p:nvPr>
            <p:ph type="sldNum" sz="quarter" idx="10"/>
          </p:nvPr>
        </p:nvSpPr>
        <p:spPr/>
        <p:txBody>
          <a:bodyPr/>
          <a:lstStyle/>
          <a:p>
            <a:fld id="{475C0929-A320-436A-BE79-176B39E9965E}" type="slidenum">
              <a:rPr lang="cs-CZ" smtClean="0"/>
              <a:t>2</a:t>
            </a:fld>
            <a:endParaRPr lang="cs-CZ"/>
          </a:p>
        </p:txBody>
      </p:sp>
    </p:spTree>
    <p:extLst>
      <p:ext uri="{BB962C8B-B14F-4D97-AF65-F5344CB8AC3E}">
        <p14:creationId xmlns:p14="http://schemas.microsoft.com/office/powerpoint/2010/main" val="282359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Další dělení? Obsah:</a:t>
            </a:r>
            <a:r>
              <a:rPr lang="cs-CZ" baseline="0" dirty="0" smtClean="0"/>
              <a:t> osobní povahy, odborný obsah</a:t>
            </a:r>
            <a:endParaRPr lang="cs-CZ" dirty="0"/>
          </a:p>
        </p:txBody>
      </p:sp>
      <p:sp>
        <p:nvSpPr>
          <p:cNvPr id="4" name="Zástupný symbol pro číslo snímku 3"/>
          <p:cNvSpPr>
            <a:spLocks noGrp="1"/>
          </p:cNvSpPr>
          <p:nvPr>
            <p:ph type="sldNum" sz="quarter" idx="10"/>
          </p:nvPr>
        </p:nvSpPr>
        <p:spPr/>
        <p:txBody>
          <a:bodyPr/>
          <a:lstStyle/>
          <a:p>
            <a:fld id="{475C0929-A320-436A-BE79-176B39E9965E}" type="slidenum">
              <a:rPr lang="cs-CZ" smtClean="0"/>
              <a:t>3</a:t>
            </a:fld>
            <a:endParaRPr lang="cs-CZ"/>
          </a:p>
        </p:txBody>
      </p:sp>
    </p:spTree>
    <p:extLst>
      <p:ext uri="{BB962C8B-B14F-4D97-AF65-F5344CB8AC3E}">
        <p14:creationId xmlns:p14="http://schemas.microsoft.com/office/powerpoint/2010/main" val="192976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Možnost pustit ukázku </a:t>
            </a:r>
            <a:r>
              <a:rPr lang="cs-CZ" dirty="0" err="1" smtClean="0"/>
              <a:t>vlogu</a:t>
            </a:r>
            <a:r>
              <a:rPr lang="cs-CZ" dirty="0" smtClean="0"/>
              <a:t> (</a:t>
            </a:r>
            <a:r>
              <a:rPr lang="cs-CZ" dirty="0" err="1" smtClean="0"/>
              <a:t>videoblog</a:t>
            </a:r>
            <a:r>
              <a:rPr lang="cs-CZ" dirty="0" smtClean="0"/>
              <a:t>) z obrázku - https://www.youtube.com/watch?v=693MPIjuS1E</a:t>
            </a:r>
            <a:endParaRPr lang="cs-CZ" dirty="0"/>
          </a:p>
        </p:txBody>
      </p:sp>
      <p:sp>
        <p:nvSpPr>
          <p:cNvPr id="4" name="Zástupný symbol pro číslo snímku 3"/>
          <p:cNvSpPr>
            <a:spLocks noGrp="1"/>
          </p:cNvSpPr>
          <p:nvPr>
            <p:ph type="sldNum" sz="quarter" idx="10"/>
          </p:nvPr>
        </p:nvSpPr>
        <p:spPr/>
        <p:txBody>
          <a:bodyPr/>
          <a:lstStyle/>
          <a:p>
            <a:fld id="{475C0929-A320-436A-BE79-176B39E9965E}" type="slidenum">
              <a:rPr lang="cs-CZ" smtClean="0"/>
              <a:t>5</a:t>
            </a:fld>
            <a:endParaRPr lang="cs-CZ"/>
          </a:p>
        </p:txBody>
      </p:sp>
    </p:spTree>
    <p:extLst>
      <p:ext uri="{BB962C8B-B14F-4D97-AF65-F5344CB8AC3E}">
        <p14:creationId xmlns:p14="http://schemas.microsoft.com/office/powerpoint/2010/main" val="178626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Velmi populární záležitost</a:t>
            </a:r>
            <a:r>
              <a:rPr lang="cs-CZ" baseline="0" dirty="0" smtClean="0"/>
              <a:t> současné doby. Děti se snaží napodobovat populární </a:t>
            </a:r>
            <a:r>
              <a:rPr lang="cs-CZ" baseline="0" dirty="0" err="1" smtClean="0"/>
              <a:t>YouTubery</a:t>
            </a:r>
            <a:r>
              <a:rPr lang="cs-CZ" baseline="0" dirty="0" smtClean="0"/>
              <a:t> atd. – jsou schopní publikovat na internet prakticky cokoli… Možnost pustit ukázky videí.</a:t>
            </a:r>
            <a:endParaRPr lang="cs-CZ" dirty="0"/>
          </a:p>
        </p:txBody>
      </p:sp>
      <p:sp>
        <p:nvSpPr>
          <p:cNvPr id="4" name="Zástupný symbol pro číslo snímku 3"/>
          <p:cNvSpPr>
            <a:spLocks noGrp="1"/>
          </p:cNvSpPr>
          <p:nvPr>
            <p:ph type="sldNum" sz="quarter" idx="10"/>
          </p:nvPr>
        </p:nvSpPr>
        <p:spPr/>
        <p:txBody>
          <a:bodyPr/>
          <a:lstStyle/>
          <a:p>
            <a:fld id="{475C0929-A320-436A-BE79-176B39E9965E}" type="slidenum">
              <a:rPr lang="cs-CZ" smtClean="0"/>
              <a:t>6</a:t>
            </a:fld>
            <a:endParaRPr lang="cs-CZ"/>
          </a:p>
        </p:txBody>
      </p:sp>
    </p:spTree>
    <p:extLst>
      <p:ext uri="{BB962C8B-B14F-4D97-AF65-F5344CB8AC3E}">
        <p14:creationId xmlns:p14="http://schemas.microsoft.com/office/powerpoint/2010/main" val="52503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75C0929-A320-436A-BE79-176B39E9965E}" type="slidenum">
              <a:rPr lang="cs-CZ" smtClean="0"/>
              <a:t>7</a:t>
            </a:fld>
            <a:endParaRPr lang="cs-CZ"/>
          </a:p>
        </p:txBody>
      </p:sp>
    </p:spTree>
    <p:extLst>
      <p:ext uri="{BB962C8B-B14F-4D97-AF65-F5344CB8AC3E}">
        <p14:creationId xmlns:p14="http://schemas.microsoft.com/office/powerpoint/2010/main" val="417189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Ukázkový profil</a:t>
            </a:r>
            <a:r>
              <a:rPr lang="cs-CZ" baseline="0" dirty="0" smtClean="0"/>
              <a:t> – co by bylo dobré změnit? Co na profilu být může? Co si myslíte o profilové fotce? Atd.</a:t>
            </a:r>
            <a:endParaRPr lang="cs-CZ" dirty="0"/>
          </a:p>
        </p:txBody>
      </p:sp>
      <p:sp>
        <p:nvSpPr>
          <p:cNvPr id="4" name="Zástupný symbol pro číslo snímku 3"/>
          <p:cNvSpPr>
            <a:spLocks noGrp="1"/>
          </p:cNvSpPr>
          <p:nvPr>
            <p:ph type="sldNum" sz="quarter" idx="10"/>
          </p:nvPr>
        </p:nvSpPr>
        <p:spPr/>
        <p:txBody>
          <a:bodyPr/>
          <a:lstStyle/>
          <a:p>
            <a:fld id="{475C0929-A320-436A-BE79-176B39E9965E}" type="slidenum">
              <a:rPr lang="cs-CZ" smtClean="0"/>
              <a:t>9</a:t>
            </a:fld>
            <a:endParaRPr lang="cs-CZ"/>
          </a:p>
        </p:txBody>
      </p:sp>
    </p:spTree>
    <p:extLst>
      <p:ext uri="{BB962C8B-B14F-4D97-AF65-F5344CB8AC3E}">
        <p14:creationId xmlns:p14="http://schemas.microsoft.com/office/powerpoint/2010/main" val="56771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http://zpravy.idnes.cz/kauza-prav-v-plzni-0nc-/</a:t>
            </a:r>
            <a:r>
              <a:rPr lang="cs-CZ" dirty="0" err="1" smtClean="0"/>
              <a:t>domaci.aspx?klic</a:t>
            </a:r>
            <a:r>
              <a:rPr lang="cs-CZ" dirty="0" smtClean="0"/>
              <a:t>=64100, http://cs.wikipedia.org/wiki/Fakulta_pr%C3%A1vnick%C3%A1_Z%C3%A1pado%C4%8Desk%C3%A9_univerzity#Kauzy_plze.C5.88sk.C3.BDch_pr.C3.A1v</a:t>
            </a:r>
          </a:p>
          <a:p>
            <a:r>
              <a:rPr lang="cs-CZ" dirty="0" smtClean="0"/>
              <a:t>http://www.lidovky.cz/urbanova-zaluje-cunka-a-lidovce-o-omluvu-a-pul-milionu-korun-pl5-/zpravy-domov.aspx?c=A140131_103224_ln_domov_pef</a:t>
            </a:r>
            <a:endParaRPr lang="cs-CZ" dirty="0"/>
          </a:p>
        </p:txBody>
      </p:sp>
      <p:sp>
        <p:nvSpPr>
          <p:cNvPr id="4" name="Zástupný symbol pro číslo snímku 3"/>
          <p:cNvSpPr>
            <a:spLocks noGrp="1"/>
          </p:cNvSpPr>
          <p:nvPr>
            <p:ph type="sldNum" sz="quarter" idx="10"/>
          </p:nvPr>
        </p:nvSpPr>
        <p:spPr/>
        <p:txBody>
          <a:bodyPr/>
          <a:lstStyle/>
          <a:p>
            <a:fld id="{475C0929-A320-436A-BE79-176B39E9965E}" type="slidenum">
              <a:rPr lang="cs-CZ" smtClean="0"/>
              <a:t>14</a:t>
            </a:fld>
            <a:endParaRPr lang="cs-CZ"/>
          </a:p>
        </p:txBody>
      </p:sp>
    </p:spTree>
    <p:extLst>
      <p:ext uri="{BB962C8B-B14F-4D97-AF65-F5344CB8AC3E}">
        <p14:creationId xmlns:p14="http://schemas.microsoft.com/office/powerpoint/2010/main" val="385439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hlinkClick r:id="rId3"/>
              </a:rPr>
              <a:t>www.youtube.com/watch?v=bdQBurXQOeQ</a:t>
            </a:r>
            <a:r>
              <a:rPr lang="cs-CZ" sz="1200" b="0" dirty="0" smtClean="0"/>
              <a:t> – video v aj – „</a:t>
            </a:r>
            <a:r>
              <a:rPr lang="pl-PL" sz="1200" b="0" i="0" kern="1200" dirty="0" smtClean="0">
                <a:solidFill>
                  <a:schemeClr val="tx1"/>
                </a:solidFill>
                <a:effectLst/>
                <a:latin typeface="+mn-lt"/>
                <a:ea typeface="+mn-ea"/>
                <a:cs typeface="+mn-cs"/>
              </a:rPr>
              <a:t>Když byste totéž neřekli člověku do očí, proč to říkat online?” (0:50)</a:t>
            </a:r>
            <a:endParaRPr lang="cs-CZ" sz="1200" b="0" dirty="0" smtClean="0"/>
          </a:p>
          <a:p>
            <a:endParaRPr lang="cs-CZ" dirty="0"/>
          </a:p>
        </p:txBody>
      </p:sp>
      <p:sp>
        <p:nvSpPr>
          <p:cNvPr id="4" name="Zástupný symbol pro číslo snímku 3"/>
          <p:cNvSpPr>
            <a:spLocks noGrp="1"/>
          </p:cNvSpPr>
          <p:nvPr>
            <p:ph type="sldNum" sz="quarter" idx="10"/>
          </p:nvPr>
        </p:nvSpPr>
        <p:spPr/>
        <p:txBody>
          <a:bodyPr/>
          <a:lstStyle/>
          <a:p>
            <a:fld id="{475C0929-A320-436A-BE79-176B39E9965E}" type="slidenum">
              <a:rPr lang="cs-CZ" smtClean="0"/>
              <a:t>15</a:t>
            </a:fld>
            <a:endParaRPr lang="cs-CZ"/>
          </a:p>
        </p:txBody>
      </p:sp>
    </p:spTree>
    <p:extLst>
      <p:ext uri="{BB962C8B-B14F-4D97-AF65-F5344CB8AC3E}">
        <p14:creationId xmlns:p14="http://schemas.microsoft.com/office/powerpoint/2010/main" val="6067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B3A55D7-3BA9-4D96-87B2-945D068D6B7A}" type="datetimeFigureOut">
              <a:rPr lang="cs-CZ" smtClean="0"/>
              <a:t>27. 5. 2014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223379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3A55D7-3BA9-4D96-87B2-945D068D6B7A}" type="datetimeFigureOut">
              <a:rPr lang="cs-CZ" smtClean="0"/>
              <a:t>27. 5. 2014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114897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3A55D7-3BA9-4D96-87B2-945D068D6B7A}" type="datetimeFigureOut">
              <a:rPr lang="cs-CZ" smtClean="0"/>
              <a:t>27. 5. 2014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36280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3A55D7-3BA9-4D96-87B2-945D068D6B7A}" type="datetimeFigureOut">
              <a:rPr lang="cs-CZ" smtClean="0"/>
              <a:t>27. 5. 2014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318686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B3A55D7-3BA9-4D96-87B2-945D068D6B7A}" type="datetimeFigureOut">
              <a:rPr lang="cs-CZ" smtClean="0"/>
              <a:t>27. 5. 2014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216348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B3A55D7-3BA9-4D96-87B2-945D068D6B7A}" type="datetimeFigureOut">
              <a:rPr lang="cs-CZ" smtClean="0"/>
              <a:t>27. 5. 2014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297029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B3A55D7-3BA9-4D96-87B2-945D068D6B7A}" type="datetimeFigureOut">
              <a:rPr lang="cs-CZ" smtClean="0"/>
              <a:t>27. 5. 2014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422239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B3A55D7-3BA9-4D96-87B2-945D068D6B7A}" type="datetimeFigureOut">
              <a:rPr lang="cs-CZ" smtClean="0"/>
              <a:t>27. 5. 2014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29632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3A55D7-3BA9-4D96-87B2-945D068D6B7A}" type="datetimeFigureOut">
              <a:rPr lang="cs-CZ" smtClean="0"/>
              <a:t>27. 5. 2014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228370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B3A55D7-3BA9-4D96-87B2-945D068D6B7A}" type="datetimeFigureOut">
              <a:rPr lang="cs-CZ" smtClean="0"/>
              <a:t>27. 5. 2014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164462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B3A55D7-3BA9-4D96-87B2-945D068D6B7A}" type="datetimeFigureOut">
              <a:rPr lang="cs-CZ" smtClean="0"/>
              <a:t>27. 5. 2014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0ABB90F-5AD5-4FC8-9C5E-7F7D5D1C7662}" type="slidenum">
              <a:rPr lang="cs-CZ" smtClean="0"/>
              <a:t>‹#›</a:t>
            </a:fld>
            <a:endParaRPr lang="cs-CZ"/>
          </a:p>
        </p:txBody>
      </p:sp>
    </p:spTree>
    <p:extLst>
      <p:ext uri="{BB962C8B-B14F-4D97-AF65-F5344CB8AC3E}">
        <p14:creationId xmlns:p14="http://schemas.microsoft.com/office/powerpoint/2010/main" val="33683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A55D7-3BA9-4D96-87B2-945D068D6B7A}" type="datetimeFigureOut">
              <a:rPr lang="cs-CZ" smtClean="0"/>
              <a:t>27. 5. 2014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BB90F-5AD5-4FC8-9C5E-7F7D5D1C7662}" type="slidenum">
              <a:rPr lang="cs-CZ" smtClean="0"/>
              <a:t>‹#›</a:t>
            </a:fld>
            <a:endParaRPr lang="cs-CZ"/>
          </a:p>
        </p:txBody>
      </p:sp>
    </p:spTree>
    <p:extLst>
      <p:ext uri="{BB962C8B-B14F-4D97-AF65-F5344CB8AC3E}">
        <p14:creationId xmlns:p14="http://schemas.microsoft.com/office/powerpoint/2010/main" val="3843964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ollaborizeclassroom.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dQBurXQOe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hyperlink" Target="http://youtu.be/bdQBurXQOeQ"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saferinternet.cz/aktuality/353-premyslej-nez-nasdilis-%E2%80%93-nova-iniciativa-facebooku-ve-spolupraci-s-projektem-safer-internet-cr.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mmonsensemedia.org/sites/default/files/uploads/pdfs/genderdigitallife-teacher_backgrounder-elementaryschool.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youtube.com/watch?v=693MPIjuS1E"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user/PewDiePie" TargetMode="External"/><Relationship Id="rId7" Type="http://schemas.openxmlformats.org/officeDocument/2006/relationships/hyperlink" Target="https://www.youtube.com/user/nicikoderov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channel/UCcbhPRpAKqY_NK2mvkn_S7Q" TargetMode="External"/><Relationship Id="rId5" Type="http://schemas.openxmlformats.org/officeDocument/2006/relationships/hyperlink" Target="https://www.youtube.com/channel/UCewFV_KI5BSu0f8bKZ4BMfA" TargetMode="External"/><Relationship Id="rId4" Type="http://schemas.openxmlformats.org/officeDocument/2006/relationships/hyperlink" Target="https://www.youtube.com/user/RayWilliamJohns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kacka.slunicko@email.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1772816"/>
            <a:ext cx="8424936" cy="1470025"/>
          </a:xfrm>
        </p:spPr>
        <p:txBody>
          <a:bodyPr>
            <a:normAutofit/>
          </a:bodyPr>
          <a:lstStyle/>
          <a:p>
            <a:r>
              <a:rPr lang="en-IE" sz="3600" dirty="0" err="1" smtClean="0"/>
              <a:t>Vzdělávací</a:t>
            </a:r>
            <a:r>
              <a:rPr lang="en-IE" sz="3600" dirty="0" smtClean="0"/>
              <a:t> program</a:t>
            </a:r>
            <a:br>
              <a:rPr lang="en-IE" sz="3600" dirty="0" smtClean="0"/>
            </a:br>
            <a:r>
              <a:rPr lang="en-IE" sz="3600" dirty="0" err="1" smtClean="0"/>
              <a:t>esafety</a:t>
            </a:r>
            <a:r>
              <a:rPr lang="en-IE" sz="3600" dirty="0" smtClean="0"/>
              <a:t> – </a:t>
            </a:r>
            <a:r>
              <a:rPr lang="en-IE" sz="3600" dirty="0" err="1" smtClean="0"/>
              <a:t>Bezpečné</a:t>
            </a:r>
            <a:r>
              <a:rPr lang="en-IE" sz="3600" dirty="0" smtClean="0"/>
              <a:t> </a:t>
            </a:r>
            <a:r>
              <a:rPr lang="en-IE" sz="3600" dirty="0" err="1" smtClean="0"/>
              <a:t>virtuální</a:t>
            </a:r>
            <a:r>
              <a:rPr lang="en-IE" sz="3600" dirty="0" smtClean="0"/>
              <a:t> </a:t>
            </a:r>
            <a:r>
              <a:rPr lang="en-IE" sz="3600" dirty="0" err="1" smtClean="0"/>
              <a:t>prostředí</a:t>
            </a:r>
            <a:endParaRPr lang="cs-CZ" sz="3600" dirty="0"/>
          </a:p>
        </p:txBody>
      </p:sp>
      <p:sp>
        <p:nvSpPr>
          <p:cNvPr id="3" name="Podnadpis 2"/>
          <p:cNvSpPr>
            <a:spLocks noGrp="1"/>
          </p:cNvSpPr>
          <p:nvPr>
            <p:ph type="subTitle" idx="1"/>
          </p:nvPr>
        </p:nvSpPr>
        <p:spPr>
          <a:xfrm>
            <a:off x="1331640" y="3068960"/>
            <a:ext cx="6400800" cy="694928"/>
          </a:xfrm>
        </p:spPr>
        <p:txBody>
          <a:bodyPr>
            <a:noAutofit/>
          </a:bodyPr>
          <a:lstStyle/>
          <a:p>
            <a:r>
              <a:rPr lang="en-IE" sz="4000" b="1" dirty="0" err="1" smtClean="0">
                <a:solidFill>
                  <a:schemeClr val="tx1"/>
                </a:solidFill>
              </a:rPr>
              <a:t>eS</a:t>
            </a:r>
            <a:r>
              <a:rPr lang="en-IE" sz="4000" b="1" dirty="0" smtClean="0">
                <a:solidFill>
                  <a:schemeClr val="tx1"/>
                </a:solidFill>
              </a:rPr>
              <a:t> 5.</a:t>
            </a:r>
            <a:r>
              <a:rPr lang="cs-CZ" sz="4000" b="1" dirty="0" smtClean="0">
                <a:solidFill>
                  <a:schemeClr val="tx1"/>
                </a:solidFill>
              </a:rPr>
              <a:t>2</a:t>
            </a:r>
            <a:r>
              <a:rPr lang="en-IE" sz="4000" b="1" dirty="0" smtClean="0">
                <a:solidFill>
                  <a:schemeClr val="tx1"/>
                </a:solidFill>
              </a:rPr>
              <a:t> </a:t>
            </a:r>
            <a:r>
              <a:rPr lang="cs-CZ" sz="4000" b="1" dirty="0" smtClean="0">
                <a:solidFill>
                  <a:schemeClr val="tx1"/>
                </a:solidFill>
              </a:rPr>
              <a:t>Publikování online</a:t>
            </a:r>
            <a:endParaRPr lang="cs-CZ" sz="40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872" y="3844413"/>
            <a:ext cx="2608264" cy="1721455"/>
          </a:xfrm>
          <a:prstGeom prst="rect">
            <a:avLst/>
          </a:prstGeom>
          <a:ln>
            <a:solidFill>
              <a:schemeClr val="bg1">
                <a:lumMod val="50000"/>
              </a:schemeClr>
            </a:solidFill>
          </a:ln>
        </p:spPr>
      </p:pic>
    </p:spTree>
    <p:extLst>
      <p:ext uri="{BB962C8B-B14F-4D97-AF65-F5344CB8AC3E}">
        <p14:creationId xmlns:p14="http://schemas.microsoft.com/office/powerpoint/2010/main" val="1704764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9859" y="1772816"/>
            <a:ext cx="8229600" cy="3993307"/>
          </a:xfrm>
        </p:spPr>
        <p:txBody>
          <a:bodyPr>
            <a:normAutofit fontScale="92500" lnSpcReduction="10000"/>
          </a:bodyPr>
          <a:lstStyle/>
          <a:p>
            <a:pPr marL="0" indent="0" algn="ctr">
              <a:spcAft>
                <a:spcPts val="1200"/>
              </a:spcAft>
              <a:buNone/>
            </a:pPr>
            <a:r>
              <a:rPr lang="cs-CZ" dirty="0" smtClean="0"/>
              <a:t>To, že mám na sociální síti dobře nastavené soukromí (mé příspěvky vidí pouze přátelé), neznamená, že se mnou zveřejněné věci nedostanou dál.</a:t>
            </a:r>
          </a:p>
          <a:p>
            <a:r>
              <a:rPr lang="cs-CZ" sz="2400" dirty="0"/>
              <a:t>p</a:t>
            </a:r>
            <a:r>
              <a:rPr lang="cs-CZ" sz="2400" dirty="0" smtClean="0"/>
              <a:t>okud </a:t>
            </a:r>
            <a:r>
              <a:rPr lang="cs-CZ" sz="2400" dirty="0"/>
              <a:t>mám v přátelích i lidi, které </a:t>
            </a:r>
            <a:r>
              <a:rPr lang="cs-CZ" sz="2400" dirty="0" err="1"/>
              <a:t>offline</a:t>
            </a:r>
            <a:r>
              <a:rPr lang="cs-CZ" sz="2400" dirty="0"/>
              <a:t> neznám, je takové „soukromí“ k ničemu</a:t>
            </a:r>
          </a:p>
          <a:p>
            <a:r>
              <a:rPr lang="cs-CZ" sz="2400" dirty="0"/>
              <a:t>i</a:t>
            </a:r>
            <a:r>
              <a:rPr lang="cs-CZ" sz="2400" dirty="0" smtClean="0"/>
              <a:t> lidé, které znám, mohou moje příspěvky sdílet dál</a:t>
            </a:r>
          </a:p>
          <a:p>
            <a:r>
              <a:rPr lang="cs-CZ" sz="2400" dirty="0" smtClean="0"/>
              <a:t>jakýkoliv obsah se dále po internetu šíří obrovskou rychlostí na mnoha stránkách (zpětně obsah dohledat a smazat už je prakticky nemožné)</a:t>
            </a:r>
          </a:p>
        </p:txBody>
      </p:sp>
      <p:sp>
        <p:nvSpPr>
          <p:cNvPr id="4" name="Nadpis 1"/>
          <p:cNvSpPr>
            <a:spLocks noGrp="1"/>
          </p:cNvSpPr>
          <p:nvPr>
            <p:ph type="title"/>
          </p:nvPr>
        </p:nvSpPr>
        <p:spPr>
          <a:xfrm>
            <a:off x="457200" y="274638"/>
            <a:ext cx="8229600" cy="1143000"/>
          </a:xfrm>
        </p:spPr>
        <p:txBody>
          <a:bodyPr>
            <a:normAutofit/>
          </a:bodyPr>
          <a:lstStyle/>
          <a:p>
            <a:pPr algn="r"/>
            <a:r>
              <a:rPr lang="cs-CZ" sz="4000" b="1" dirty="0" smtClean="0"/>
              <a:t>Jak na to?</a:t>
            </a:r>
            <a:endParaRPr lang="cs-CZ" sz="4000" b="1" dirty="0"/>
          </a:p>
        </p:txBody>
      </p:sp>
      <p:sp>
        <p:nvSpPr>
          <p:cNvPr id="5" name="Obdélník 4"/>
          <p:cNvSpPr/>
          <p:nvPr/>
        </p:nvSpPr>
        <p:spPr>
          <a:xfrm>
            <a:off x="3419872" y="1052736"/>
            <a:ext cx="2189575" cy="923330"/>
          </a:xfrm>
          <a:prstGeom prst="rect">
            <a:avLst/>
          </a:prstGeom>
          <a:noFill/>
        </p:spPr>
        <p:txBody>
          <a:bodyPr wrap="none" lIns="91440" tIns="45720" rIns="91440" bIns="45720">
            <a:spAutoFit/>
          </a:bodyPr>
          <a:lstStyle/>
          <a:p>
            <a:pPr algn="ctr"/>
            <a:r>
              <a:rPr lang="cs-CZ"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POZOR</a:t>
            </a:r>
            <a:endParaRPr lang="cs-CZ"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274885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7708" y="1340768"/>
            <a:ext cx="8229600" cy="4525963"/>
          </a:xfrm>
        </p:spPr>
        <p:txBody>
          <a:bodyPr>
            <a:normAutofit/>
          </a:bodyPr>
          <a:lstStyle/>
          <a:p>
            <a:pPr marL="0" indent="0">
              <a:buNone/>
            </a:pPr>
            <a:r>
              <a:rPr lang="cs-CZ" sz="2800" dirty="0" smtClean="0"/>
              <a:t>I když se nechtěný materiál podaří smazat, může se dále „skrývat“ například ve webových archivech…</a:t>
            </a:r>
            <a:endParaRPr lang="cs-CZ" sz="2800" dirty="0"/>
          </a:p>
        </p:txBody>
      </p:sp>
      <p:sp>
        <p:nvSpPr>
          <p:cNvPr id="4" name="Nadpis 1"/>
          <p:cNvSpPr>
            <a:spLocks noGrp="1"/>
          </p:cNvSpPr>
          <p:nvPr>
            <p:ph type="title"/>
          </p:nvPr>
        </p:nvSpPr>
        <p:spPr>
          <a:xfrm>
            <a:off x="457200" y="274638"/>
            <a:ext cx="8229600" cy="1143000"/>
          </a:xfrm>
        </p:spPr>
        <p:txBody>
          <a:bodyPr>
            <a:normAutofit/>
          </a:bodyPr>
          <a:lstStyle/>
          <a:p>
            <a:pPr algn="r"/>
            <a:r>
              <a:rPr lang="cs-CZ" sz="4000" b="1" dirty="0" smtClean="0"/>
              <a:t>Jak na to?</a:t>
            </a:r>
            <a:endParaRPr lang="cs-CZ"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2485"/>
            <a:ext cx="7272808" cy="3216425"/>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Šipka dolů 5"/>
          <p:cNvSpPr/>
          <p:nvPr/>
        </p:nvSpPr>
        <p:spPr>
          <a:xfrm rot="2092731">
            <a:off x="5634006" y="3788823"/>
            <a:ext cx="432048" cy="576064"/>
          </a:xfrm>
          <a:prstGeom prst="downArrow">
            <a:avLst/>
          </a:prstGeom>
          <a:solidFill>
            <a:srgbClr val="C00000">
              <a:alpha val="1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4179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79712" y="274638"/>
            <a:ext cx="6707088" cy="1143000"/>
          </a:xfrm>
        </p:spPr>
        <p:txBody>
          <a:bodyPr>
            <a:noAutofit/>
          </a:bodyPr>
          <a:lstStyle/>
          <a:p>
            <a:pPr marL="0" indent="0" algn="r"/>
            <a:r>
              <a:rPr lang="cs-CZ" sz="3600" b="1" dirty="0"/>
              <a:t>Je třeba naučit se </a:t>
            </a:r>
            <a:r>
              <a:rPr lang="cs-CZ" sz="3600" b="1" dirty="0" smtClean="0"/>
              <a:t/>
            </a:r>
            <a:br>
              <a:rPr lang="cs-CZ" sz="3600" b="1" dirty="0" smtClean="0"/>
            </a:br>
            <a:r>
              <a:rPr lang="cs-CZ" sz="3600" b="1" dirty="0" smtClean="0"/>
              <a:t>psát </a:t>
            </a:r>
            <a:r>
              <a:rPr lang="cs-CZ" sz="3600" b="1" dirty="0"/>
              <a:t>komentáře…</a:t>
            </a:r>
          </a:p>
        </p:txBody>
      </p:sp>
      <p:sp>
        <p:nvSpPr>
          <p:cNvPr id="5" name="TextovéPole 4"/>
          <p:cNvSpPr txBox="1"/>
          <p:nvPr/>
        </p:nvSpPr>
        <p:spPr>
          <a:xfrm>
            <a:off x="466727" y="1683118"/>
            <a:ext cx="5400600" cy="184665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cs-CZ" sz="2600" dirty="0"/>
              <a:t>Nebýt hrubý</a:t>
            </a:r>
          </a:p>
          <a:p>
            <a:pPr marL="285750" indent="-285750">
              <a:spcBef>
                <a:spcPts val="600"/>
              </a:spcBef>
              <a:buFont typeface="Arial" panose="020B0604020202020204" pitchFamily="34" charset="0"/>
              <a:buChar char="•"/>
            </a:pPr>
            <a:r>
              <a:rPr lang="cs-CZ" sz="2600" dirty="0"/>
              <a:t>Nenechat se vyprovokovat</a:t>
            </a:r>
          </a:p>
          <a:p>
            <a:pPr marL="285750" indent="-285750">
              <a:spcBef>
                <a:spcPts val="600"/>
              </a:spcBef>
              <a:buFont typeface="Arial" panose="020B0604020202020204" pitchFamily="34" charset="0"/>
              <a:buChar char="•"/>
            </a:pPr>
            <a:r>
              <a:rPr lang="cs-CZ" sz="2600" dirty="0"/>
              <a:t>Zhodnotit, zda může můj komentář někomu </a:t>
            </a:r>
            <a:r>
              <a:rPr lang="cs-CZ" sz="2600" dirty="0" smtClean="0"/>
              <a:t>ublížit</a:t>
            </a:r>
            <a:endParaRPr lang="cs-CZ" sz="26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518" y="1665428"/>
            <a:ext cx="2560304" cy="1792213"/>
          </a:xfrm>
          <a:prstGeom prst="rect">
            <a:avLst/>
          </a:prstGeom>
          <a:ln>
            <a:solidFill>
              <a:srgbClr val="F4D4E2"/>
            </a:solidFill>
          </a:ln>
        </p:spPr>
      </p:pic>
      <p:sp>
        <p:nvSpPr>
          <p:cNvPr id="7" name="TextovéPole 6"/>
          <p:cNvSpPr txBox="1"/>
          <p:nvPr/>
        </p:nvSpPr>
        <p:spPr>
          <a:xfrm>
            <a:off x="466727" y="3526547"/>
            <a:ext cx="7960904" cy="204671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cs-CZ" sz="2600" dirty="0"/>
              <a:t>Nepsat komentáře pod vlivem velkých emocí (vzteku, smutku, radosti…)</a:t>
            </a:r>
          </a:p>
          <a:p>
            <a:pPr marL="285750" indent="-285750">
              <a:spcBef>
                <a:spcPts val="600"/>
              </a:spcBef>
              <a:buFont typeface="Arial" panose="020B0604020202020204" pitchFamily="34" charset="0"/>
              <a:buChar char="•"/>
            </a:pPr>
            <a:r>
              <a:rPr lang="cs-CZ" sz="2600" dirty="0"/>
              <a:t>Naučit se rozpoznávat emoce druhých, nevyvolávat hádky</a:t>
            </a:r>
          </a:p>
          <a:p>
            <a:endParaRPr lang="cs-CZ" dirty="0"/>
          </a:p>
        </p:txBody>
      </p:sp>
    </p:spTree>
    <p:extLst>
      <p:ext uri="{BB962C8B-B14F-4D97-AF65-F5344CB8AC3E}">
        <p14:creationId xmlns:p14="http://schemas.microsoft.com/office/powerpoint/2010/main" val="1826783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ený obdélník 6"/>
          <p:cNvSpPr/>
          <p:nvPr/>
        </p:nvSpPr>
        <p:spPr>
          <a:xfrm>
            <a:off x="338042" y="1374437"/>
            <a:ext cx="8352928" cy="3120433"/>
          </a:xfrm>
          <a:prstGeom prst="roundRect">
            <a:avLst>
              <a:gd name="adj" fmla="val 9021"/>
            </a:avLst>
          </a:prstGeom>
          <a:solidFill>
            <a:schemeClr val="accent6">
              <a:lumMod val="75000"/>
              <a:alpha val="1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
        <p:nvSpPr>
          <p:cNvPr id="3" name="Zástupný symbol pro obsah 2"/>
          <p:cNvSpPr>
            <a:spLocks noGrp="1"/>
          </p:cNvSpPr>
          <p:nvPr>
            <p:ph idx="1"/>
          </p:nvPr>
        </p:nvSpPr>
        <p:spPr>
          <a:xfrm>
            <a:off x="447958" y="4517949"/>
            <a:ext cx="8243012" cy="1008112"/>
          </a:xfrm>
        </p:spPr>
        <p:txBody>
          <a:bodyPr>
            <a:normAutofit/>
          </a:bodyPr>
          <a:lstStyle/>
          <a:p>
            <a:pPr marL="0" indent="0">
              <a:buNone/>
            </a:pPr>
            <a:r>
              <a:rPr lang="cs-CZ" sz="2600" b="1" dirty="0" smtClean="0"/>
              <a:t>Vyzkoušejte </a:t>
            </a:r>
            <a:r>
              <a:rPr lang="cs-CZ" sz="2600" b="1" dirty="0"/>
              <a:t>si </a:t>
            </a:r>
            <a:r>
              <a:rPr lang="cs-CZ" sz="2600" b="1" dirty="0" smtClean="0"/>
              <a:t>psaní komentářů </a:t>
            </a:r>
            <a:r>
              <a:rPr lang="cs-CZ" sz="2600" b="1" dirty="0"/>
              <a:t>ve </a:t>
            </a:r>
            <a:r>
              <a:rPr lang="cs-CZ" sz="2600" b="1" dirty="0" smtClean="0"/>
              <a:t>třídě… </a:t>
            </a:r>
          </a:p>
          <a:p>
            <a:pPr marL="0" indent="0">
              <a:buNone/>
            </a:pPr>
            <a:r>
              <a:rPr lang="cs-CZ" sz="2000" dirty="0"/>
              <a:t>	</a:t>
            </a:r>
            <a:r>
              <a:rPr lang="cs-CZ" sz="2000" dirty="0" smtClean="0"/>
              <a:t>		</a:t>
            </a:r>
            <a:r>
              <a:rPr lang="cs-CZ" sz="2600" dirty="0" smtClean="0"/>
              <a:t>…</a:t>
            </a:r>
            <a:r>
              <a:rPr lang="cs-CZ" sz="2600" b="1" dirty="0" smtClean="0"/>
              <a:t>dejte </a:t>
            </a:r>
            <a:r>
              <a:rPr lang="cs-CZ" sz="2600" b="1" dirty="0"/>
              <a:t>žákům možnost se to </a:t>
            </a:r>
            <a:r>
              <a:rPr lang="cs-CZ" sz="2600" b="1" dirty="0" smtClean="0"/>
              <a:t>naučit…</a:t>
            </a:r>
            <a:endParaRPr lang="en-IE" sz="2600" b="1" dirty="0"/>
          </a:p>
        </p:txBody>
      </p:sp>
      <p:sp>
        <p:nvSpPr>
          <p:cNvPr id="4" name="Nadpis 1"/>
          <p:cNvSpPr>
            <a:spLocks noGrp="1"/>
          </p:cNvSpPr>
          <p:nvPr>
            <p:ph type="title"/>
          </p:nvPr>
        </p:nvSpPr>
        <p:spPr>
          <a:xfrm>
            <a:off x="1979712" y="116632"/>
            <a:ext cx="6707088" cy="1143000"/>
          </a:xfrm>
        </p:spPr>
        <p:txBody>
          <a:bodyPr>
            <a:noAutofit/>
          </a:bodyPr>
          <a:lstStyle/>
          <a:p>
            <a:pPr marL="0" indent="0" algn="r"/>
            <a:r>
              <a:rPr lang="cs-CZ" sz="3600" b="1" dirty="0"/>
              <a:t>Je třeba naučit se </a:t>
            </a:r>
            <a:r>
              <a:rPr lang="cs-CZ" sz="3600" b="1" dirty="0" smtClean="0"/>
              <a:t/>
            </a:r>
            <a:br>
              <a:rPr lang="cs-CZ" sz="3600" b="1" dirty="0" smtClean="0"/>
            </a:br>
            <a:r>
              <a:rPr lang="cs-CZ" sz="3600" b="1" dirty="0" smtClean="0"/>
              <a:t>psát </a:t>
            </a:r>
            <a:r>
              <a:rPr lang="cs-CZ" sz="3600" b="1" dirty="0"/>
              <a:t>komentáře…</a:t>
            </a:r>
          </a:p>
        </p:txBody>
      </p:sp>
      <p:sp>
        <p:nvSpPr>
          <p:cNvPr id="5" name="Obdélník 4"/>
          <p:cNvSpPr/>
          <p:nvPr/>
        </p:nvSpPr>
        <p:spPr>
          <a:xfrm>
            <a:off x="-108520" y="1432493"/>
            <a:ext cx="8689574" cy="3062377"/>
          </a:xfrm>
          <a:prstGeom prst="rect">
            <a:avLst/>
          </a:prstGeom>
        </p:spPr>
        <p:txBody>
          <a:bodyPr wrap="square">
            <a:spAutoFit/>
          </a:bodyPr>
          <a:lstStyle/>
          <a:p>
            <a:pPr marL="800100" lvl="1" indent="-342900">
              <a:spcBef>
                <a:spcPts val="600"/>
              </a:spcBef>
              <a:buFont typeface="Arial" panose="020B0604020202020204" pitchFamily="34" charset="0"/>
              <a:buChar char="•"/>
            </a:pPr>
            <a:r>
              <a:rPr lang="cs-CZ" sz="2000" dirty="0"/>
              <a:t>Čtěte příspěvky pozorně a několikrát, než </a:t>
            </a:r>
            <a:r>
              <a:rPr lang="cs-CZ" sz="2000" dirty="0" smtClean="0"/>
              <a:t>odpovíte.</a:t>
            </a:r>
          </a:p>
          <a:p>
            <a:pPr marL="800100" lvl="1" indent="-342900">
              <a:spcBef>
                <a:spcPts val="600"/>
              </a:spcBef>
              <a:buFont typeface="Arial" panose="020B0604020202020204" pitchFamily="34" charset="0"/>
              <a:buChar char="•"/>
            </a:pPr>
            <a:r>
              <a:rPr lang="cs-CZ" sz="2000" dirty="0" smtClean="0"/>
              <a:t>Poděkujte ostatním </a:t>
            </a:r>
            <a:r>
              <a:rPr lang="cs-CZ" sz="2000" dirty="0"/>
              <a:t>za skvělé nápady. </a:t>
            </a:r>
            <a:r>
              <a:rPr lang="en-IE" sz="2000" dirty="0"/>
              <a:t> </a:t>
            </a:r>
            <a:endParaRPr lang="cs-CZ" sz="2000" dirty="0"/>
          </a:p>
          <a:p>
            <a:pPr marL="800100" lvl="1" indent="-342900">
              <a:spcBef>
                <a:spcPts val="600"/>
              </a:spcBef>
              <a:buFont typeface="Arial" panose="020B0604020202020204" pitchFamily="34" charset="0"/>
              <a:buChar char="•"/>
            </a:pPr>
            <a:r>
              <a:rPr lang="cs-CZ" sz="2000" dirty="0"/>
              <a:t>Ptejte se, pokud potřebujete další informace.</a:t>
            </a:r>
          </a:p>
          <a:p>
            <a:pPr marL="800100" lvl="1" indent="-342900">
              <a:spcBef>
                <a:spcPts val="600"/>
              </a:spcBef>
              <a:buFont typeface="Arial" panose="020B0604020202020204" pitchFamily="34" charset="0"/>
              <a:buChar char="•"/>
            </a:pPr>
            <a:r>
              <a:rPr lang="cs-CZ" sz="2000" dirty="0"/>
              <a:t>Vyjadřujte se jasně.</a:t>
            </a:r>
            <a:r>
              <a:rPr lang="en-IE" sz="2000" dirty="0"/>
              <a:t> </a:t>
            </a:r>
            <a:r>
              <a:rPr lang="cs-CZ" sz="2000" dirty="0" smtClean="0"/>
              <a:t>Gesta, mimika </a:t>
            </a:r>
            <a:r>
              <a:rPr lang="cs-CZ" sz="2000" dirty="0"/>
              <a:t>a výraz </a:t>
            </a:r>
            <a:r>
              <a:rPr lang="cs-CZ" sz="2000" dirty="0" smtClean="0"/>
              <a:t>nejsou </a:t>
            </a:r>
            <a:r>
              <a:rPr lang="cs-CZ" sz="2000" dirty="0"/>
              <a:t>většinou na webu vidět.</a:t>
            </a:r>
            <a:r>
              <a:rPr lang="en-IE" sz="2000" dirty="0"/>
              <a:t> </a:t>
            </a:r>
            <a:r>
              <a:rPr lang="cs-CZ" sz="2000" dirty="0"/>
              <a:t>   </a:t>
            </a:r>
          </a:p>
          <a:p>
            <a:pPr marL="800100" lvl="1" indent="-342900">
              <a:spcBef>
                <a:spcPts val="600"/>
              </a:spcBef>
              <a:buFont typeface="Arial" panose="020B0604020202020204" pitchFamily="34" charset="0"/>
              <a:buChar char="•"/>
            </a:pPr>
            <a:r>
              <a:rPr lang="cs-CZ" sz="2000" dirty="0"/>
              <a:t>Odpusťte si sarkasmus a uštěpačnost.</a:t>
            </a:r>
          </a:p>
          <a:p>
            <a:pPr marL="800100" lvl="1" indent="-342900">
              <a:spcBef>
                <a:spcPts val="600"/>
              </a:spcBef>
              <a:buFont typeface="Arial" panose="020B0604020202020204" pitchFamily="34" charset="0"/>
              <a:buChar char="•"/>
            </a:pPr>
            <a:r>
              <a:rPr lang="cs-CZ" sz="2000" dirty="0"/>
              <a:t>Mějte otevřenou mysl.</a:t>
            </a:r>
            <a:r>
              <a:rPr lang="en-IE" sz="2000" dirty="0"/>
              <a:t>  </a:t>
            </a:r>
            <a:endParaRPr lang="cs-CZ" sz="2000" dirty="0"/>
          </a:p>
          <a:p>
            <a:pPr marL="800100" lvl="1" indent="-342900">
              <a:spcBef>
                <a:spcPts val="600"/>
              </a:spcBef>
              <a:buFont typeface="Arial" panose="020B0604020202020204" pitchFamily="34" charset="0"/>
              <a:buChar char="•"/>
            </a:pPr>
            <a:r>
              <a:rPr lang="cs-CZ" sz="2000" dirty="0"/>
              <a:t>Neodpovídejte ihned, zvláště ne, pokud jste naštvaní a rozrušení. </a:t>
            </a:r>
            <a:endParaRPr lang="cs-CZ" sz="2000" dirty="0" smtClean="0"/>
          </a:p>
          <a:p>
            <a:pPr lvl="1" algn="r">
              <a:spcBef>
                <a:spcPts val="600"/>
              </a:spcBef>
            </a:pPr>
            <a:r>
              <a:rPr lang="en-IE" i="1" dirty="0" smtClean="0">
                <a:hlinkClick r:id="rId2"/>
              </a:rPr>
              <a:t>www.collaborizeclassroom.com</a:t>
            </a:r>
            <a:endParaRPr lang="en-IE" i="1" dirty="0"/>
          </a:p>
        </p:txBody>
      </p:sp>
    </p:spTree>
    <p:extLst>
      <p:ext uri="{BB962C8B-B14F-4D97-AF65-F5344CB8AC3E}">
        <p14:creationId xmlns:p14="http://schemas.microsoft.com/office/powerpoint/2010/main" val="866845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aoblený obdélník 7"/>
          <p:cNvSpPr/>
          <p:nvPr/>
        </p:nvSpPr>
        <p:spPr>
          <a:xfrm>
            <a:off x="2719225" y="1144825"/>
            <a:ext cx="3672408" cy="4608512"/>
          </a:xfrm>
          <a:prstGeom prst="roundRect">
            <a:avLst/>
          </a:prstGeom>
          <a:gradFill flip="none" rotWithShape="1">
            <a:gsLst>
              <a:gs pos="0">
                <a:schemeClr val="accent2">
                  <a:lumMod val="40000"/>
                  <a:lumOff val="60000"/>
                </a:schemeClr>
              </a:gs>
              <a:gs pos="99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457200" y="274638"/>
            <a:ext cx="8229600" cy="870187"/>
          </a:xfrm>
        </p:spPr>
        <p:txBody>
          <a:bodyPr>
            <a:normAutofit/>
          </a:bodyPr>
          <a:lstStyle/>
          <a:p>
            <a:pPr algn="r"/>
            <a:r>
              <a:rPr lang="cs-CZ" sz="3600" b="1" dirty="0" smtClean="0"/>
              <a:t>Na co si hlavně dávat pozor?</a:t>
            </a:r>
            <a:endParaRPr lang="cs-CZ" sz="3600" b="1" dirty="0"/>
          </a:p>
        </p:txBody>
      </p:sp>
      <p:sp>
        <p:nvSpPr>
          <p:cNvPr id="3" name="Zástupný symbol pro obsah 2"/>
          <p:cNvSpPr>
            <a:spLocks noGrp="1"/>
          </p:cNvSpPr>
          <p:nvPr>
            <p:ph idx="1"/>
          </p:nvPr>
        </p:nvSpPr>
        <p:spPr>
          <a:xfrm>
            <a:off x="2791233" y="1216833"/>
            <a:ext cx="3528392" cy="4525963"/>
          </a:xfrm>
        </p:spPr>
        <p:txBody>
          <a:bodyPr>
            <a:normAutofit/>
          </a:bodyPr>
          <a:lstStyle/>
          <a:p>
            <a:pPr marL="0" indent="0" algn="ctr">
              <a:spcBef>
                <a:spcPts val="1200"/>
              </a:spcBef>
              <a:buNone/>
            </a:pPr>
            <a:r>
              <a:rPr lang="cs-CZ" sz="2200" b="1" dirty="0" smtClean="0"/>
              <a:t>Pomluvy</a:t>
            </a:r>
          </a:p>
          <a:p>
            <a:pPr marL="0" indent="0" algn="ctr">
              <a:spcBef>
                <a:spcPts val="1200"/>
              </a:spcBef>
              <a:buNone/>
            </a:pPr>
            <a:r>
              <a:rPr lang="cs-CZ" sz="2200" b="1" dirty="0" smtClean="0"/>
              <a:t>Nactiutrhání</a:t>
            </a:r>
            <a:endParaRPr lang="cs-CZ" sz="2200" b="1" dirty="0"/>
          </a:p>
          <a:p>
            <a:pPr marL="0" indent="0" algn="ctr">
              <a:spcBef>
                <a:spcPts val="1200"/>
              </a:spcBef>
              <a:buNone/>
            </a:pPr>
            <a:r>
              <a:rPr lang="cs-CZ" sz="2200" b="1" dirty="0" smtClean="0"/>
              <a:t>Nadávky</a:t>
            </a:r>
          </a:p>
          <a:p>
            <a:pPr marL="0" indent="0" algn="ctr">
              <a:spcBef>
                <a:spcPts val="1200"/>
              </a:spcBef>
              <a:buNone/>
            </a:pPr>
            <a:r>
              <a:rPr lang="cs-CZ" sz="2200" b="1" dirty="0" smtClean="0"/>
              <a:t>Porušování autorských práv</a:t>
            </a:r>
          </a:p>
          <a:p>
            <a:pPr marL="0" indent="0" algn="ctr">
              <a:spcBef>
                <a:spcPts val="1200"/>
              </a:spcBef>
              <a:buNone/>
            </a:pPr>
            <a:r>
              <a:rPr lang="cs-CZ" sz="2200" b="1" dirty="0" smtClean="0"/>
              <a:t>Porušování ochrany osobních údajů</a:t>
            </a:r>
          </a:p>
          <a:p>
            <a:pPr marL="0" indent="0" algn="ctr">
              <a:spcBef>
                <a:spcPts val="1200"/>
              </a:spcBef>
              <a:buNone/>
            </a:pPr>
            <a:r>
              <a:rPr lang="cs-CZ" sz="2200" b="1" dirty="0" smtClean="0"/>
              <a:t>Šíření extremistických názorů</a:t>
            </a:r>
          </a:p>
          <a:p>
            <a:pPr marL="0" indent="0" algn="ctr">
              <a:spcBef>
                <a:spcPts val="1200"/>
              </a:spcBef>
              <a:buNone/>
            </a:pPr>
            <a:r>
              <a:rPr lang="cs-CZ" sz="2200" b="1" dirty="0" smtClean="0"/>
              <a:t>Šíření nepravd a polopravd</a:t>
            </a:r>
            <a:endParaRPr lang="cs-CZ" sz="2000" dirty="0"/>
          </a:p>
          <a:p>
            <a:pPr marL="0" indent="0" algn="ctr">
              <a:spcBef>
                <a:spcPts val="1200"/>
              </a:spcBef>
              <a:buNone/>
            </a:pPr>
            <a:r>
              <a:rPr lang="cs-CZ" sz="1800" b="1" dirty="0" smtClean="0"/>
              <a:t>a další…</a:t>
            </a:r>
          </a:p>
        </p:txBody>
      </p:sp>
      <p:sp>
        <p:nvSpPr>
          <p:cNvPr id="4" name="TextBox 5"/>
          <p:cNvSpPr txBox="1"/>
          <p:nvPr/>
        </p:nvSpPr>
        <p:spPr>
          <a:xfrm>
            <a:off x="119526" y="1724289"/>
            <a:ext cx="2592288" cy="1785104"/>
          </a:xfrm>
          <a:prstGeom prst="rect">
            <a:avLst/>
          </a:prstGeom>
          <a:noFill/>
        </p:spPr>
        <p:txBody>
          <a:bodyPr wrap="square" rtlCol="0">
            <a:spAutoFit/>
          </a:bodyPr>
          <a:lstStyle/>
          <a:p>
            <a:pPr algn="r"/>
            <a:r>
              <a:rPr lang="cs-CZ" sz="2200" b="1" dirty="0" smtClean="0">
                <a:latin typeface="Segoe Print" panose="02000600000000000000" pitchFamily="2" charset="0"/>
                <a:cs typeface="Simplified Arabic Fixed" pitchFamily="49" charset="-78"/>
              </a:rPr>
              <a:t>„Mladík ve vězení za vybízení k nepokojům na Facebooku“</a:t>
            </a:r>
            <a:endParaRPr lang="en-IE" sz="2200" b="1" dirty="0">
              <a:latin typeface="Segoe Print" panose="02000600000000000000" pitchFamily="2" charset="0"/>
              <a:cs typeface="Simplified Arabic Fixed" pitchFamily="49" charset="-78"/>
            </a:endParaRPr>
          </a:p>
        </p:txBody>
      </p:sp>
      <p:sp>
        <p:nvSpPr>
          <p:cNvPr id="6" name="TextBox 9"/>
          <p:cNvSpPr txBox="1"/>
          <p:nvPr/>
        </p:nvSpPr>
        <p:spPr>
          <a:xfrm>
            <a:off x="655096" y="3639403"/>
            <a:ext cx="2088232" cy="1446550"/>
          </a:xfrm>
          <a:prstGeom prst="rect">
            <a:avLst/>
          </a:prstGeom>
          <a:noFill/>
        </p:spPr>
        <p:txBody>
          <a:bodyPr wrap="square" rtlCol="0">
            <a:spAutoFit/>
          </a:bodyPr>
          <a:lstStyle/>
          <a:p>
            <a:pPr algn="r"/>
            <a:r>
              <a:rPr lang="cs-CZ" sz="2200" b="1" dirty="0" smtClean="0">
                <a:latin typeface="Segoe Print" panose="02000600000000000000" pitchFamily="2" charset="0"/>
                <a:cs typeface="Simplified Arabic Fixed" pitchFamily="49" charset="-78"/>
              </a:rPr>
              <a:t>„Žalován za nepravdivá tvrzení na </a:t>
            </a:r>
            <a:r>
              <a:rPr lang="cs-CZ" sz="2200" b="1" dirty="0" err="1" smtClean="0">
                <a:latin typeface="Segoe Print" panose="02000600000000000000" pitchFamily="2" charset="0"/>
                <a:cs typeface="Simplified Arabic Fixed" pitchFamily="49" charset="-78"/>
              </a:rPr>
              <a:t>twitteru</a:t>
            </a:r>
            <a:r>
              <a:rPr lang="cs-CZ" sz="2200" b="1" dirty="0" smtClean="0">
                <a:latin typeface="Segoe Print" panose="02000600000000000000" pitchFamily="2" charset="0"/>
                <a:cs typeface="Simplified Arabic Fixed" pitchFamily="49" charset="-78"/>
              </a:rPr>
              <a:t>“</a:t>
            </a:r>
            <a:endParaRPr lang="en-IE" sz="2200" b="1" dirty="0">
              <a:latin typeface="Segoe Print" panose="02000600000000000000" pitchFamily="2" charset="0"/>
              <a:cs typeface="Simplified Arabic Fixed" pitchFamily="49" charset="-78"/>
            </a:endParaRPr>
          </a:p>
        </p:txBody>
      </p:sp>
      <p:sp>
        <p:nvSpPr>
          <p:cNvPr id="7" name="TextBox 10"/>
          <p:cNvSpPr txBox="1"/>
          <p:nvPr/>
        </p:nvSpPr>
        <p:spPr>
          <a:xfrm>
            <a:off x="6398351" y="2068779"/>
            <a:ext cx="1898786" cy="2800767"/>
          </a:xfrm>
          <a:prstGeom prst="rect">
            <a:avLst/>
          </a:prstGeom>
          <a:noFill/>
        </p:spPr>
        <p:txBody>
          <a:bodyPr wrap="square" rtlCol="0">
            <a:spAutoFit/>
          </a:bodyPr>
          <a:lstStyle/>
          <a:p>
            <a:r>
              <a:rPr lang="cs-CZ" sz="2200" b="1" dirty="0" smtClean="0">
                <a:latin typeface="Segoe Print" panose="02000600000000000000" pitchFamily="2" charset="0"/>
                <a:cs typeface="Simplified Arabic Fixed" pitchFamily="49" charset="-78"/>
              </a:rPr>
              <a:t>„</a:t>
            </a:r>
            <a:r>
              <a:rPr lang="cs-CZ" sz="2200" b="1" dirty="0" smtClean="0">
                <a:latin typeface="Segoe Print" panose="02000600000000000000" pitchFamily="2" charset="0"/>
              </a:rPr>
              <a:t>Rigorózní </a:t>
            </a:r>
            <a:r>
              <a:rPr lang="cs-CZ" sz="2200" b="1" dirty="0">
                <a:latin typeface="Segoe Print" panose="02000600000000000000" pitchFamily="2" charset="0"/>
              </a:rPr>
              <a:t>práce z Plzně prověřil počítač, pět je z více než půlky </a:t>
            </a:r>
            <a:r>
              <a:rPr lang="cs-CZ" sz="2200" b="1" dirty="0" smtClean="0">
                <a:latin typeface="Segoe Print" panose="02000600000000000000" pitchFamily="2" charset="0"/>
              </a:rPr>
              <a:t>opsaných</a:t>
            </a:r>
            <a:r>
              <a:rPr lang="cs-CZ" sz="2200" b="1" dirty="0" smtClean="0">
                <a:latin typeface="Segoe Print" panose="02000600000000000000" pitchFamily="2" charset="0"/>
                <a:cs typeface="Simplified Arabic Fixed" pitchFamily="49" charset="-78"/>
              </a:rPr>
              <a:t>“</a:t>
            </a:r>
            <a:endParaRPr lang="en-IE" sz="2200" b="1" dirty="0">
              <a:latin typeface="Segoe Print" panose="02000600000000000000" pitchFamily="2" charset="0"/>
              <a:cs typeface="Simplified Arabic Fixed" pitchFamily="49" charset="-78"/>
            </a:endParaRPr>
          </a:p>
        </p:txBody>
      </p:sp>
      <p:sp>
        <p:nvSpPr>
          <p:cNvPr id="9" name="Obdélník se zakulaceným rohem na stejné straně 8"/>
          <p:cNvSpPr/>
          <p:nvPr/>
        </p:nvSpPr>
        <p:spPr>
          <a:xfrm rot="16200000">
            <a:off x="707156" y="1533193"/>
            <a:ext cx="1842019" cy="2167297"/>
          </a:xfrm>
          <a:prstGeom prst="round2Same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se zakulaceným rohem na stejné straně 9"/>
          <p:cNvSpPr/>
          <p:nvPr/>
        </p:nvSpPr>
        <p:spPr>
          <a:xfrm rot="16200000">
            <a:off x="952329" y="3293795"/>
            <a:ext cx="1486355" cy="2080820"/>
          </a:xfrm>
          <a:prstGeom prst="round2Same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se zakulaceným rohem na stejné straně 11"/>
          <p:cNvSpPr/>
          <p:nvPr/>
        </p:nvSpPr>
        <p:spPr>
          <a:xfrm rot="5400000">
            <a:off x="6052952" y="2401605"/>
            <a:ext cx="2772311" cy="2094951"/>
          </a:xfrm>
          <a:prstGeom prst="round2Same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81978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s jedním zakulaceným rohem 7"/>
          <p:cNvSpPr/>
          <p:nvPr/>
        </p:nvSpPr>
        <p:spPr>
          <a:xfrm rot="5400000">
            <a:off x="2340663" y="-613622"/>
            <a:ext cx="2931982" cy="6984778"/>
          </a:xfrm>
          <a:prstGeom prst="round1Rect">
            <a:avLst>
              <a:gd name="adj" fmla="val 50000"/>
            </a:avLst>
          </a:prstGeom>
          <a:gradFill flip="none" rotWithShape="1">
            <a:gsLst>
              <a:gs pos="0">
                <a:srgbClr val="BB935D">
                  <a:alpha val="32000"/>
                </a:srgbClr>
              </a:gs>
              <a:gs pos="99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
        <p:nvSpPr>
          <p:cNvPr id="10" name="Obdélník s jedním zakulaceným rohem 9"/>
          <p:cNvSpPr/>
          <p:nvPr/>
        </p:nvSpPr>
        <p:spPr>
          <a:xfrm rot="16200000">
            <a:off x="4691791" y="1581016"/>
            <a:ext cx="3216803" cy="4752529"/>
          </a:xfrm>
          <a:prstGeom prst="round1Rect">
            <a:avLst>
              <a:gd name="adj" fmla="val 50000"/>
            </a:avLst>
          </a:prstGeom>
          <a:gradFill flip="none" rotWithShape="1">
            <a:gsLst>
              <a:gs pos="0">
                <a:srgbClr val="FFFF00">
                  <a:alpha val="43000"/>
                </a:srgbClr>
              </a:gs>
              <a:gs pos="99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
        <p:nvSpPr>
          <p:cNvPr id="2" name="Nadpis 1"/>
          <p:cNvSpPr>
            <a:spLocks noGrp="1"/>
          </p:cNvSpPr>
          <p:nvPr>
            <p:ph type="title"/>
          </p:nvPr>
        </p:nvSpPr>
        <p:spPr/>
        <p:txBody>
          <a:bodyPr>
            <a:normAutofit fontScale="90000"/>
          </a:bodyPr>
          <a:lstStyle/>
          <a:p>
            <a:pPr algn="r"/>
            <a:r>
              <a:rPr lang="cs-CZ" sz="3600" b="1" dirty="0" smtClean="0"/>
              <a:t>Není to normální…</a:t>
            </a:r>
            <a:br>
              <a:rPr lang="cs-CZ" sz="3600" b="1" dirty="0" smtClean="0"/>
            </a:br>
            <a:r>
              <a:rPr lang="cs-CZ" sz="3600" b="1" dirty="0" smtClean="0"/>
              <a:t>Je to jen jednoduché</a:t>
            </a:r>
            <a:endParaRPr lang="cs-CZ" sz="3600" b="1" dirty="0"/>
          </a:p>
        </p:txBody>
      </p:sp>
      <p:sp>
        <p:nvSpPr>
          <p:cNvPr id="3" name="Zástupný symbol pro obsah 2"/>
          <p:cNvSpPr>
            <a:spLocks noGrp="1"/>
          </p:cNvSpPr>
          <p:nvPr>
            <p:ph idx="1"/>
          </p:nvPr>
        </p:nvSpPr>
        <p:spPr>
          <a:xfrm>
            <a:off x="314267" y="1412776"/>
            <a:ext cx="6984776" cy="568388"/>
          </a:xfrm>
        </p:spPr>
        <p:txBody>
          <a:bodyPr>
            <a:normAutofit/>
          </a:bodyPr>
          <a:lstStyle/>
          <a:p>
            <a:pPr marL="0" indent="0">
              <a:buNone/>
            </a:pPr>
            <a:r>
              <a:rPr lang="cs-CZ" sz="2800" b="1" dirty="0" smtClean="0">
                <a:hlinkClick r:id="rId3"/>
              </a:rPr>
              <a:t>www.youtube.com/watch?v=bdQBurXQOeQ</a:t>
            </a:r>
            <a:endParaRPr lang="cs-CZ" sz="28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88840"/>
            <a:ext cx="4335561" cy="21010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4575857" y="4962705"/>
            <a:ext cx="4087273" cy="523220"/>
          </a:xfrm>
          <a:prstGeom prst="rect">
            <a:avLst/>
          </a:prstGeom>
          <a:noFill/>
        </p:spPr>
        <p:txBody>
          <a:bodyPr wrap="none" rtlCol="0">
            <a:spAutoFit/>
          </a:bodyPr>
          <a:lstStyle/>
          <a:p>
            <a:pPr algn="r"/>
            <a:r>
              <a:rPr lang="cs-CZ" sz="2800" b="1" dirty="0" smtClean="0"/>
              <a:t>Není lepší něco takového?</a:t>
            </a:r>
            <a:endParaRPr lang="cs-CZ" sz="2800" b="1" dirty="0"/>
          </a:p>
        </p:txBody>
      </p:sp>
      <p:pic>
        <p:nvPicPr>
          <p:cNvPr id="6" name="Picture 3" descr="C:\Users\Grainne\AppData\Local\Microsoft\Windows\Temporary Internet Files\Content.IE5\2Y292Y3F\MC900104786[1].wmf">
            <a:hlinkClick r:id="rId5"/>
          </p:cNvPr>
          <p:cNvPicPr>
            <a:picLocks noChangeAspect="1" noChangeArrowheads="1"/>
          </p:cNvPicPr>
          <p:nvPr/>
        </p:nvPicPr>
        <p:blipFill>
          <a:blip r:embed="rId6" cstate="print"/>
          <a:srcRect/>
          <a:stretch>
            <a:fillRect/>
          </a:stretch>
        </p:blipFill>
        <p:spPr bwMode="auto">
          <a:xfrm>
            <a:off x="5541030" y="2547175"/>
            <a:ext cx="2960800" cy="2396838"/>
          </a:xfrm>
          <a:prstGeom prst="rect">
            <a:avLst/>
          </a:prstGeom>
          <a:noFill/>
        </p:spPr>
      </p:pic>
    </p:spTree>
    <p:extLst>
      <p:ext uri="{BB962C8B-B14F-4D97-AF65-F5344CB8AC3E}">
        <p14:creationId xmlns:p14="http://schemas.microsoft.com/office/powerpoint/2010/main" val="3047550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a:bodyPr>
          <a:lstStyle/>
          <a:p>
            <a:pPr algn="r"/>
            <a:r>
              <a:rPr lang="cs-CZ" sz="3600" b="1" dirty="0" smtClean="0"/>
              <a:t>Jak nevracet úder?</a:t>
            </a:r>
            <a:endParaRPr lang="cs-CZ" sz="3600" b="1" dirty="0"/>
          </a:p>
        </p:txBody>
      </p:sp>
      <p:pic>
        <p:nvPicPr>
          <p:cNvPr id="4" name="Picture 3" descr="private chat problems.jpg"/>
          <p:cNvPicPr>
            <a:picLocks noChangeAspect="1"/>
          </p:cNvPicPr>
          <p:nvPr/>
        </p:nvPicPr>
        <p:blipFill>
          <a:blip r:embed="rId2" cstate="print"/>
          <a:srcRect/>
          <a:stretch>
            <a:fillRect/>
          </a:stretch>
        </p:blipFill>
        <p:spPr bwMode="auto">
          <a:xfrm>
            <a:off x="323528" y="1268760"/>
            <a:ext cx="6768752" cy="4392488"/>
          </a:xfrm>
          <a:prstGeom prst="rect">
            <a:avLst/>
          </a:prstGeom>
          <a:noFill/>
          <a:ln w="9525">
            <a:noFill/>
            <a:miter lim="800000"/>
            <a:headEnd/>
            <a:tailEnd/>
          </a:ln>
        </p:spPr>
      </p:pic>
      <p:sp>
        <p:nvSpPr>
          <p:cNvPr id="5" name="TextovéPole 4"/>
          <p:cNvSpPr txBox="1"/>
          <p:nvPr/>
        </p:nvSpPr>
        <p:spPr>
          <a:xfrm>
            <a:off x="611560" y="2996952"/>
            <a:ext cx="6120680" cy="1631216"/>
          </a:xfrm>
          <a:prstGeom prst="rect">
            <a:avLst/>
          </a:prstGeom>
          <a:solidFill>
            <a:schemeClr val="bg1"/>
          </a:solidFill>
        </p:spPr>
        <p:txBody>
          <a:bodyPr wrap="square" rtlCol="0">
            <a:spAutoFit/>
          </a:bodyPr>
          <a:lstStyle/>
          <a:p>
            <a:r>
              <a:rPr lang="cs-CZ" sz="2000" dirty="0" smtClean="0">
                <a:solidFill>
                  <a:schemeClr val="tx1">
                    <a:lumMod val="75000"/>
                    <a:lumOff val="25000"/>
                  </a:schemeClr>
                </a:solidFill>
                <a:latin typeface="Arial" panose="020B0604020202020204" pitchFamily="34" charset="0"/>
                <a:cs typeface="Arial" panose="020B0604020202020204" pitchFamily="34" charset="0"/>
              </a:rPr>
              <a:t>Ty seš ale stupidní kretén! Zablokovala jsem si tě na facebooku, tak jsem myslela, že už se zpátky nedostaneš, abys mě dál urážel, ale ty mi spamuješ zeď pořád! Jdu tě nahlásit ty hajzle, tak uvidíme, na co se zmůžeš teď…</a:t>
            </a:r>
            <a:endParaRPr lang="cs-CZ"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TextovéPole 5"/>
          <p:cNvSpPr txBox="1"/>
          <p:nvPr/>
        </p:nvSpPr>
        <p:spPr>
          <a:xfrm>
            <a:off x="7096518" y="1268760"/>
            <a:ext cx="1507930" cy="1938992"/>
          </a:xfrm>
          <a:prstGeom prst="rect">
            <a:avLst/>
          </a:prstGeom>
          <a:noFill/>
        </p:spPr>
        <p:txBody>
          <a:bodyPr wrap="square" rtlCol="0">
            <a:spAutoFit/>
          </a:bodyPr>
          <a:lstStyle/>
          <a:p>
            <a:r>
              <a:rPr lang="cs-CZ" sz="2400" b="1" i="1" dirty="0" smtClean="0"/>
              <a:t>Reagovat na urážky urážkami nemá smysl…</a:t>
            </a:r>
            <a:endParaRPr lang="cs-CZ" sz="2400" b="1" i="1" dirty="0"/>
          </a:p>
        </p:txBody>
      </p:sp>
      <p:sp>
        <p:nvSpPr>
          <p:cNvPr id="7" name="TextovéPole 6"/>
          <p:cNvSpPr txBox="1"/>
          <p:nvPr/>
        </p:nvSpPr>
        <p:spPr>
          <a:xfrm>
            <a:off x="7096518" y="4030032"/>
            <a:ext cx="1584176" cy="1631216"/>
          </a:xfrm>
          <a:prstGeom prst="rect">
            <a:avLst/>
          </a:prstGeom>
          <a:noFill/>
        </p:spPr>
        <p:txBody>
          <a:bodyPr wrap="square" rtlCol="0">
            <a:spAutoFit/>
          </a:bodyPr>
          <a:lstStyle/>
          <a:p>
            <a:r>
              <a:rPr lang="cs-CZ" sz="2000" b="1" i="1" dirty="0" smtClean="0"/>
              <a:t>Naopak často vyvolávají další reakce agresora…</a:t>
            </a:r>
            <a:endParaRPr lang="cs-CZ" sz="2000" b="1" i="1" dirty="0"/>
          </a:p>
        </p:txBody>
      </p:sp>
      <p:cxnSp>
        <p:nvCxnSpPr>
          <p:cNvPr id="10" name="Přímá spojnice 9"/>
          <p:cNvCxnSpPr/>
          <p:nvPr/>
        </p:nvCxnSpPr>
        <p:spPr>
          <a:xfrm flipV="1">
            <a:off x="639866" y="4626279"/>
            <a:ext cx="2304256" cy="18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4716016" y="4293096"/>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280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73424" y="179512"/>
            <a:ext cx="5266928" cy="1143000"/>
          </a:xfrm>
        </p:spPr>
        <p:txBody>
          <a:bodyPr>
            <a:noAutofit/>
          </a:bodyPr>
          <a:lstStyle/>
          <a:p>
            <a:pPr algn="r"/>
            <a:r>
              <a:rPr lang="cs-CZ" sz="3600" b="1" dirty="0" smtClean="0"/>
              <a:t>Právní aspekty </a:t>
            </a:r>
            <a:br>
              <a:rPr lang="cs-CZ" sz="3600" b="1" dirty="0" smtClean="0"/>
            </a:br>
            <a:r>
              <a:rPr lang="cs-CZ" sz="3600" b="1" dirty="0" smtClean="0"/>
              <a:t>publikování online</a:t>
            </a:r>
            <a:endParaRPr lang="cs-CZ" sz="3600" b="1" dirty="0"/>
          </a:p>
        </p:txBody>
      </p:sp>
      <p:sp>
        <p:nvSpPr>
          <p:cNvPr id="3" name="Zástupný symbol pro obsah 2"/>
          <p:cNvSpPr>
            <a:spLocks noGrp="1"/>
          </p:cNvSpPr>
          <p:nvPr>
            <p:ph idx="1"/>
          </p:nvPr>
        </p:nvSpPr>
        <p:spPr>
          <a:xfrm>
            <a:off x="407342" y="1268760"/>
            <a:ext cx="8229600" cy="4525963"/>
          </a:xfrm>
        </p:spPr>
        <p:txBody>
          <a:bodyPr>
            <a:normAutofit lnSpcReduction="10000"/>
          </a:bodyPr>
          <a:lstStyle/>
          <a:p>
            <a:pPr marL="0" indent="0">
              <a:buNone/>
            </a:pPr>
            <a:r>
              <a:rPr lang="cs-CZ" sz="2400" b="1" dirty="0" smtClean="0"/>
              <a:t>Sdílení fotek a videí</a:t>
            </a:r>
          </a:p>
          <a:p>
            <a:pPr>
              <a:buFont typeface="Calibri" panose="020F0502020204030204" pitchFamily="34" charset="0"/>
              <a:buChar char="–"/>
            </a:pPr>
            <a:r>
              <a:rPr lang="cs-CZ" sz="2600" dirty="0" smtClean="0"/>
              <a:t>je třeba mít </a:t>
            </a:r>
            <a:r>
              <a:rPr lang="cs-CZ" sz="2600" b="1" dirty="0" smtClean="0"/>
              <a:t>souhlas všech, kteří jsou na </a:t>
            </a:r>
            <a:r>
              <a:rPr lang="cs-CZ" sz="2600" b="1" dirty="0"/>
              <a:t>fotce/videu identifikovatelní</a:t>
            </a:r>
            <a:r>
              <a:rPr lang="cs-CZ" sz="2600" dirty="0"/>
              <a:t> </a:t>
            </a:r>
            <a:r>
              <a:rPr lang="cs-CZ" sz="2200" i="1" dirty="0" smtClean="0"/>
              <a:t>(</a:t>
            </a:r>
            <a:r>
              <a:rPr lang="cs-CZ" sz="2200" i="1" dirty="0"/>
              <a:t>občanský </a:t>
            </a:r>
            <a:r>
              <a:rPr lang="cs-CZ" sz="2200" i="1" dirty="0" smtClean="0"/>
              <a:t>zákoník, č</a:t>
            </a:r>
            <a:r>
              <a:rPr lang="cs-CZ" sz="2200" i="1" dirty="0"/>
              <a:t>. 89/2012 Sb</a:t>
            </a:r>
            <a:r>
              <a:rPr lang="cs-CZ" sz="2200" i="1" dirty="0" smtClean="0"/>
              <a:t>., § 86)</a:t>
            </a:r>
          </a:p>
          <a:p>
            <a:pPr>
              <a:buFont typeface="Calibri" panose="020F0502020204030204" pitchFamily="34" charset="0"/>
              <a:buChar char="–"/>
            </a:pPr>
            <a:r>
              <a:rPr lang="cs-CZ" sz="2600" dirty="0"/>
              <a:t>p</a:t>
            </a:r>
            <a:r>
              <a:rPr lang="cs-CZ" sz="2600" dirty="0" smtClean="0"/>
              <a:t>ozor na </a:t>
            </a:r>
            <a:r>
              <a:rPr lang="cs-CZ" sz="2600" b="1" dirty="0" smtClean="0"/>
              <a:t>šíření dětské pornografie </a:t>
            </a:r>
            <a:r>
              <a:rPr lang="cs-CZ" sz="2600" dirty="0" smtClean="0"/>
              <a:t>(veškeré sexy či odhalené fotky dětí mladších 18 let) – i posílání odvážných fotek partnerovi</a:t>
            </a:r>
            <a:r>
              <a:rPr lang="cs-CZ" sz="2600" dirty="0"/>
              <a:t>! </a:t>
            </a:r>
            <a:r>
              <a:rPr lang="cs-CZ" sz="2200" i="1" dirty="0" smtClean="0"/>
              <a:t>(trestní zákoník § 191, § 201, § 192)</a:t>
            </a:r>
          </a:p>
          <a:p>
            <a:pPr marL="0" indent="0">
              <a:buNone/>
            </a:pPr>
            <a:r>
              <a:rPr lang="cs-CZ" sz="2400" dirty="0" smtClean="0"/>
              <a:t>Další trestné činy</a:t>
            </a:r>
            <a:r>
              <a:rPr lang="cs-CZ" sz="2400" dirty="0"/>
              <a:t>: </a:t>
            </a:r>
            <a:r>
              <a:rPr lang="cs-CZ" sz="2400" b="1" dirty="0" smtClean="0"/>
              <a:t>Pomluva</a:t>
            </a:r>
            <a:r>
              <a:rPr lang="cs-CZ" sz="2000" b="1" i="1" dirty="0" smtClean="0"/>
              <a:t> </a:t>
            </a:r>
            <a:r>
              <a:rPr lang="cs-CZ" sz="2000" i="1" dirty="0" smtClean="0"/>
              <a:t>(§ </a:t>
            </a:r>
            <a:r>
              <a:rPr lang="cs-CZ" sz="2000" i="1" dirty="0"/>
              <a:t>184 TZ), </a:t>
            </a:r>
            <a:r>
              <a:rPr lang="cs-CZ" sz="2400" b="1" dirty="0"/>
              <a:t>Nebezpečné vyhrožování </a:t>
            </a:r>
            <a:r>
              <a:rPr lang="cs-CZ" sz="2000" i="1" dirty="0"/>
              <a:t>(§ 353 TZ), </a:t>
            </a:r>
            <a:r>
              <a:rPr lang="cs-CZ" sz="2400" b="1" dirty="0"/>
              <a:t>Poškození cizích práv </a:t>
            </a:r>
            <a:r>
              <a:rPr lang="cs-CZ" sz="2000" i="1" dirty="0"/>
              <a:t>(§ 181 TZ), </a:t>
            </a:r>
            <a:r>
              <a:rPr lang="cs-CZ" sz="2400" b="1" dirty="0"/>
              <a:t>Podněcování k nenávisti vůči skupině osob nebo k omezování jejich práv a svobod</a:t>
            </a:r>
            <a:r>
              <a:rPr lang="cs-CZ" sz="2400" dirty="0"/>
              <a:t> </a:t>
            </a:r>
            <a:r>
              <a:rPr lang="cs-CZ" sz="2000" i="1" dirty="0"/>
              <a:t>(§ 356 TZ), </a:t>
            </a:r>
            <a:r>
              <a:rPr lang="cs-CZ" sz="2400" b="1" dirty="0"/>
              <a:t>Porušení autorského práva a práv příbuzných autorskému právu</a:t>
            </a:r>
            <a:r>
              <a:rPr lang="cs-CZ" sz="2400" dirty="0"/>
              <a:t> </a:t>
            </a:r>
            <a:r>
              <a:rPr lang="cs-CZ" sz="2000" i="1" dirty="0"/>
              <a:t>(Autorský </a:t>
            </a:r>
            <a:r>
              <a:rPr lang="cs-CZ" sz="2000" i="1" dirty="0" smtClean="0"/>
              <a:t>zákon, </a:t>
            </a:r>
            <a:r>
              <a:rPr lang="cs-CZ" sz="2000" i="1" dirty="0"/>
              <a:t>č. 121/2000 Sb</a:t>
            </a:r>
            <a:r>
              <a:rPr lang="cs-CZ" sz="2000" i="1" dirty="0" smtClean="0"/>
              <a:t>.)</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116632"/>
            <a:ext cx="896590" cy="1268760"/>
          </a:xfrm>
          <a:prstGeom prst="rect">
            <a:avLst/>
          </a:prstGeom>
        </p:spPr>
      </p:pic>
    </p:spTree>
    <p:extLst>
      <p:ext uri="{BB962C8B-B14F-4D97-AF65-F5344CB8AC3E}">
        <p14:creationId xmlns:p14="http://schemas.microsoft.com/office/powerpoint/2010/main" val="261262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2195736" y="1360741"/>
            <a:ext cx="4752529" cy="4150541"/>
          </a:xfrm>
          <a:prstGeom prst="rect">
            <a:avLst/>
          </a:prstGeom>
          <a:noFill/>
          <a:ln>
            <a:noFill/>
          </a:ln>
        </p:spPr>
      </p:pic>
      <p:sp>
        <p:nvSpPr>
          <p:cNvPr id="2" name="Nadpis 1"/>
          <p:cNvSpPr>
            <a:spLocks noGrp="1"/>
          </p:cNvSpPr>
          <p:nvPr>
            <p:ph type="title"/>
          </p:nvPr>
        </p:nvSpPr>
        <p:spPr/>
        <p:txBody>
          <a:bodyPr>
            <a:normAutofit/>
          </a:bodyPr>
          <a:lstStyle/>
          <a:p>
            <a:pPr algn="r"/>
            <a:r>
              <a:rPr lang="cs-CZ" sz="3600" b="1" dirty="0" smtClean="0"/>
              <a:t>Digitální občanství</a:t>
            </a:r>
            <a:endParaRPr lang="cs-CZ" sz="3600" b="1" dirty="0"/>
          </a:p>
        </p:txBody>
      </p:sp>
      <p:sp>
        <p:nvSpPr>
          <p:cNvPr id="3" name="Zástupný symbol pro obsah 2"/>
          <p:cNvSpPr>
            <a:spLocks noGrp="1"/>
          </p:cNvSpPr>
          <p:nvPr>
            <p:ph idx="1"/>
          </p:nvPr>
        </p:nvSpPr>
        <p:spPr>
          <a:xfrm>
            <a:off x="467544" y="1412777"/>
            <a:ext cx="8229600" cy="4320480"/>
          </a:xfrm>
        </p:spPr>
        <p:txBody>
          <a:bodyPr>
            <a:normAutofit fontScale="92500" lnSpcReduction="10000"/>
          </a:bodyPr>
          <a:lstStyle/>
          <a:p>
            <a:pPr marL="0" indent="0" algn="ctr">
              <a:buNone/>
            </a:pPr>
            <a:r>
              <a:rPr lang="cs-CZ" sz="3000" b="1" i="1" dirty="0" smtClean="0"/>
              <a:t>Všichni jsme i digitálními občany. Buďme tedy zodpovědnými a slušnými nejen v běžné komunikaci, ale i v té digitální…</a:t>
            </a:r>
            <a:r>
              <a:rPr lang="en-IE" sz="3000" b="1" i="1" dirty="0" smtClean="0"/>
              <a:t> </a:t>
            </a:r>
            <a:endParaRPr lang="cs-CZ" sz="3000" b="1" i="1" dirty="0" smtClean="0"/>
          </a:p>
          <a:p>
            <a:pPr>
              <a:buFont typeface="Arial" charset="0"/>
              <a:buChar char="•"/>
            </a:pPr>
            <a:endParaRPr lang="cs-CZ" dirty="0"/>
          </a:p>
          <a:p>
            <a:pPr>
              <a:buFont typeface="Arial" charset="0"/>
              <a:buChar char="•"/>
            </a:pPr>
            <a:r>
              <a:rPr lang="cs-CZ" sz="2800" dirty="0" smtClean="0"/>
              <a:t>Používejme </a:t>
            </a:r>
            <a:r>
              <a:rPr lang="cs-CZ" sz="2800" dirty="0"/>
              <a:t>silná hesla</a:t>
            </a:r>
            <a:r>
              <a:rPr lang="en-IE" sz="2800" dirty="0"/>
              <a:t>  </a:t>
            </a:r>
          </a:p>
          <a:p>
            <a:pPr>
              <a:buFont typeface="Arial" charset="0"/>
              <a:buChar char="•"/>
            </a:pPr>
            <a:r>
              <a:rPr lang="cs-CZ" sz="2800" dirty="0" smtClean="0"/>
              <a:t>Uvědomme si, že soukromé </a:t>
            </a:r>
            <a:r>
              <a:rPr lang="cs-CZ" sz="2800" dirty="0"/>
              <a:t>věci patří do soukromí</a:t>
            </a:r>
            <a:endParaRPr lang="en-IE" sz="2800" dirty="0"/>
          </a:p>
          <a:p>
            <a:pPr>
              <a:buFont typeface="Arial" charset="0"/>
              <a:buChar char="•"/>
            </a:pPr>
            <a:r>
              <a:rPr lang="en-IE" sz="2800" dirty="0" smtClean="0"/>
              <a:t>B</a:t>
            </a:r>
            <a:r>
              <a:rPr lang="cs-CZ" sz="2800" dirty="0" smtClean="0"/>
              <a:t>uďme </a:t>
            </a:r>
            <a:r>
              <a:rPr lang="cs-CZ" sz="2800" dirty="0"/>
              <a:t>odpovědní v tom, co </a:t>
            </a:r>
            <a:r>
              <a:rPr lang="cs-CZ" sz="2800" dirty="0" smtClean="0"/>
              <a:t>píšeme</a:t>
            </a:r>
            <a:endParaRPr lang="en-IE" sz="2800" dirty="0"/>
          </a:p>
          <a:p>
            <a:pPr>
              <a:buFont typeface="Arial" charset="0"/>
              <a:buChar char="•"/>
            </a:pPr>
            <a:r>
              <a:rPr lang="cs-CZ" sz="2800" dirty="0" smtClean="0"/>
              <a:t>Važme </a:t>
            </a:r>
            <a:r>
              <a:rPr lang="cs-CZ" sz="2800" dirty="0"/>
              <a:t>si soukromí, majetku a vlastnictví druhého</a:t>
            </a:r>
            <a:endParaRPr lang="en-IE" sz="2800" dirty="0"/>
          </a:p>
          <a:p>
            <a:pPr>
              <a:buFont typeface="Arial" charset="0"/>
              <a:buChar char="•"/>
            </a:pPr>
            <a:r>
              <a:rPr lang="en-IE" sz="2800" dirty="0" smtClean="0"/>
              <a:t>B</a:t>
            </a:r>
            <a:r>
              <a:rPr lang="cs-CZ" sz="2800" dirty="0" smtClean="0"/>
              <a:t>uďme </a:t>
            </a:r>
            <a:r>
              <a:rPr lang="cs-CZ" sz="2800" dirty="0"/>
              <a:t>sami </a:t>
            </a:r>
            <a:r>
              <a:rPr lang="cs-CZ" sz="2800" dirty="0" smtClean="0"/>
              <a:t>sebou i online, využívejme svou </a:t>
            </a:r>
            <a:r>
              <a:rPr lang="cs-CZ" sz="2800" dirty="0"/>
              <a:t>reálnou </a:t>
            </a:r>
            <a:r>
              <a:rPr lang="cs-CZ" sz="2800" dirty="0" smtClean="0"/>
              <a:t>identitu</a:t>
            </a:r>
            <a:endParaRPr lang="en-IE" sz="2800" dirty="0"/>
          </a:p>
        </p:txBody>
      </p:sp>
    </p:spTree>
    <p:extLst>
      <p:ext uri="{BB962C8B-B14F-4D97-AF65-F5344CB8AC3E}">
        <p14:creationId xmlns:p14="http://schemas.microsoft.com/office/powerpoint/2010/main" val="2931363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rmAutofit/>
          </a:bodyPr>
          <a:lstStyle/>
          <a:p>
            <a:pPr algn="r"/>
            <a:r>
              <a:rPr lang="cs-CZ" sz="3600" b="1" dirty="0" smtClean="0"/>
              <a:t>Publikování online</a:t>
            </a:r>
            <a:endParaRPr lang="cs-CZ" sz="3600" b="1" dirty="0"/>
          </a:p>
        </p:txBody>
      </p:sp>
      <p:sp>
        <p:nvSpPr>
          <p:cNvPr id="3" name="Zástupný symbol pro obsah 2"/>
          <p:cNvSpPr>
            <a:spLocks noGrp="1"/>
          </p:cNvSpPr>
          <p:nvPr>
            <p:ph idx="1"/>
          </p:nvPr>
        </p:nvSpPr>
        <p:spPr>
          <a:xfrm>
            <a:off x="323528" y="1268761"/>
            <a:ext cx="8229600" cy="1080120"/>
          </a:xfrm>
        </p:spPr>
        <p:txBody>
          <a:bodyPr>
            <a:normAutofit/>
          </a:bodyPr>
          <a:lstStyle/>
          <a:p>
            <a:pPr marL="0" indent="0" algn="ctr">
              <a:buNone/>
            </a:pPr>
            <a:r>
              <a:rPr lang="cs-CZ" b="1" dirty="0" smtClean="0">
                <a:latin typeface="+mj-lt"/>
              </a:rPr>
              <a:t>Zásadní je uvědomit si, že vše </a:t>
            </a:r>
            <a:r>
              <a:rPr lang="cs-CZ" b="1" dirty="0">
                <a:latin typeface="+mj-lt"/>
              </a:rPr>
              <a:t>co </a:t>
            </a:r>
            <a:r>
              <a:rPr lang="cs-CZ" b="1" dirty="0" smtClean="0">
                <a:latin typeface="+mj-lt"/>
              </a:rPr>
              <a:t>publikujeme online </a:t>
            </a:r>
            <a:r>
              <a:rPr lang="cs-CZ" b="1" dirty="0">
                <a:latin typeface="+mj-lt"/>
              </a:rPr>
              <a:t>je veřejné. </a:t>
            </a:r>
            <a:endParaRPr lang="cs-CZ" b="1" dirty="0" smtClean="0">
              <a:latin typeface="+mj-lt"/>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201" y="2396625"/>
            <a:ext cx="3456385" cy="3024336"/>
          </a:xfrm>
          <a:prstGeom prst="rect">
            <a:avLst/>
          </a:prstGeom>
          <a:ln>
            <a:solidFill>
              <a:schemeClr val="bg1">
                <a:lumMod val="75000"/>
              </a:schemeClr>
            </a:solidFill>
          </a:ln>
        </p:spPr>
      </p:pic>
      <p:sp>
        <p:nvSpPr>
          <p:cNvPr id="5" name="Obdélník 4"/>
          <p:cNvSpPr/>
          <p:nvPr/>
        </p:nvSpPr>
        <p:spPr>
          <a:xfrm>
            <a:off x="395536" y="2276871"/>
            <a:ext cx="4572000" cy="3416320"/>
          </a:xfrm>
          <a:prstGeom prst="rect">
            <a:avLst/>
          </a:prstGeom>
        </p:spPr>
        <p:txBody>
          <a:bodyPr>
            <a:spAutoFit/>
          </a:bodyPr>
          <a:lstStyle/>
          <a:p>
            <a:r>
              <a:rPr lang="cs-CZ" sz="2400" dirty="0" smtClean="0"/>
              <a:t>To </a:t>
            </a:r>
            <a:r>
              <a:rPr lang="cs-CZ" sz="2400" dirty="0"/>
              <a:t>znamená: </a:t>
            </a:r>
          </a:p>
          <a:p>
            <a:pPr marL="342900" indent="-342900">
              <a:buFont typeface="Arial" panose="020B0604020202020204" pitchFamily="34" charset="0"/>
              <a:buChar char="•"/>
            </a:pPr>
            <a:r>
              <a:rPr lang="cs-CZ" sz="2400" dirty="0"/>
              <a:t>Nad publikovaným obsahem ztrácíme kontrolu</a:t>
            </a:r>
          </a:p>
          <a:p>
            <a:pPr marL="342900" indent="-342900">
              <a:buFont typeface="Arial" panose="020B0604020202020204" pitchFamily="34" charset="0"/>
              <a:buChar char="•"/>
            </a:pPr>
            <a:r>
              <a:rPr lang="cs-CZ" sz="2400" dirty="0"/>
              <a:t>Publikovaný obsah lze na internetu nalézt i po mnoha letech</a:t>
            </a:r>
          </a:p>
          <a:p>
            <a:pPr marL="342900" indent="-342900">
              <a:buFont typeface="Arial" panose="020B0604020202020204" pitchFamily="34" charset="0"/>
              <a:buChar char="•"/>
            </a:pPr>
            <a:r>
              <a:rPr lang="cs-CZ" sz="2400" dirty="0"/>
              <a:t>Za zveřejnění obsahu musíme být schopní nést následky a odpovědnost</a:t>
            </a:r>
          </a:p>
        </p:txBody>
      </p:sp>
      <p:sp>
        <p:nvSpPr>
          <p:cNvPr id="6" name="TextovéPole 5"/>
          <p:cNvSpPr txBox="1"/>
          <p:nvPr/>
        </p:nvSpPr>
        <p:spPr>
          <a:xfrm>
            <a:off x="5325237" y="3577818"/>
            <a:ext cx="2808312" cy="923330"/>
          </a:xfrm>
          <a:prstGeom prst="rect">
            <a:avLst/>
          </a:prstGeom>
          <a:noFill/>
        </p:spPr>
        <p:txBody>
          <a:bodyPr wrap="square" rtlCol="0">
            <a:spAutoFit/>
          </a:bodyPr>
          <a:lstStyle/>
          <a:p>
            <a:pPr algn="ctr"/>
            <a:r>
              <a:rPr lang="cs-CZ" i="1" dirty="0" smtClean="0">
                <a:solidFill>
                  <a:schemeClr val="tx1">
                    <a:lumMod val="65000"/>
                    <a:lumOff val="35000"/>
                  </a:schemeClr>
                </a:solidFill>
                <a:latin typeface="Corbel" panose="020B0503020204020204" pitchFamily="34" charset="0"/>
              </a:rPr>
              <a:t>Mám mateřské znaménko na hýždích a tetování na pravém </a:t>
            </a:r>
            <a:r>
              <a:rPr lang="cs-CZ" i="1" dirty="0" smtClean="0">
                <a:solidFill>
                  <a:schemeClr val="tx1">
                    <a:lumMod val="65000"/>
                    <a:lumOff val="35000"/>
                  </a:schemeClr>
                </a:solidFill>
                <a:latin typeface="Corbel" panose="020B0503020204020204" pitchFamily="34" charset="0"/>
              </a:rPr>
              <a:t>prsu…</a:t>
            </a:r>
            <a:endParaRPr lang="cs-CZ" i="1" dirty="0">
              <a:solidFill>
                <a:schemeClr val="tx1">
                  <a:lumMod val="65000"/>
                  <a:lumOff val="35000"/>
                </a:schemeClr>
              </a:solidFill>
              <a:latin typeface="Corbel" panose="020B0503020204020204" pitchFamily="34" charset="0"/>
            </a:endParaRPr>
          </a:p>
        </p:txBody>
      </p:sp>
    </p:spTree>
    <p:extLst>
      <p:ext uri="{BB962C8B-B14F-4D97-AF65-F5344CB8AC3E}">
        <p14:creationId xmlns:p14="http://schemas.microsoft.com/office/powerpoint/2010/main" val="3525064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4000" b="1" dirty="0" smtClean="0"/>
              <a:t>Publikování online…</a:t>
            </a:r>
            <a:br>
              <a:rPr lang="cs-CZ" sz="4000" b="1" dirty="0" smtClean="0"/>
            </a:br>
            <a:r>
              <a:rPr lang="cs-CZ" sz="4000" b="1" dirty="0" smtClean="0"/>
              <a:t>Co to vlastně je?</a:t>
            </a:r>
            <a:endParaRPr lang="cs-CZ" sz="4000" b="1" dirty="0"/>
          </a:p>
        </p:txBody>
      </p:sp>
      <p:sp>
        <p:nvSpPr>
          <p:cNvPr id="5" name="Obdélník 4"/>
          <p:cNvSpPr/>
          <p:nvPr/>
        </p:nvSpPr>
        <p:spPr>
          <a:xfrm>
            <a:off x="1475656" y="1556792"/>
            <a:ext cx="1957587" cy="707886"/>
          </a:xfrm>
          <a:prstGeom prst="rect">
            <a:avLst/>
          </a:prstGeom>
          <a:noFill/>
        </p:spPr>
        <p:txBody>
          <a:bodyPr wrap="none" lIns="91440" tIns="45720" rIns="91440" bIns="45720">
            <a:spAutoFit/>
          </a:bodyPr>
          <a:lstStyle/>
          <a:p>
            <a:pPr algn="ctr"/>
            <a:r>
              <a:rPr lang="cs-CZ" sz="4000" b="1" cap="all" spc="0" dirty="0" smtClean="0">
                <a:ln w="15875" cmpd="sng">
                  <a:solidFill>
                    <a:schemeClr val="tx1">
                      <a:lumMod val="65000"/>
                      <a:lumOff val="35000"/>
                    </a:schemeClr>
                  </a:solidFill>
                  <a:prstDash val="solid"/>
                </a:ln>
                <a:gradFill>
                  <a:gsLst>
                    <a:gs pos="0">
                      <a:srgbClr val="1B0A30"/>
                    </a:gs>
                    <a:gs pos="43000">
                      <a:srgbClr val="461B7B"/>
                    </a:gs>
                    <a:gs pos="48000">
                      <a:srgbClr val="491E7C"/>
                    </a:gs>
                    <a:gs pos="100000">
                      <a:srgbClr val="160826"/>
                    </a:gs>
                  </a:gsLst>
                  <a:lin ang="5400000"/>
                </a:gradFill>
                <a:effectLst>
                  <a:reflection blurRad="12700" stA="28000" endPos="45000" dist="1000" dir="5400000" sy="-100000" algn="bl" rotWithShape="0"/>
                </a:effectLst>
              </a:rPr>
              <a:t>Web 1.0</a:t>
            </a:r>
            <a:endParaRPr lang="cs-CZ" sz="4000" b="1" cap="all" spc="0" dirty="0">
              <a:ln w="15875" cmpd="sng">
                <a:solidFill>
                  <a:schemeClr val="tx1">
                    <a:lumMod val="65000"/>
                    <a:lumOff val="35000"/>
                  </a:schemeClr>
                </a:solidFill>
                <a:prstDash val="solid"/>
              </a:ln>
              <a:gradFill>
                <a:gsLst>
                  <a:gs pos="0">
                    <a:srgbClr val="1B0A30"/>
                  </a:gs>
                  <a:gs pos="43000">
                    <a:srgbClr val="461B7B"/>
                  </a:gs>
                  <a:gs pos="48000">
                    <a:srgbClr val="491E7C"/>
                  </a:gs>
                  <a:gs pos="100000">
                    <a:srgbClr val="160826"/>
                  </a:gs>
                </a:gsLst>
                <a:lin ang="5400000"/>
              </a:gradFill>
              <a:effectLst>
                <a:reflection blurRad="12700" stA="28000" endPos="45000" dist="1000" dir="5400000" sy="-100000" algn="bl" rotWithShape="0"/>
              </a:effectLst>
            </a:endParaRPr>
          </a:p>
        </p:txBody>
      </p:sp>
      <p:sp>
        <p:nvSpPr>
          <p:cNvPr id="8" name="Obdélník 7"/>
          <p:cNvSpPr/>
          <p:nvPr/>
        </p:nvSpPr>
        <p:spPr>
          <a:xfrm>
            <a:off x="5321396" y="1556792"/>
            <a:ext cx="1957587" cy="707886"/>
          </a:xfrm>
          <a:prstGeom prst="rect">
            <a:avLst/>
          </a:prstGeom>
          <a:noFill/>
        </p:spPr>
        <p:txBody>
          <a:bodyPr wrap="none" lIns="91440" tIns="45720" rIns="91440" bIns="45720">
            <a:spAutoFit/>
          </a:bodyPr>
          <a:lstStyle/>
          <a:p>
            <a:pPr algn="ctr"/>
            <a:r>
              <a:rPr lang="cs-CZ" sz="4000" b="1" cap="all" spc="0" dirty="0" smtClean="0">
                <a:ln w="15875" cmpd="sng">
                  <a:solidFill>
                    <a:schemeClr val="tx1">
                      <a:lumMod val="65000"/>
                      <a:lumOff val="35000"/>
                    </a:schemeClr>
                  </a:solidFill>
                  <a:prstDash val="solid"/>
                </a:ln>
                <a:gradFill>
                  <a:gsLst>
                    <a:gs pos="0">
                      <a:srgbClr val="1B0A30"/>
                    </a:gs>
                    <a:gs pos="43000">
                      <a:srgbClr val="461B7B"/>
                    </a:gs>
                    <a:gs pos="48000">
                      <a:srgbClr val="491E7C"/>
                    </a:gs>
                    <a:gs pos="100000">
                      <a:srgbClr val="160826"/>
                    </a:gs>
                  </a:gsLst>
                  <a:lin ang="5400000"/>
                </a:gradFill>
                <a:effectLst>
                  <a:reflection blurRad="12700" stA="28000" endPos="45000" dist="1000" dir="5400000" sy="-100000" algn="bl" rotWithShape="0"/>
                </a:effectLst>
              </a:rPr>
              <a:t>Web 2.0</a:t>
            </a:r>
            <a:endParaRPr lang="cs-CZ" sz="4000" b="1" cap="all" spc="0" dirty="0">
              <a:ln w="15875" cmpd="sng">
                <a:solidFill>
                  <a:schemeClr val="tx1">
                    <a:lumMod val="65000"/>
                    <a:lumOff val="35000"/>
                  </a:schemeClr>
                </a:solidFill>
                <a:prstDash val="solid"/>
              </a:ln>
              <a:gradFill>
                <a:gsLst>
                  <a:gs pos="0">
                    <a:srgbClr val="1B0A30"/>
                  </a:gs>
                  <a:gs pos="43000">
                    <a:srgbClr val="461B7B"/>
                  </a:gs>
                  <a:gs pos="48000">
                    <a:srgbClr val="491E7C"/>
                  </a:gs>
                  <a:gs pos="100000">
                    <a:srgbClr val="160826"/>
                  </a:gs>
                </a:gsLst>
                <a:lin ang="5400000"/>
              </a:gradFill>
              <a:effectLst>
                <a:reflection blurRad="12700" stA="28000" endPos="45000" dist="1000" dir="5400000" sy="-100000" algn="bl" rotWithShape="0"/>
              </a:effectLst>
            </a:endParaRPr>
          </a:p>
        </p:txBody>
      </p:sp>
      <p:sp>
        <p:nvSpPr>
          <p:cNvPr id="9" name="TextovéPole 8"/>
          <p:cNvSpPr txBox="1"/>
          <p:nvPr/>
        </p:nvSpPr>
        <p:spPr>
          <a:xfrm>
            <a:off x="1069518" y="2264677"/>
            <a:ext cx="2769861" cy="707886"/>
          </a:xfrm>
          <a:prstGeom prst="rect">
            <a:avLst/>
          </a:prstGeom>
          <a:noFill/>
        </p:spPr>
        <p:txBody>
          <a:bodyPr wrap="none" rtlCol="0">
            <a:spAutoFit/>
          </a:bodyPr>
          <a:lstStyle/>
          <a:p>
            <a:pPr algn="ctr"/>
            <a:r>
              <a:rPr lang="cs-CZ" sz="2000" dirty="0"/>
              <a:t>t</a:t>
            </a:r>
            <a:r>
              <a:rPr lang="cs-CZ" sz="2000" dirty="0" smtClean="0"/>
              <a:t>radiční model masmédií</a:t>
            </a:r>
          </a:p>
          <a:p>
            <a:pPr algn="ctr"/>
            <a:r>
              <a:rPr lang="cs-CZ" sz="2000" b="1" i="1" dirty="0" err="1"/>
              <a:t>o</a:t>
            </a:r>
            <a:r>
              <a:rPr lang="cs-CZ" sz="2000" b="1" i="1" dirty="0" err="1" smtClean="0"/>
              <a:t>ne</a:t>
            </a:r>
            <a:r>
              <a:rPr lang="cs-CZ" sz="2000" b="1" i="1" dirty="0" smtClean="0"/>
              <a:t> to many </a:t>
            </a:r>
            <a:endParaRPr lang="cs-CZ" sz="2000" b="1" i="1" dirty="0"/>
          </a:p>
        </p:txBody>
      </p:sp>
      <p:sp>
        <p:nvSpPr>
          <p:cNvPr id="10" name="TextovéPole 9"/>
          <p:cNvSpPr txBox="1"/>
          <p:nvPr/>
        </p:nvSpPr>
        <p:spPr>
          <a:xfrm>
            <a:off x="4645376" y="2264678"/>
            <a:ext cx="3309624" cy="707886"/>
          </a:xfrm>
          <a:prstGeom prst="rect">
            <a:avLst/>
          </a:prstGeom>
          <a:noFill/>
        </p:spPr>
        <p:txBody>
          <a:bodyPr wrap="none" rtlCol="0">
            <a:spAutoFit/>
          </a:bodyPr>
          <a:lstStyle/>
          <a:p>
            <a:pPr algn="ctr"/>
            <a:r>
              <a:rPr lang="cs-CZ" sz="2000" dirty="0"/>
              <a:t>n</a:t>
            </a:r>
            <a:r>
              <a:rPr lang="cs-CZ" sz="2000" dirty="0" smtClean="0"/>
              <a:t>ový model – publikují všichni</a:t>
            </a:r>
          </a:p>
          <a:p>
            <a:pPr algn="ctr"/>
            <a:r>
              <a:rPr lang="cs-CZ" sz="2000" b="1" i="1" dirty="0"/>
              <a:t>m</a:t>
            </a:r>
            <a:r>
              <a:rPr lang="cs-CZ" sz="2000" b="1" i="1" dirty="0" smtClean="0"/>
              <a:t>any to many</a:t>
            </a:r>
            <a:endParaRPr lang="cs-CZ" sz="2000" b="1" i="1" dirty="0"/>
          </a:p>
        </p:txBody>
      </p:sp>
      <p:sp>
        <p:nvSpPr>
          <p:cNvPr id="11" name="Šipka dolů 10"/>
          <p:cNvSpPr/>
          <p:nvPr/>
        </p:nvSpPr>
        <p:spPr>
          <a:xfrm>
            <a:off x="5994153" y="2987762"/>
            <a:ext cx="612071" cy="908234"/>
          </a:xfrm>
          <a:prstGeom prst="downArrow">
            <a:avLst/>
          </a:prstGeom>
          <a:gradFill flip="none" rotWithShape="1">
            <a:gsLst>
              <a:gs pos="0">
                <a:srgbClr val="7030A0"/>
              </a:gs>
              <a:gs pos="11000">
                <a:schemeClr val="accent4">
                  <a:lumMod val="60000"/>
                  <a:lumOff val="40000"/>
                </a:schemeClr>
              </a:gs>
              <a:gs pos="49175">
                <a:schemeClr val="accent4">
                  <a:lumMod val="20000"/>
                  <a:lumOff val="80000"/>
                </a:schemeClr>
              </a:gs>
              <a:gs pos="84000">
                <a:schemeClr val="accent4">
                  <a:lumMod val="60000"/>
                  <a:lumOff val="40000"/>
                </a:schemeClr>
              </a:gs>
              <a:gs pos="100000">
                <a:srgbClr val="7030A0"/>
              </a:gs>
            </a:gsLst>
            <a:lin ang="0" scaled="1"/>
            <a:tileRect/>
          </a:gradFill>
          <a:ln>
            <a:solidFill>
              <a:srgbClr val="461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4211957" y="3933056"/>
            <a:ext cx="4176464" cy="1446550"/>
          </a:xfrm>
          <a:prstGeom prst="rect">
            <a:avLst/>
          </a:prstGeom>
          <a:noFill/>
        </p:spPr>
        <p:txBody>
          <a:bodyPr wrap="square" rtlCol="0">
            <a:spAutoFit/>
          </a:bodyPr>
          <a:lstStyle/>
          <a:p>
            <a:pPr algn="ctr"/>
            <a:r>
              <a:rPr lang="cs-CZ" sz="2200" b="1" dirty="0"/>
              <a:t>t</a:t>
            </a:r>
            <a:r>
              <a:rPr lang="cs-CZ" sz="2200" b="1" dirty="0" smtClean="0"/>
              <a:t>vůrcem webového obsahu je dnes takřka každý</a:t>
            </a:r>
            <a:r>
              <a:rPr lang="cs-CZ" sz="2200" dirty="0" smtClean="0"/>
              <a:t>, z čehož plyne mnoho výhod a možností, ale také povinností</a:t>
            </a:r>
            <a:endParaRPr lang="cs-CZ" sz="2200" dirty="0"/>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378875"/>
            <a:ext cx="2808312" cy="1965818"/>
          </a:xfrm>
          <a:prstGeom prst="rect">
            <a:avLst/>
          </a:prstGeom>
        </p:spPr>
      </p:pic>
      <p:sp>
        <p:nvSpPr>
          <p:cNvPr id="15" name="Šipka dolů 14"/>
          <p:cNvSpPr/>
          <p:nvPr/>
        </p:nvSpPr>
        <p:spPr>
          <a:xfrm rot="5400000">
            <a:off x="3808311" y="4170844"/>
            <a:ext cx="425410" cy="381881"/>
          </a:xfrm>
          <a:prstGeom prst="downArrow">
            <a:avLst/>
          </a:prstGeom>
          <a:gradFill flip="none" rotWithShape="1">
            <a:gsLst>
              <a:gs pos="0">
                <a:srgbClr val="7030A0"/>
              </a:gs>
              <a:gs pos="11000">
                <a:schemeClr val="accent4">
                  <a:lumMod val="60000"/>
                  <a:lumOff val="40000"/>
                </a:schemeClr>
              </a:gs>
              <a:gs pos="49175">
                <a:schemeClr val="accent4">
                  <a:lumMod val="20000"/>
                  <a:lumOff val="80000"/>
                </a:schemeClr>
              </a:gs>
              <a:gs pos="84000">
                <a:schemeClr val="accent4">
                  <a:lumMod val="60000"/>
                  <a:lumOff val="40000"/>
                </a:schemeClr>
              </a:gs>
              <a:gs pos="100000">
                <a:srgbClr val="7030A0"/>
              </a:gs>
            </a:gsLst>
            <a:lin ang="0" scaled="1"/>
            <a:tileRect/>
          </a:gradFill>
          <a:ln>
            <a:solidFill>
              <a:srgbClr val="461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lů 13"/>
          <p:cNvSpPr/>
          <p:nvPr/>
        </p:nvSpPr>
        <p:spPr>
          <a:xfrm rot="16200000">
            <a:off x="4111791" y="2145358"/>
            <a:ext cx="479123" cy="454118"/>
          </a:xfrm>
          <a:prstGeom prst="downArrow">
            <a:avLst/>
          </a:prstGeom>
          <a:gradFill flip="none" rotWithShape="1">
            <a:gsLst>
              <a:gs pos="0">
                <a:srgbClr val="7030A0"/>
              </a:gs>
              <a:gs pos="11000">
                <a:schemeClr val="accent4">
                  <a:lumMod val="60000"/>
                  <a:lumOff val="40000"/>
                </a:schemeClr>
              </a:gs>
              <a:gs pos="49175">
                <a:schemeClr val="accent4">
                  <a:lumMod val="20000"/>
                  <a:lumOff val="80000"/>
                </a:schemeClr>
              </a:gs>
              <a:gs pos="84000">
                <a:schemeClr val="accent4">
                  <a:lumMod val="60000"/>
                  <a:lumOff val="40000"/>
                </a:schemeClr>
              </a:gs>
              <a:gs pos="100000">
                <a:srgbClr val="7030A0"/>
              </a:gs>
            </a:gsLst>
            <a:lin ang="0" scaled="1"/>
            <a:tileRect/>
          </a:gradFill>
          <a:ln>
            <a:solidFill>
              <a:srgbClr val="461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Minus 16"/>
          <p:cNvSpPr/>
          <p:nvPr/>
        </p:nvSpPr>
        <p:spPr>
          <a:xfrm>
            <a:off x="-184927" y="3010294"/>
            <a:ext cx="5506324" cy="391113"/>
          </a:xfrm>
          <a:prstGeom prst="mathMinus">
            <a:avLst/>
          </a:prstGeom>
          <a:solidFill>
            <a:srgbClr val="7030A0">
              <a:alpha val="4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Tree>
    <p:extLst>
      <p:ext uri="{BB962C8B-B14F-4D97-AF65-F5344CB8AC3E}">
        <p14:creationId xmlns:p14="http://schemas.microsoft.com/office/powerpoint/2010/main" val="2153683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rmAutofit/>
          </a:bodyPr>
          <a:lstStyle/>
          <a:p>
            <a:pPr algn="r"/>
            <a:r>
              <a:rPr lang="cs-CZ" b="1" dirty="0" smtClean="0"/>
              <a:t>Přemýšlej než </a:t>
            </a:r>
            <a:r>
              <a:rPr lang="cs-CZ" b="1" dirty="0" err="1" smtClean="0"/>
              <a:t>nasdílíš</a:t>
            </a:r>
            <a:r>
              <a:rPr lang="cs-CZ" b="1" dirty="0" smtClean="0"/>
              <a:t>!</a:t>
            </a:r>
            <a:endParaRPr lang="cs-CZ" b="1" dirty="0"/>
          </a:p>
        </p:txBody>
      </p:sp>
      <p:sp>
        <p:nvSpPr>
          <p:cNvPr id="3" name="Zástupný symbol pro obsah 2"/>
          <p:cNvSpPr>
            <a:spLocks noGrp="1"/>
          </p:cNvSpPr>
          <p:nvPr>
            <p:ph idx="1"/>
          </p:nvPr>
        </p:nvSpPr>
        <p:spPr>
          <a:xfrm>
            <a:off x="467544" y="1340768"/>
            <a:ext cx="4752528" cy="4237931"/>
          </a:xfrm>
        </p:spPr>
        <p:txBody>
          <a:bodyPr>
            <a:normAutofit/>
          </a:bodyPr>
          <a:lstStyle/>
          <a:p>
            <a:pPr>
              <a:spcBef>
                <a:spcPts val="1200"/>
              </a:spcBef>
            </a:pPr>
            <a:r>
              <a:rPr lang="cs-CZ" dirty="0" smtClean="0"/>
              <a:t>Nová osvětová kampaň společnosti </a:t>
            </a:r>
            <a:r>
              <a:rPr lang="cs-CZ" dirty="0" err="1" smtClean="0"/>
              <a:t>Facebook</a:t>
            </a:r>
            <a:endParaRPr lang="cs-CZ" dirty="0" smtClean="0"/>
          </a:p>
          <a:p>
            <a:pPr>
              <a:spcBef>
                <a:spcPts val="1200"/>
              </a:spcBef>
            </a:pPr>
            <a:r>
              <a:rPr lang="cs-CZ" dirty="0" smtClean="0"/>
              <a:t>Vzdělávací materiál, který dětem radí, jak a co (ne)sdílet na internetu</a:t>
            </a:r>
          </a:p>
          <a:p>
            <a:pPr>
              <a:spcBef>
                <a:spcPts val="1200"/>
              </a:spcBef>
            </a:pPr>
            <a:r>
              <a:rPr lang="cs-CZ" sz="2000" dirty="0">
                <a:hlinkClick r:id="rId2"/>
              </a:rPr>
              <a:t>http://www.saferinternet.cz/aktuality/353-premyslej-nez-nasdilis-%</a:t>
            </a:r>
            <a:r>
              <a:rPr lang="cs-CZ" sz="2000" dirty="0" smtClean="0">
                <a:hlinkClick r:id="rId2"/>
              </a:rPr>
              <a:t>E2%80%93-nova-iniciativa-facebooku-ve-spolupraci-s-projektem-safer-internet-cr.html</a:t>
            </a:r>
            <a:r>
              <a:rPr lang="cs-CZ" sz="2000" dirty="0" smtClean="0"/>
              <a:t> </a:t>
            </a:r>
            <a:endParaRPr lang="cs-CZ" sz="20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568" y="1196400"/>
            <a:ext cx="3212704" cy="4258072"/>
          </a:xfrm>
          <a:prstGeom prst="rect">
            <a:avLst/>
          </a:prstGeom>
        </p:spPr>
      </p:pic>
    </p:spTree>
    <p:extLst>
      <p:ext uri="{BB962C8B-B14F-4D97-AF65-F5344CB8AC3E}">
        <p14:creationId xmlns:p14="http://schemas.microsoft.com/office/powerpoint/2010/main" val="309638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29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se zakulaceným příčným rohem 6"/>
          <p:cNvSpPr/>
          <p:nvPr/>
        </p:nvSpPr>
        <p:spPr>
          <a:xfrm>
            <a:off x="2834385" y="1495308"/>
            <a:ext cx="2756772" cy="2808314"/>
          </a:xfrm>
          <a:prstGeom prst="round2DiagRect">
            <a:avLst>
              <a:gd name="adj1" fmla="val 0"/>
              <a:gd name="adj2" fmla="val 21044"/>
            </a:avLst>
          </a:prstGeom>
          <a:solidFill>
            <a:srgbClr val="FCE4F3"/>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se zakulaceným příčným rohem 5"/>
          <p:cNvSpPr/>
          <p:nvPr/>
        </p:nvSpPr>
        <p:spPr>
          <a:xfrm>
            <a:off x="549712" y="1484783"/>
            <a:ext cx="2160240" cy="2808314"/>
          </a:xfrm>
          <a:prstGeom prst="round2DiagRect">
            <a:avLst/>
          </a:prstGeom>
          <a:solidFill>
            <a:srgbClr val="FCE4F3"/>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normAutofit/>
          </a:bodyPr>
          <a:lstStyle/>
          <a:p>
            <a:pPr algn="r"/>
            <a:r>
              <a:rPr lang="cs-CZ" sz="4000" b="1" dirty="0" smtClean="0"/>
              <a:t>Co a kde lze publikovat online?</a:t>
            </a:r>
            <a:endParaRPr lang="cs-CZ" sz="4000" b="1" dirty="0"/>
          </a:p>
        </p:txBody>
      </p:sp>
      <p:sp>
        <p:nvSpPr>
          <p:cNvPr id="3" name="Zástupný symbol pro obsah 2"/>
          <p:cNvSpPr>
            <a:spLocks noGrp="1"/>
          </p:cNvSpPr>
          <p:nvPr>
            <p:ph idx="1"/>
          </p:nvPr>
        </p:nvSpPr>
        <p:spPr>
          <a:xfrm>
            <a:off x="765736" y="1484784"/>
            <a:ext cx="1944216" cy="3096345"/>
          </a:xfrm>
        </p:spPr>
        <p:txBody>
          <a:bodyPr/>
          <a:lstStyle/>
          <a:p>
            <a:pPr marL="0" indent="0" algn="ctr">
              <a:buNone/>
            </a:pPr>
            <a:r>
              <a:rPr lang="cs-CZ" sz="2800" b="1" i="1" dirty="0" smtClean="0"/>
              <a:t>Co?</a:t>
            </a:r>
          </a:p>
          <a:p>
            <a:pPr>
              <a:buFont typeface="Calibri" panose="020F0502020204030204" pitchFamily="34" charset="0"/>
              <a:buChar char="–"/>
            </a:pPr>
            <a:r>
              <a:rPr lang="cs-CZ" sz="2800" dirty="0" smtClean="0"/>
              <a:t>Texty </a:t>
            </a:r>
          </a:p>
          <a:p>
            <a:pPr>
              <a:buFont typeface="Calibri" panose="020F0502020204030204" pitchFamily="34" charset="0"/>
              <a:buChar char="–"/>
            </a:pPr>
            <a:r>
              <a:rPr lang="cs-CZ" sz="2800" dirty="0" smtClean="0"/>
              <a:t>Obrázky</a:t>
            </a:r>
          </a:p>
          <a:p>
            <a:pPr>
              <a:buFont typeface="Calibri" panose="020F0502020204030204" pitchFamily="34" charset="0"/>
              <a:buChar char="–"/>
            </a:pPr>
            <a:r>
              <a:rPr lang="cs-CZ" sz="2800" dirty="0" smtClean="0"/>
              <a:t>Videa</a:t>
            </a:r>
          </a:p>
          <a:p>
            <a:pPr>
              <a:buFont typeface="Calibri" panose="020F0502020204030204" pitchFamily="34" charset="0"/>
              <a:buChar char="–"/>
            </a:pPr>
            <a:r>
              <a:rPr lang="cs-CZ" sz="2800" dirty="0" smtClean="0"/>
              <a:t>Hudbu</a:t>
            </a:r>
          </a:p>
          <a:p>
            <a:pPr marL="0" indent="0">
              <a:buNone/>
            </a:pPr>
            <a:endParaRPr lang="cs-CZ" dirty="0" smtClean="0"/>
          </a:p>
        </p:txBody>
      </p:sp>
      <p:sp>
        <p:nvSpPr>
          <p:cNvPr id="4" name="TextovéPole 3"/>
          <p:cNvSpPr txBox="1"/>
          <p:nvPr/>
        </p:nvSpPr>
        <p:spPr>
          <a:xfrm>
            <a:off x="2925976" y="1484783"/>
            <a:ext cx="2573590" cy="2954655"/>
          </a:xfrm>
          <a:prstGeom prst="rect">
            <a:avLst/>
          </a:prstGeom>
          <a:noFill/>
        </p:spPr>
        <p:txBody>
          <a:bodyPr wrap="none" rtlCol="0">
            <a:spAutoFit/>
          </a:bodyPr>
          <a:lstStyle/>
          <a:p>
            <a:pPr algn="ctr"/>
            <a:r>
              <a:rPr lang="cs-CZ" sz="2800" b="1" i="1" dirty="0" smtClean="0"/>
              <a:t>Kde?</a:t>
            </a:r>
          </a:p>
          <a:p>
            <a:pPr marL="285750" indent="-285750">
              <a:buFont typeface="Calibri" panose="020F0502020204030204" pitchFamily="34" charset="0"/>
              <a:buChar char="–"/>
            </a:pPr>
            <a:r>
              <a:rPr lang="cs-CZ" sz="2800" dirty="0" smtClean="0"/>
              <a:t>Vlastní www</a:t>
            </a:r>
          </a:p>
          <a:p>
            <a:pPr marL="285750" indent="-285750">
              <a:buFont typeface="Calibri" panose="020F0502020204030204" pitchFamily="34" charset="0"/>
              <a:buChar char="–"/>
            </a:pPr>
            <a:r>
              <a:rPr lang="cs-CZ" sz="2800" dirty="0" smtClean="0"/>
              <a:t>Blogy</a:t>
            </a:r>
          </a:p>
          <a:p>
            <a:pPr marL="285750" indent="-285750">
              <a:buFont typeface="Calibri" panose="020F0502020204030204" pitchFamily="34" charset="0"/>
              <a:buChar char="–"/>
            </a:pPr>
            <a:r>
              <a:rPr lang="cs-CZ" sz="2800" dirty="0" smtClean="0"/>
              <a:t>Komentáře</a:t>
            </a:r>
          </a:p>
          <a:p>
            <a:pPr marL="285750" indent="-285750">
              <a:buFont typeface="Calibri" panose="020F0502020204030204" pitchFamily="34" charset="0"/>
              <a:buChar char="–"/>
            </a:pPr>
            <a:r>
              <a:rPr lang="cs-CZ" sz="2800" dirty="0" smtClean="0"/>
              <a:t>Osobní profily</a:t>
            </a:r>
          </a:p>
          <a:p>
            <a:pPr marL="285750" indent="-285750">
              <a:buFont typeface="Calibri" panose="020F0502020204030204" pitchFamily="34" charset="0"/>
              <a:buChar char="–"/>
            </a:pPr>
            <a:r>
              <a:rPr lang="cs-CZ" sz="2800" dirty="0" smtClean="0"/>
              <a:t>Diskuze</a:t>
            </a:r>
          </a:p>
          <a:p>
            <a:pPr marL="285750" indent="-285750">
              <a:buFont typeface="Arial" panose="020B0604020202020204" pitchFamily="34" charset="0"/>
              <a:buChar char="•"/>
            </a:pPr>
            <a:endParaRPr lang="cs-CZ" dirty="0"/>
          </a:p>
        </p:txBody>
      </p:sp>
      <p:sp>
        <p:nvSpPr>
          <p:cNvPr id="5" name="TextovéPole 4"/>
          <p:cNvSpPr txBox="1"/>
          <p:nvPr/>
        </p:nvSpPr>
        <p:spPr>
          <a:xfrm>
            <a:off x="569215" y="4465046"/>
            <a:ext cx="4827347" cy="584775"/>
          </a:xfrm>
          <a:prstGeom prst="rect">
            <a:avLst/>
          </a:prstGeom>
          <a:noFill/>
        </p:spPr>
        <p:txBody>
          <a:bodyPr wrap="none" rtlCol="0">
            <a:spAutoFit/>
          </a:bodyPr>
          <a:lstStyle/>
          <a:p>
            <a:r>
              <a:rPr lang="cs-CZ" sz="3200" b="1" i="1" dirty="0" smtClean="0"/>
              <a:t>publikování online = sdílení</a:t>
            </a:r>
            <a:endParaRPr lang="cs-CZ" sz="3200" b="1" i="1" dirty="0"/>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068" y="1484783"/>
            <a:ext cx="2448272" cy="3672407"/>
          </a:xfrm>
          <a:prstGeom prst="rect">
            <a:avLst/>
          </a:prstGeom>
        </p:spPr>
      </p:pic>
    </p:spTree>
    <p:extLst>
      <p:ext uri="{BB962C8B-B14F-4D97-AF65-F5344CB8AC3E}">
        <p14:creationId xmlns:p14="http://schemas.microsoft.com/office/powerpoint/2010/main" val="85418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r"/>
            <a:r>
              <a:rPr lang="cs-CZ" sz="3600" b="1" dirty="0" smtClean="0"/>
              <a:t>Kdo sdílí víc?</a:t>
            </a:r>
            <a:endParaRPr lang="cs-CZ"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6"/>
            <a:ext cx="4305634" cy="4176465"/>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4730366" y="1340766"/>
            <a:ext cx="3946089" cy="363176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cs-CZ" sz="2100" dirty="0" smtClean="0"/>
              <a:t>Dívky jsou v oblasti sdílení  textových informací o sobě aktivnější</a:t>
            </a:r>
          </a:p>
          <a:p>
            <a:pPr marL="342900" indent="-342900">
              <a:spcBef>
                <a:spcPts val="600"/>
              </a:spcBef>
              <a:buFont typeface="Arial" panose="020B0604020202020204" pitchFamily="34" charset="0"/>
              <a:buChar char="•"/>
            </a:pPr>
            <a:r>
              <a:rPr lang="cs-CZ" sz="2100" dirty="0" smtClean="0"/>
              <a:t>Sdílení fotografií je také doménou spíše dívek</a:t>
            </a:r>
          </a:p>
          <a:p>
            <a:pPr marL="342900" indent="-342900">
              <a:spcBef>
                <a:spcPts val="600"/>
              </a:spcBef>
              <a:buFont typeface="Arial" panose="020B0604020202020204" pitchFamily="34" charset="0"/>
              <a:buChar char="•"/>
            </a:pPr>
            <a:r>
              <a:rPr lang="cs-CZ" sz="2100" dirty="0" smtClean="0"/>
              <a:t>Častěji také mají obavy z toho, že někdo jiný zveřejní jejich ošklivé fotky</a:t>
            </a:r>
          </a:p>
          <a:p>
            <a:pPr marL="342900" indent="-342900">
              <a:spcBef>
                <a:spcPts val="600"/>
              </a:spcBef>
              <a:buFont typeface="Arial" panose="020B0604020202020204" pitchFamily="34" charset="0"/>
              <a:buChar char="•"/>
            </a:pPr>
            <a:r>
              <a:rPr lang="cs-CZ" sz="2100" dirty="0" smtClean="0"/>
              <a:t>Častěji své fotografie před sdílením upravují</a:t>
            </a:r>
            <a:endParaRPr lang="cs-CZ" sz="2100" dirty="0"/>
          </a:p>
        </p:txBody>
      </p:sp>
      <p:sp>
        <p:nvSpPr>
          <p:cNvPr id="5" name="TextovéPole 4"/>
          <p:cNvSpPr txBox="1"/>
          <p:nvPr/>
        </p:nvSpPr>
        <p:spPr>
          <a:xfrm>
            <a:off x="4701170" y="4859017"/>
            <a:ext cx="3672408" cy="738664"/>
          </a:xfrm>
          <a:prstGeom prst="rect">
            <a:avLst/>
          </a:prstGeom>
          <a:noFill/>
        </p:spPr>
        <p:txBody>
          <a:bodyPr wrap="square" rtlCol="0">
            <a:spAutoFit/>
          </a:bodyPr>
          <a:lstStyle/>
          <a:p>
            <a:r>
              <a:rPr lang="cs-CZ" sz="1400" dirty="0" smtClean="0">
                <a:hlinkClick r:id="rId3"/>
              </a:rPr>
              <a:t>https://www.commonsensemedia.org/sites/default/files/uploads/pdfs/genderdigitallife-teacher_backgrounder-elementaryschool.pdf</a:t>
            </a:r>
            <a:r>
              <a:rPr lang="cs-CZ" sz="1400" dirty="0" smtClean="0"/>
              <a:t> </a:t>
            </a:r>
            <a:endParaRPr lang="cs-CZ" sz="1400" dirty="0"/>
          </a:p>
        </p:txBody>
      </p:sp>
    </p:spTree>
    <p:extLst>
      <p:ext uri="{BB962C8B-B14F-4D97-AF65-F5344CB8AC3E}">
        <p14:creationId xmlns:p14="http://schemas.microsoft.com/office/powerpoint/2010/main" val="3418213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6729">
            <a:off x="6810801" y="1427210"/>
            <a:ext cx="1813407" cy="1738883"/>
          </a:xfrm>
          <a:prstGeom prst="rect">
            <a:avLst/>
          </a:prstGeom>
        </p:spPr>
      </p:pic>
      <p:sp>
        <p:nvSpPr>
          <p:cNvPr id="2" name="Nadpis 1"/>
          <p:cNvSpPr>
            <a:spLocks noGrp="1"/>
          </p:cNvSpPr>
          <p:nvPr>
            <p:ph type="title"/>
          </p:nvPr>
        </p:nvSpPr>
        <p:spPr/>
        <p:txBody>
          <a:bodyPr>
            <a:normAutofit/>
          </a:bodyPr>
          <a:lstStyle/>
          <a:p>
            <a:pPr algn="r"/>
            <a:r>
              <a:rPr lang="cs-CZ" sz="3600" b="1" dirty="0" smtClean="0"/>
              <a:t>Je to jednoduché a dělá to každý</a:t>
            </a:r>
            <a:endParaRPr lang="cs-CZ" sz="36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406" y="3035290"/>
            <a:ext cx="7776864" cy="248290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Obdélník 4"/>
          <p:cNvSpPr/>
          <p:nvPr/>
        </p:nvSpPr>
        <p:spPr>
          <a:xfrm rot="1281267">
            <a:off x="7175740" y="1587668"/>
            <a:ext cx="432048"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5"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07196">
            <a:off x="492520" y="1279663"/>
            <a:ext cx="3062287" cy="18764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3928" y="1268761"/>
            <a:ext cx="2448272" cy="1833841"/>
          </a:xfrm>
          <a:prstGeom prst="rect">
            <a:avLst/>
          </a:prstGeom>
        </p:spPr>
      </p:pic>
      <p:sp>
        <p:nvSpPr>
          <p:cNvPr id="7" name="Obdélník 6"/>
          <p:cNvSpPr/>
          <p:nvPr/>
        </p:nvSpPr>
        <p:spPr>
          <a:xfrm>
            <a:off x="4355976" y="1984144"/>
            <a:ext cx="432048" cy="2015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32292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sz="3600" b="1" dirty="0" err="1" smtClean="0"/>
              <a:t>YouTubeři</a:t>
            </a:r>
            <a:r>
              <a:rPr lang="cs-CZ" sz="3600" b="1" dirty="0" smtClean="0"/>
              <a:t> - </a:t>
            </a:r>
            <a:br>
              <a:rPr lang="cs-CZ" sz="3600" b="1" dirty="0" smtClean="0"/>
            </a:br>
            <a:r>
              <a:rPr lang="cs-CZ" sz="3600" b="1" dirty="0" smtClean="0"/>
              <a:t>nový fenomén mladých</a:t>
            </a:r>
            <a:endParaRPr lang="cs-CZ" sz="3600" b="1" dirty="0"/>
          </a:p>
        </p:txBody>
      </p:sp>
      <p:sp>
        <p:nvSpPr>
          <p:cNvPr id="3" name="Zástupný symbol pro obsah 2"/>
          <p:cNvSpPr>
            <a:spLocks noGrp="1"/>
          </p:cNvSpPr>
          <p:nvPr>
            <p:ph idx="1"/>
          </p:nvPr>
        </p:nvSpPr>
        <p:spPr>
          <a:xfrm>
            <a:off x="467544" y="1340769"/>
            <a:ext cx="8229600" cy="3240360"/>
          </a:xfrm>
        </p:spPr>
        <p:txBody>
          <a:bodyPr>
            <a:normAutofit/>
          </a:bodyPr>
          <a:lstStyle/>
          <a:p>
            <a:r>
              <a:rPr lang="cs-CZ" sz="2400" dirty="0" smtClean="0"/>
              <a:t>Mladí lidé, kteří natáčí vlastní videa na různá témata a publikují je na </a:t>
            </a:r>
            <a:r>
              <a:rPr lang="cs-CZ" sz="2400" dirty="0" err="1" smtClean="0"/>
              <a:t>YouTube</a:t>
            </a:r>
            <a:endParaRPr lang="cs-CZ" sz="2400" dirty="0" smtClean="0"/>
          </a:p>
          <a:p>
            <a:r>
              <a:rPr lang="cs-CZ" sz="2400" dirty="0" smtClean="0"/>
              <a:t>Nejčastěji vtipná videa ala deníček nebo herní videa (člověk sleduje, jak někdo jiný hraje počítačovou hru)</a:t>
            </a:r>
          </a:p>
          <a:p>
            <a:r>
              <a:rPr lang="cs-CZ" sz="2400" dirty="0" smtClean="0"/>
              <a:t>Nejpopulárnější jsou zahraniční - anglicky mluvící </a:t>
            </a:r>
            <a:r>
              <a:rPr lang="cs-CZ" sz="2400" dirty="0" err="1" smtClean="0"/>
              <a:t>YouTubeři</a:t>
            </a:r>
            <a:r>
              <a:rPr lang="cs-CZ" sz="2400" dirty="0" smtClean="0"/>
              <a:t> (např. </a:t>
            </a:r>
            <a:r>
              <a:rPr lang="cs-CZ" sz="2400" dirty="0" smtClean="0">
                <a:hlinkClick r:id="rId3"/>
              </a:rPr>
              <a:t>Pew Die Pie</a:t>
            </a:r>
            <a:r>
              <a:rPr lang="cs-CZ" sz="2400" dirty="0" smtClean="0"/>
              <a:t>, </a:t>
            </a:r>
            <a:r>
              <a:rPr lang="cs-CZ" sz="2400" dirty="0" err="1" smtClean="0">
                <a:hlinkClick r:id="rId4" tooltip="RayWilliamJohnson"/>
              </a:rPr>
              <a:t>RayWilliamJohnson</a:t>
            </a:r>
            <a:r>
              <a:rPr lang="cs-CZ" sz="2400" dirty="0" smtClean="0"/>
              <a:t>)</a:t>
            </a:r>
          </a:p>
          <a:p>
            <a:r>
              <a:rPr lang="cs-CZ" sz="2400" dirty="0" smtClean="0"/>
              <a:t>V současné době už je i mnoho českých a slovenských </a:t>
            </a:r>
            <a:r>
              <a:rPr lang="cs-CZ" sz="2400" dirty="0" err="1" smtClean="0"/>
              <a:t>YouTuberů</a:t>
            </a:r>
            <a:r>
              <a:rPr lang="cs-CZ" sz="2400" dirty="0" smtClean="0"/>
              <a:t> (</a:t>
            </a:r>
            <a:r>
              <a:rPr lang="cs-CZ" sz="2400" dirty="0" smtClean="0">
                <a:hlinkClick r:id="rId5"/>
              </a:rPr>
              <a:t>GoGoManTV</a:t>
            </a:r>
            <a:r>
              <a:rPr lang="cs-CZ" sz="2400" dirty="0" smtClean="0"/>
              <a:t>, </a:t>
            </a:r>
            <a:r>
              <a:rPr lang="cs-CZ" sz="2400" dirty="0" smtClean="0">
                <a:hlinkClick r:id="rId6"/>
              </a:rPr>
              <a:t>Smusa</a:t>
            </a:r>
            <a:r>
              <a:rPr lang="cs-CZ" sz="2400" dirty="0" smtClean="0"/>
              <a:t>, </a:t>
            </a:r>
            <a:r>
              <a:rPr lang="cs-CZ" sz="2400" dirty="0">
                <a:hlinkClick r:id="rId7" tooltip="Nici Koderová"/>
              </a:rPr>
              <a:t>Nici </a:t>
            </a:r>
            <a:r>
              <a:rPr lang="cs-CZ" sz="2400" dirty="0" err="1" smtClean="0">
                <a:hlinkClick r:id="rId7" tooltip="Nici Koderová"/>
              </a:rPr>
              <a:t>Koderová</a:t>
            </a:r>
            <a:r>
              <a:rPr lang="cs-CZ" sz="2400" dirty="0" smtClean="0">
                <a:hlinkClick r:id="rId7" tooltip="Nici Koderová"/>
              </a:rPr>
              <a:t> </a:t>
            </a:r>
            <a:r>
              <a:rPr lang="cs-CZ" sz="2400" dirty="0" smtClean="0"/>
              <a:t>atd.)</a:t>
            </a:r>
          </a:p>
        </p:txBody>
      </p:sp>
      <p:sp>
        <p:nvSpPr>
          <p:cNvPr id="4" name="TextovéPole 3"/>
          <p:cNvSpPr txBox="1"/>
          <p:nvPr/>
        </p:nvSpPr>
        <p:spPr>
          <a:xfrm>
            <a:off x="466016" y="4653136"/>
            <a:ext cx="8136905" cy="1231106"/>
          </a:xfrm>
          <a:prstGeom prst="rect">
            <a:avLst/>
          </a:prstGeom>
          <a:noFill/>
        </p:spPr>
        <p:txBody>
          <a:bodyPr wrap="square" rtlCol="0">
            <a:spAutoFit/>
          </a:bodyPr>
          <a:lstStyle/>
          <a:p>
            <a:pPr algn="ctr"/>
            <a:r>
              <a:rPr lang="cs-CZ" sz="2800" b="1" dirty="0"/>
              <a:t>Zkuste se dětí zeptat na jejich oblíbené </a:t>
            </a:r>
            <a:r>
              <a:rPr lang="cs-CZ" sz="2800" b="1" dirty="0" err="1"/>
              <a:t>YouTubery</a:t>
            </a:r>
            <a:r>
              <a:rPr lang="cs-CZ" sz="2800" b="1" dirty="0"/>
              <a:t>, co se jim na </a:t>
            </a:r>
            <a:r>
              <a:rPr lang="cs-CZ" sz="2800" b="1" dirty="0" smtClean="0"/>
              <a:t>nich </a:t>
            </a:r>
            <a:r>
              <a:rPr lang="cs-CZ" sz="2800" b="1" dirty="0"/>
              <a:t>líbí a proč je sledují…</a:t>
            </a:r>
          </a:p>
          <a:p>
            <a:endParaRPr lang="cs-CZ" dirty="0"/>
          </a:p>
        </p:txBody>
      </p:sp>
    </p:spTree>
    <p:extLst>
      <p:ext uri="{BB962C8B-B14F-4D97-AF65-F5344CB8AC3E}">
        <p14:creationId xmlns:p14="http://schemas.microsoft.com/office/powerpoint/2010/main" val="4219586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p:cNvSpPr/>
          <p:nvPr/>
        </p:nvSpPr>
        <p:spPr>
          <a:xfrm>
            <a:off x="854779" y="1303600"/>
            <a:ext cx="5040560" cy="2969350"/>
          </a:xfrm>
          <a:prstGeom prst="rect">
            <a:avLst/>
          </a:prstGeom>
          <a:solidFill>
            <a:srgbClr val="FF0000">
              <a:alpha val="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Nadpis 1"/>
          <p:cNvSpPr txBox="1">
            <a:spLocks/>
          </p:cNvSpPr>
          <p:nvPr/>
        </p:nvSpPr>
        <p:spPr>
          <a:xfrm>
            <a:off x="39553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4000" b="1" smtClean="0"/>
              <a:t>4 klíčové dovednosti</a:t>
            </a:r>
            <a:endParaRPr lang="cs-CZ" sz="4000" b="1" dirty="0"/>
          </a:p>
        </p:txBody>
      </p:sp>
      <p:sp>
        <p:nvSpPr>
          <p:cNvPr id="5" name="Zástupný symbol pro obsah 2"/>
          <p:cNvSpPr txBox="1">
            <a:spLocks/>
          </p:cNvSpPr>
          <p:nvPr/>
        </p:nvSpPr>
        <p:spPr>
          <a:xfrm>
            <a:off x="854779" y="1303600"/>
            <a:ext cx="3816424" cy="6010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2400" b="1" dirty="0" smtClean="0"/>
              <a:t>Žáci musí zvládnout: </a:t>
            </a:r>
            <a:endParaRPr lang="en-IE" sz="2400" b="1" dirty="0"/>
          </a:p>
        </p:txBody>
      </p:sp>
      <p:sp>
        <p:nvSpPr>
          <p:cNvPr id="6" name="TextovéPole 5"/>
          <p:cNvSpPr txBox="1"/>
          <p:nvPr/>
        </p:nvSpPr>
        <p:spPr>
          <a:xfrm>
            <a:off x="1420705" y="1768039"/>
            <a:ext cx="4104456" cy="400110"/>
          </a:xfrm>
          <a:prstGeom prst="rect">
            <a:avLst/>
          </a:prstGeom>
          <a:noFill/>
        </p:spPr>
        <p:txBody>
          <a:bodyPr wrap="square" rtlCol="0">
            <a:spAutoFit/>
          </a:bodyPr>
          <a:lstStyle/>
          <a:p>
            <a:r>
              <a:rPr lang="cs-CZ" sz="2000" dirty="0"/>
              <a:t>e</a:t>
            </a:r>
            <a:r>
              <a:rPr lang="cs-CZ" sz="2000" dirty="0" smtClean="0"/>
              <a:t>fektivní a bezpečné vyhledávání</a:t>
            </a:r>
            <a:endParaRPr lang="en-IE" sz="2000" dirty="0" smtClean="0"/>
          </a:p>
        </p:txBody>
      </p:sp>
      <p:sp>
        <p:nvSpPr>
          <p:cNvPr id="7" name="TextovéPole 6"/>
          <p:cNvSpPr txBox="1"/>
          <p:nvPr/>
        </p:nvSpPr>
        <p:spPr>
          <a:xfrm>
            <a:off x="1420705" y="2229704"/>
            <a:ext cx="4608512" cy="400110"/>
          </a:xfrm>
          <a:prstGeom prst="rect">
            <a:avLst/>
          </a:prstGeom>
          <a:noFill/>
        </p:spPr>
        <p:txBody>
          <a:bodyPr wrap="square" rtlCol="0">
            <a:spAutoFit/>
          </a:bodyPr>
          <a:lstStyle/>
          <a:p>
            <a:r>
              <a:rPr lang="cs-CZ" sz="2000" dirty="0"/>
              <a:t>k</a:t>
            </a:r>
            <a:r>
              <a:rPr lang="cs-CZ" sz="2000" dirty="0" smtClean="0"/>
              <a:t>ritické myšlení nad výsledky</a:t>
            </a:r>
            <a:r>
              <a:rPr lang="en-IE" sz="2000" dirty="0" smtClean="0"/>
              <a:t> </a:t>
            </a:r>
          </a:p>
        </p:txBody>
      </p:sp>
      <p:sp>
        <p:nvSpPr>
          <p:cNvPr id="8" name="TextovéPole 7"/>
          <p:cNvSpPr txBox="1"/>
          <p:nvPr/>
        </p:nvSpPr>
        <p:spPr>
          <a:xfrm>
            <a:off x="1420706" y="2709679"/>
            <a:ext cx="4474633" cy="646331"/>
          </a:xfrm>
          <a:prstGeom prst="rect">
            <a:avLst/>
          </a:prstGeom>
          <a:noFill/>
        </p:spPr>
        <p:txBody>
          <a:bodyPr wrap="square" rtlCol="0">
            <a:spAutoFit/>
          </a:bodyPr>
          <a:lstStyle/>
          <a:p>
            <a:r>
              <a:rPr lang="cs-CZ" dirty="0"/>
              <a:t>v</a:t>
            </a:r>
            <a:r>
              <a:rPr lang="cs-CZ" dirty="0" smtClean="0"/>
              <a:t>yužívání informací eticky s ohledem na autorská práva, duševní vlastnictví a plagiáty</a:t>
            </a:r>
            <a:endParaRPr lang="en-IE" dirty="0" smtClean="0"/>
          </a:p>
        </p:txBody>
      </p:sp>
      <p:sp>
        <p:nvSpPr>
          <p:cNvPr id="9" name="TextovéPole 8"/>
          <p:cNvSpPr txBox="1"/>
          <p:nvPr/>
        </p:nvSpPr>
        <p:spPr>
          <a:xfrm>
            <a:off x="1420705" y="3434784"/>
            <a:ext cx="4104456" cy="707886"/>
          </a:xfrm>
          <a:prstGeom prst="rect">
            <a:avLst/>
          </a:prstGeom>
          <a:noFill/>
        </p:spPr>
        <p:txBody>
          <a:bodyPr wrap="square" rtlCol="0">
            <a:spAutoFit/>
          </a:bodyPr>
          <a:lstStyle/>
          <a:p>
            <a:r>
              <a:rPr lang="cs-CZ" sz="2000" b="1" dirty="0">
                <a:solidFill>
                  <a:srgbClr val="C00000"/>
                </a:solidFill>
              </a:rPr>
              <a:t>t</a:t>
            </a:r>
            <a:r>
              <a:rPr lang="cs-CZ" sz="2000" b="1" dirty="0" smtClean="0">
                <a:solidFill>
                  <a:srgbClr val="C00000"/>
                </a:solidFill>
              </a:rPr>
              <a:t>vorba vlastního obsahu a jeho obhajoba před veřejností </a:t>
            </a:r>
            <a:r>
              <a:rPr lang="en-IE" sz="2000" b="1" dirty="0" smtClean="0">
                <a:solidFill>
                  <a:srgbClr val="C00000"/>
                </a:solidFill>
              </a:rPr>
              <a:t>  </a:t>
            </a:r>
          </a:p>
        </p:txBody>
      </p:sp>
      <p:sp>
        <p:nvSpPr>
          <p:cNvPr id="10" name="Obdélník 9"/>
          <p:cNvSpPr/>
          <p:nvPr/>
        </p:nvSpPr>
        <p:spPr>
          <a:xfrm>
            <a:off x="998795" y="1737262"/>
            <a:ext cx="421910" cy="461665"/>
          </a:xfrm>
          <a:prstGeom prst="rect">
            <a:avLst/>
          </a:prstGeom>
          <a:noFill/>
        </p:spPr>
        <p:txBody>
          <a:bodyPr wrap="none" lIns="91440" tIns="45720" rIns="91440" bIns="45720">
            <a:spAutoFit/>
          </a:bodyPr>
          <a:lstStyle/>
          <a:p>
            <a:pPr algn="ctr"/>
            <a:r>
              <a:rPr lang="cs-CZ" sz="2400" b="1" cap="none" spc="0" dirty="0" smtClean="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rPr>
              <a:t>1.</a:t>
            </a:r>
            <a:endParaRPr lang="cs-CZ" sz="2400" b="1" cap="none" spc="0" dirty="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endParaRPr>
          </a:p>
        </p:txBody>
      </p:sp>
      <p:sp>
        <p:nvSpPr>
          <p:cNvPr id="11" name="Obdélník 10"/>
          <p:cNvSpPr/>
          <p:nvPr/>
        </p:nvSpPr>
        <p:spPr>
          <a:xfrm>
            <a:off x="998795" y="2198927"/>
            <a:ext cx="421910" cy="461665"/>
          </a:xfrm>
          <a:prstGeom prst="rect">
            <a:avLst/>
          </a:prstGeom>
          <a:noFill/>
        </p:spPr>
        <p:txBody>
          <a:bodyPr wrap="none" lIns="91440" tIns="45720" rIns="91440" bIns="45720">
            <a:spAutoFit/>
          </a:bodyPr>
          <a:lstStyle/>
          <a:p>
            <a:pPr algn="ctr"/>
            <a:r>
              <a:rPr lang="cs-CZ" sz="2400" b="1" dirty="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rPr>
              <a:t>2</a:t>
            </a:r>
            <a:r>
              <a:rPr lang="cs-CZ" sz="2400" b="1" cap="none" spc="0" dirty="0" smtClean="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rPr>
              <a:t>.</a:t>
            </a:r>
            <a:endParaRPr lang="cs-CZ" sz="2400" b="1" cap="none" spc="0" dirty="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endParaRPr>
          </a:p>
        </p:txBody>
      </p:sp>
      <p:sp>
        <p:nvSpPr>
          <p:cNvPr id="12" name="Obdélník 11"/>
          <p:cNvSpPr/>
          <p:nvPr/>
        </p:nvSpPr>
        <p:spPr>
          <a:xfrm>
            <a:off x="998795" y="2832790"/>
            <a:ext cx="421910" cy="461665"/>
          </a:xfrm>
          <a:prstGeom prst="rect">
            <a:avLst/>
          </a:prstGeom>
          <a:noFill/>
        </p:spPr>
        <p:txBody>
          <a:bodyPr wrap="none" lIns="91440" tIns="45720" rIns="91440" bIns="45720">
            <a:spAutoFit/>
          </a:bodyPr>
          <a:lstStyle/>
          <a:p>
            <a:pPr algn="ctr"/>
            <a:r>
              <a:rPr lang="cs-CZ" sz="2400" b="1" dirty="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rPr>
              <a:t>3</a:t>
            </a:r>
            <a:r>
              <a:rPr lang="cs-CZ" sz="2400" b="1" cap="none" spc="0" dirty="0" smtClean="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rPr>
              <a:t>.</a:t>
            </a:r>
            <a:endParaRPr lang="cs-CZ" sz="2400" b="1" cap="none" spc="0" dirty="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endParaRPr>
          </a:p>
        </p:txBody>
      </p:sp>
      <p:sp>
        <p:nvSpPr>
          <p:cNvPr id="13" name="Obdélník 12"/>
          <p:cNvSpPr/>
          <p:nvPr/>
        </p:nvSpPr>
        <p:spPr>
          <a:xfrm>
            <a:off x="998795" y="3554978"/>
            <a:ext cx="421910" cy="461665"/>
          </a:xfrm>
          <a:prstGeom prst="rect">
            <a:avLst/>
          </a:prstGeom>
          <a:noFill/>
        </p:spPr>
        <p:txBody>
          <a:bodyPr wrap="none" lIns="91440" tIns="45720" rIns="91440" bIns="45720">
            <a:spAutoFit/>
          </a:bodyPr>
          <a:lstStyle/>
          <a:p>
            <a:pPr algn="ctr"/>
            <a:r>
              <a:rPr lang="cs-CZ" sz="2400" b="1" dirty="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rPr>
              <a:t>4</a:t>
            </a:r>
            <a:r>
              <a:rPr lang="cs-CZ" sz="2400" b="1" cap="none" spc="0" dirty="0" smtClean="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rPr>
              <a:t>.</a:t>
            </a:r>
            <a:endParaRPr lang="cs-CZ" sz="2400" b="1" cap="none" spc="0" dirty="0">
              <a:ln w="18000">
                <a:solidFill>
                  <a:schemeClr val="accent2">
                    <a:satMod val="140000"/>
                  </a:schemeClr>
                </a:solidFill>
                <a:prstDash val="solid"/>
                <a:miter lim="800000"/>
              </a:ln>
              <a:gradFill>
                <a:gsLst>
                  <a:gs pos="50000">
                    <a:srgbClr val="FF0000"/>
                  </a:gs>
                  <a:gs pos="0">
                    <a:srgbClr val="C00000"/>
                  </a:gs>
                  <a:gs pos="100000">
                    <a:srgbClr val="4D0808"/>
                  </a:gs>
                </a:gsLst>
                <a:lin ang="5400000" scaled="0"/>
              </a:gradFill>
              <a:effectLst>
                <a:outerShdw blurRad="25500" dist="23000" dir="7020000" algn="tl">
                  <a:srgbClr val="000000">
                    <a:alpha val="50000"/>
                  </a:srgbClr>
                </a:outerShdw>
              </a:effectLst>
            </a:endParaRPr>
          </a:p>
        </p:txBody>
      </p:sp>
      <p:sp>
        <p:nvSpPr>
          <p:cNvPr id="16" name="TextovéPole 15"/>
          <p:cNvSpPr txBox="1"/>
          <p:nvPr/>
        </p:nvSpPr>
        <p:spPr>
          <a:xfrm>
            <a:off x="699966" y="4272950"/>
            <a:ext cx="7620740" cy="1415772"/>
          </a:xfrm>
          <a:prstGeom prst="rect">
            <a:avLst/>
          </a:prstGeom>
          <a:noFill/>
        </p:spPr>
        <p:txBody>
          <a:bodyPr wrap="none" rtlCol="0">
            <a:spAutoFit/>
          </a:bodyPr>
          <a:lstStyle/>
          <a:p>
            <a:pPr algn="ctr">
              <a:spcAft>
                <a:spcPts val="1200"/>
              </a:spcAft>
            </a:pPr>
            <a:r>
              <a:rPr lang="cs-CZ" sz="2400" dirty="0" smtClean="0"/>
              <a:t>Samotná tvorba obsahu však většinou nebývá problémem…</a:t>
            </a:r>
          </a:p>
          <a:p>
            <a:pPr algn="ctr"/>
            <a:r>
              <a:rPr lang="cs-CZ" sz="2400" dirty="0" smtClean="0"/>
              <a:t>Je třeba děti naučit </a:t>
            </a:r>
          </a:p>
          <a:p>
            <a:pPr algn="ctr"/>
            <a:r>
              <a:rPr lang="cs-CZ" sz="2800" b="1" dirty="0" smtClean="0"/>
              <a:t>posuzovat, co je a co není vhodné publikovat.</a:t>
            </a:r>
            <a:endParaRPr lang="cs-CZ" sz="2800" b="1" dirty="0"/>
          </a:p>
        </p:txBody>
      </p:sp>
      <p:pic>
        <p:nvPicPr>
          <p:cNvPr id="17" name="Obráze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303600"/>
            <a:ext cx="1979567" cy="2969350"/>
          </a:xfrm>
          <a:prstGeom prst="rect">
            <a:avLst/>
          </a:prstGeom>
          <a:ln>
            <a:solidFill>
              <a:schemeClr val="bg1">
                <a:lumMod val="75000"/>
              </a:schemeClr>
            </a:solidFill>
          </a:ln>
        </p:spPr>
      </p:pic>
    </p:spTree>
    <p:extLst>
      <p:ext uri="{BB962C8B-B14F-4D97-AF65-F5344CB8AC3E}">
        <p14:creationId xmlns:p14="http://schemas.microsoft.com/office/powerpoint/2010/main" val="2549148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3252" y="188640"/>
            <a:ext cx="8229600" cy="1143000"/>
          </a:xfrm>
        </p:spPr>
        <p:txBody>
          <a:bodyPr>
            <a:normAutofit/>
          </a:bodyPr>
          <a:lstStyle/>
          <a:p>
            <a:pPr algn="r"/>
            <a:r>
              <a:rPr lang="cs-CZ" sz="4000" b="1" dirty="0" smtClean="0"/>
              <a:t>Jak na to?</a:t>
            </a:r>
            <a:endParaRPr lang="cs-CZ" sz="4000" b="1" dirty="0"/>
          </a:p>
        </p:txBody>
      </p:sp>
      <p:sp>
        <p:nvSpPr>
          <p:cNvPr id="3" name="Zástupný symbol pro obsah 2"/>
          <p:cNvSpPr>
            <a:spLocks noGrp="1"/>
          </p:cNvSpPr>
          <p:nvPr>
            <p:ph idx="1"/>
          </p:nvPr>
        </p:nvSpPr>
        <p:spPr>
          <a:xfrm>
            <a:off x="395536" y="1370114"/>
            <a:ext cx="3394720" cy="4363142"/>
          </a:xfrm>
        </p:spPr>
        <p:txBody>
          <a:bodyPr>
            <a:normAutofit lnSpcReduction="10000"/>
          </a:bodyPr>
          <a:lstStyle/>
          <a:p>
            <a:r>
              <a:rPr lang="cs-CZ" sz="2800" b="1" dirty="0" smtClean="0"/>
              <a:t>Společné vytvoření profilu na sociální síti </a:t>
            </a:r>
            <a:r>
              <a:rPr lang="cs-CZ" sz="2800" dirty="0" smtClean="0"/>
              <a:t>(jakou vybrat fotografii, co o sobě napsat atd.)</a:t>
            </a:r>
          </a:p>
          <a:p>
            <a:r>
              <a:rPr lang="cs-CZ" sz="2800" b="1" dirty="0" smtClean="0"/>
              <a:t>Hodnocení již vytvořených profilů </a:t>
            </a:r>
            <a:r>
              <a:rPr lang="cs-CZ" sz="2800" dirty="0" smtClean="0"/>
              <a:t>(co je nebo není vhodné o sobě psát)</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0091" y="1124744"/>
            <a:ext cx="4582761" cy="4396036"/>
          </a:xfrm>
          <a:prstGeom prst="rect">
            <a:avLst/>
          </a:prstGeom>
          <a:ln>
            <a:solidFill>
              <a:schemeClr val="accent1"/>
            </a:solidFill>
          </a:ln>
        </p:spPr>
      </p:pic>
    </p:spTree>
    <p:extLst>
      <p:ext uri="{BB962C8B-B14F-4D97-AF65-F5344CB8AC3E}">
        <p14:creationId xmlns:p14="http://schemas.microsoft.com/office/powerpoint/2010/main" val="3084535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y-profile.jpg"/>
          <p:cNvPicPr>
            <a:picLocks noGrp="1" noChangeAspect="1"/>
          </p:cNvPicPr>
          <p:nvPr>
            <p:ph idx="1"/>
          </p:nvPr>
        </p:nvPicPr>
        <p:blipFill>
          <a:blip r:embed="rId3" cstate="print"/>
          <a:srcRect/>
          <a:stretch>
            <a:fillRect/>
          </a:stretch>
        </p:blipFill>
        <p:spPr bwMode="auto">
          <a:xfrm>
            <a:off x="457200" y="1268760"/>
            <a:ext cx="8229600" cy="4449649"/>
          </a:xfrm>
          <a:prstGeom prst="rect">
            <a:avLst/>
          </a:prstGeom>
          <a:noFill/>
          <a:ln w="9525">
            <a:noFill/>
            <a:miter lim="800000"/>
            <a:headEnd/>
            <a:tailEnd/>
          </a:ln>
        </p:spPr>
      </p:pic>
      <p:sp>
        <p:nvSpPr>
          <p:cNvPr id="5" name="TextovéPole 4"/>
          <p:cNvSpPr txBox="1"/>
          <p:nvPr/>
        </p:nvSpPr>
        <p:spPr>
          <a:xfrm>
            <a:off x="3203848" y="3789040"/>
            <a:ext cx="5328592" cy="1569660"/>
          </a:xfrm>
          <a:prstGeom prst="rect">
            <a:avLst/>
          </a:prstGeom>
          <a:solidFill>
            <a:schemeClr val="bg1"/>
          </a:solidFill>
        </p:spPr>
        <p:txBody>
          <a:bodyPr wrap="square" rtlCol="0">
            <a:spAutoFit/>
          </a:bodyPr>
          <a:lstStyle/>
          <a:p>
            <a:pPr algn="just"/>
            <a:r>
              <a:rPr lang="cs-CZ" sz="1600" dirty="0" smtClean="0">
                <a:latin typeface="Arial Narrow" panose="020B0606020202030204" pitchFamily="34" charset="0"/>
              </a:rPr>
              <a:t>Ahoj všichni, tohle jsem já a moje nejlepší kámoška Anet. Je mi 11 a miluju </a:t>
            </a:r>
            <a:r>
              <a:rPr lang="cs-CZ" sz="1600" dirty="0" err="1" smtClean="0">
                <a:latin typeface="Arial Narrow" panose="020B0606020202030204" pitchFamily="34" charset="0"/>
              </a:rPr>
              <a:t>One</a:t>
            </a:r>
            <a:r>
              <a:rPr lang="cs-CZ" sz="1600" dirty="0" smtClean="0">
                <a:latin typeface="Arial Narrow" panose="020B0606020202030204" pitchFamily="34" charset="0"/>
              </a:rPr>
              <a:t> </a:t>
            </a:r>
            <a:r>
              <a:rPr lang="cs-CZ" sz="1600" dirty="0" err="1" smtClean="0">
                <a:latin typeface="Arial Narrow" panose="020B0606020202030204" pitchFamily="34" charset="0"/>
              </a:rPr>
              <a:t>Direction</a:t>
            </a:r>
            <a:r>
              <a:rPr lang="cs-CZ" sz="1600" dirty="0" smtClean="0">
                <a:latin typeface="Arial Narrow" panose="020B0606020202030204" pitchFamily="34" charset="0"/>
              </a:rPr>
              <a:t> a Justina </a:t>
            </a:r>
            <a:r>
              <a:rPr lang="cs-CZ" sz="1600" dirty="0" err="1" smtClean="0">
                <a:latin typeface="Arial Narrow" panose="020B0606020202030204" pitchFamily="34" charset="0"/>
              </a:rPr>
              <a:t>Biebera</a:t>
            </a:r>
            <a:r>
              <a:rPr lang="cs-CZ" sz="1600" dirty="0" smtClean="0">
                <a:latin typeface="Arial Narrow" panose="020B0606020202030204" pitchFamily="34" charset="0"/>
              </a:rPr>
              <a:t>. Nesnáším domácí úkoly a fyziku (to je vtip pane učiteli! </a:t>
            </a:r>
            <a:r>
              <a:rPr lang="cs-CZ" sz="1600" dirty="0" smtClean="0">
                <a:latin typeface="Arial Narrow" panose="020B0606020202030204" pitchFamily="34" charset="0"/>
                <a:sym typeface="Wingdings" panose="05000000000000000000" pitchFamily="2" charset="2"/>
              </a:rPr>
              <a:t></a:t>
            </a:r>
            <a:r>
              <a:rPr lang="cs-CZ" sz="1600" dirty="0" smtClean="0">
                <a:latin typeface="Arial Narrow" panose="020B0606020202030204" pitchFamily="34" charset="0"/>
              </a:rPr>
              <a:t>). Přidejte si mě do kontaktů, jestli si se mnou chcete pokecat. </a:t>
            </a:r>
            <a:r>
              <a:rPr lang="cs-CZ" sz="1600" dirty="0" err="1" smtClean="0">
                <a:latin typeface="Arial Narrow" panose="020B0606020202030204" pitchFamily="34" charset="0"/>
              </a:rPr>
              <a:t>Kdyžtak</a:t>
            </a:r>
            <a:r>
              <a:rPr lang="cs-CZ" sz="1600" dirty="0" smtClean="0">
                <a:latin typeface="Arial Narrow" panose="020B0606020202030204" pitchFamily="34" charset="0"/>
              </a:rPr>
              <a:t> mi taky můžete psát na </a:t>
            </a:r>
            <a:r>
              <a:rPr lang="cs-CZ" sz="1600" dirty="0" smtClean="0">
                <a:latin typeface="Arial Narrow" panose="020B0606020202030204" pitchFamily="34" charset="0"/>
                <a:hlinkClick r:id="rId4"/>
              </a:rPr>
              <a:t>kacka.slunicko@email.cz</a:t>
            </a:r>
            <a:r>
              <a:rPr lang="cs-CZ" sz="1600" dirty="0" smtClean="0">
                <a:latin typeface="Arial Narrow" panose="020B0606020202030204" pitchFamily="34" charset="0"/>
              </a:rPr>
              <a:t> nebo na </a:t>
            </a:r>
            <a:r>
              <a:rPr lang="cs-CZ" sz="1600" dirty="0" err="1" smtClean="0">
                <a:latin typeface="Arial Narrow" panose="020B0606020202030204" pitchFamily="34" charset="0"/>
              </a:rPr>
              <a:t>skypu</a:t>
            </a:r>
            <a:r>
              <a:rPr lang="cs-CZ" sz="1600" dirty="0" smtClean="0">
                <a:latin typeface="Arial Narrow" panose="020B0606020202030204" pitchFamily="34" charset="0"/>
              </a:rPr>
              <a:t> (</a:t>
            </a:r>
            <a:r>
              <a:rPr lang="cs-CZ" sz="1600" dirty="0" err="1" smtClean="0">
                <a:latin typeface="Arial Narrow" panose="020B0606020202030204" pitchFamily="34" charset="0"/>
              </a:rPr>
              <a:t>kacka.slunicko</a:t>
            </a:r>
            <a:r>
              <a:rPr lang="cs-CZ" sz="1600" dirty="0" smtClean="0">
                <a:latin typeface="Arial Narrow" panose="020B0606020202030204" pitchFamily="34" charset="0"/>
              </a:rPr>
              <a:t>). Těším se na nový kámoše! </a:t>
            </a:r>
            <a:r>
              <a:rPr lang="cs-CZ" sz="1600" dirty="0" smtClean="0">
                <a:latin typeface="Arial Narrow" panose="020B0606020202030204" pitchFamily="34" charset="0"/>
                <a:sym typeface="Wingdings" panose="05000000000000000000" pitchFamily="2" charset="2"/>
              </a:rPr>
              <a:t></a:t>
            </a:r>
            <a:endParaRPr lang="cs-CZ" sz="1600" dirty="0">
              <a:latin typeface="Arial Narrow" panose="020B0606020202030204" pitchFamily="34" charset="0"/>
            </a:endParaRPr>
          </a:p>
        </p:txBody>
      </p:sp>
      <p:sp>
        <p:nvSpPr>
          <p:cNvPr id="6" name="TextovéPole 5"/>
          <p:cNvSpPr txBox="1"/>
          <p:nvPr/>
        </p:nvSpPr>
        <p:spPr>
          <a:xfrm>
            <a:off x="1691680" y="1756305"/>
            <a:ext cx="1656184" cy="369332"/>
          </a:xfrm>
          <a:prstGeom prst="rect">
            <a:avLst/>
          </a:prstGeom>
          <a:solidFill>
            <a:schemeClr val="bg1"/>
          </a:solidFill>
        </p:spPr>
        <p:txBody>
          <a:bodyPr wrap="square" rtlCol="0">
            <a:spAutoFit/>
          </a:bodyPr>
          <a:lstStyle/>
          <a:p>
            <a:r>
              <a:rPr lang="cs-CZ" b="1" dirty="0" smtClean="0">
                <a:solidFill>
                  <a:schemeClr val="tx1">
                    <a:lumMod val="65000"/>
                    <a:lumOff val="35000"/>
                  </a:schemeClr>
                </a:solidFill>
              </a:rPr>
              <a:t>Kačka Stydlivá</a:t>
            </a:r>
            <a:endParaRPr lang="cs-CZ" b="1" dirty="0">
              <a:solidFill>
                <a:schemeClr val="tx1">
                  <a:lumMod val="65000"/>
                  <a:lumOff val="35000"/>
                </a:schemeClr>
              </a:solidFill>
            </a:endParaRPr>
          </a:p>
        </p:txBody>
      </p:sp>
      <p:sp>
        <p:nvSpPr>
          <p:cNvPr id="7" name="Rectangle 3"/>
          <p:cNvSpPr/>
          <p:nvPr/>
        </p:nvSpPr>
        <p:spPr>
          <a:xfrm rot="20595468">
            <a:off x="1265764" y="3978684"/>
            <a:ext cx="1047933" cy="19677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Nadpis 1"/>
          <p:cNvSpPr>
            <a:spLocks noGrp="1"/>
          </p:cNvSpPr>
          <p:nvPr>
            <p:ph type="title"/>
          </p:nvPr>
        </p:nvSpPr>
        <p:spPr>
          <a:xfrm>
            <a:off x="473252" y="188640"/>
            <a:ext cx="8229600" cy="1143000"/>
          </a:xfrm>
        </p:spPr>
        <p:txBody>
          <a:bodyPr>
            <a:normAutofit/>
          </a:bodyPr>
          <a:lstStyle/>
          <a:p>
            <a:pPr algn="r"/>
            <a:r>
              <a:rPr lang="cs-CZ" sz="4000" b="1" dirty="0" smtClean="0"/>
              <a:t>Jak na to?</a:t>
            </a:r>
            <a:endParaRPr lang="cs-CZ" sz="4000" b="1" dirty="0"/>
          </a:p>
        </p:txBody>
      </p:sp>
    </p:spTree>
    <p:extLst>
      <p:ext uri="{BB962C8B-B14F-4D97-AF65-F5344CB8AC3E}">
        <p14:creationId xmlns:p14="http://schemas.microsoft.com/office/powerpoint/2010/main" val="3902840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FFFF00">
                <a:alpha val="48000"/>
              </a:srgbClr>
            </a:gs>
            <a:gs pos="99000">
              <a:schemeClr val="bg1"/>
            </a:gs>
          </a:gsLst>
          <a:path path="circle">
            <a:fillToRect l="100000" t="100000"/>
          </a:path>
          <a:tileRect r="-100000" b="-10000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1158</Words>
  <Application>Microsoft Office PowerPoint</Application>
  <PresentationFormat>Předvádění na obrazovce (4:3)</PresentationFormat>
  <Paragraphs>139</Paragraphs>
  <Slides>21</Slides>
  <Notes>8</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systému Office</vt:lpstr>
      <vt:lpstr>Vzdělávací program esafety – Bezpečné virtuální prostředí</vt:lpstr>
      <vt:lpstr>Publikování online… Co to vlastně je?</vt:lpstr>
      <vt:lpstr>Co a kde lze publikovat online?</vt:lpstr>
      <vt:lpstr>Kdo sdílí víc?</vt:lpstr>
      <vt:lpstr>Je to jednoduché a dělá to každý</vt:lpstr>
      <vt:lpstr>YouTubeři -  nový fenomén mladých</vt:lpstr>
      <vt:lpstr>Prezentace aplikace PowerPoint</vt:lpstr>
      <vt:lpstr>Jak na to?</vt:lpstr>
      <vt:lpstr>Jak na to?</vt:lpstr>
      <vt:lpstr>Jak na to?</vt:lpstr>
      <vt:lpstr>Jak na to?</vt:lpstr>
      <vt:lpstr>Je třeba naučit se  psát komentáře…</vt:lpstr>
      <vt:lpstr>Je třeba naučit se  psát komentáře…</vt:lpstr>
      <vt:lpstr>Na co si hlavně dávat pozor?</vt:lpstr>
      <vt:lpstr>Není to normální… Je to jen jednoduché</vt:lpstr>
      <vt:lpstr>Jak nevracet úder?</vt:lpstr>
      <vt:lpstr>Právní aspekty  publikování online</vt:lpstr>
      <vt:lpstr>Digitální občanství</vt:lpstr>
      <vt:lpstr>Publikování online</vt:lpstr>
      <vt:lpstr>Přemýšlej než nasdílíš!</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Vzdělávací program esafety – Bezpečné virtuální prostředí</dc:title>
  <dc:creator>Sarka</dc:creator>
  <cp:lastModifiedBy>Sarka</cp:lastModifiedBy>
  <cp:revision>52</cp:revision>
  <dcterms:created xsi:type="dcterms:W3CDTF">2014-05-16T10:53:49Z</dcterms:created>
  <dcterms:modified xsi:type="dcterms:W3CDTF">2014-05-27T09:19:26Z</dcterms:modified>
</cp:coreProperties>
</file>