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3" r:id="rId11"/>
    <p:sldId id="265" r:id="rId12"/>
    <p:sldId id="272" r:id="rId13"/>
    <p:sldId id="273" r:id="rId14"/>
    <p:sldId id="267" r:id="rId15"/>
    <p:sldId id="271" r:id="rId16"/>
    <p:sldId id="282" r:id="rId17"/>
    <p:sldId id="266" r:id="rId18"/>
    <p:sldId id="268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3D770E-93F4-48BD-9ADA-86252FD579A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9"/>
            <p14:sldId id="270"/>
            <p14:sldId id="263"/>
            <p14:sldId id="265"/>
            <p14:sldId id="272"/>
            <p14:sldId id="273"/>
            <p14:sldId id="267"/>
            <p14:sldId id="271"/>
            <p14:sldId id="282"/>
            <p14:sldId id="266"/>
            <p14:sldId id="268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A20E"/>
    <a:srgbClr val="14C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22" autoAdjust="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4860B-B943-4C9B-A9D3-8846F0329EB9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E4738-E8AD-4DE2-88F3-CEC37EDF3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6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rjpMwHr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CEINVE/07-hodnocen-informacizdroju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lniproroci.blogspot.cz/2012/04/zdroj-wikipedia-jeji-citovani-ve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point.com/10-tips-for-conducting-a-more-effective-google-search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</a:t>
            </a:r>
            <a:r>
              <a:rPr lang="en-IE" dirty="0" err="1" smtClean="0"/>
              <a:t>ideo</a:t>
            </a:r>
            <a:r>
              <a:rPr lang="en-IE" dirty="0" smtClean="0"/>
              <a:t>: Social Media in Education – Teaching digital natives in </a:t>
            </a:r>
            <a:r>
              <a:rPr lang="en-IE" b="0" dirty="0" smtClean="0"/>
              <a:t>2011:</a:t>
            </a:r>
            <a:r>
              <a:rPr lang="cs-CZ" b="0" baseline="0" dirty="0" smtClean="0"/>
              <a:t> </a:t>
            </a:r>
            <a:r>
              <a:rPr lang="cs-CZ" sz="1200" b="0" dirty="0" smtClean="0">
                <a:hlinkClick r:id="rId3"/>
              </a:rPr>
              <a:t>https://www.youtube.com/watch?v=9yrjpMwHrpg</a:t>
            </a:r>
            <a:r>
              <a:rPr lang="cs-CZ" sz="1200" b="0" dirty="0" smtClean="0"/>
              <a:t> (4:09, aj) </a:t>
            </a:r>
          </a:p>
          <a:p>
            <a:r>
              <a:rPr lang="cs-CZ" dirty="0" smtClean="0"/>
              <a:t>Diskuze nad podněty z videa: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Jak to, že jsou dnes učebnice stále hlavní učební pomůckou? Jsou redigovány,</a:t>
            </a:r>
            <a:r>
              <a:rPr lang="cs-CZ" sz="1200" baseline="0" dirty="0" smtClean="0"/>
              <a:t> kontrolovány, schvalovány, píšou je uznávaní experti, znovu posouzeny a využívány ve třídách.</a:t>
            </a:r>
            <a:r>
              <a:rPr lang="en-IE" sz="1200" baseline="0" dirty="0" smtClean="0"/>
              <a:t> </a:t>
            </a:r>
            <a:r>
              <a:rPr lang="cs-CZ" sz="1200" baseline="0" dirty="0" smtClean="0"/>
              <a:t>Jenže děti mají wikipedii a internet. Žijí v představě, že s </a:t>
            </a:r>
            <a:r>
              <a:rPr lang="cs-CZ" sz="1200" baseline="0" dirty="0" err="1" smtClean="0"/>
              <a:t>googlem</a:t>
            </a:r>
            <a:r>
              <a:rPr lang="cs-CZ" sz="1200" baseline="0" dirty="0" smtClean="0"/>
              <a:t> jsou skvělí vědci. Je to tak opravdu? Dělají to bezpečně a eticky?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 smtClean="0"/>
              <a:t>Vědí vůbec, jak hodnotit jednotlivé stránky, fakta, blogy a další online zdroje?</a:t>
            </a:r>
            <a:endParaRPr lang="en-GB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852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 smtClean="0">
                <a:hlinkClick r:id="rId3"/>
              </a:rPr>
              <a:t>http://www.slideshare.net/CEINVE/07-hodnocen-informacizdroju</a:t>
            </a:r>
            <a:r>
              <a:rPr lang="cs-CZ" sz="1200" b="0" dirty="0" smtClean="0"/>
              <a:t> – dobrý zdroj pro posuzování</a:t>
            </a:r>
            <a:r>
              <a:rPr lang="cs-CZ" sz="1200" b="0" baseline="0" dirty="0" smtClean="0"/>
              <a:t> kvality nejen elektronických zdrojů</a:t>
            </a:r>
            <a:endParaRPr lang="cs-CZ" sz="1200" b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75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https://www.youtube.com/channel/UC5u725Llbktp4DprixNx63A/videos</a:t>
            </a:r>
          </a:p>
          <a:p>
            <a:r>
              <a:rPr lang="cs-CZ" dirty="0" smtClean="0"/>
              <a:t>https://www.youtube.com/watch?v=t76eYw2F4hQ</a:t>
            </a:r>
          </a:p>
          <a:p>
            <a:r>
              <a:rPr lang="cs-CZ" dirty="0" smtClean="0"/>
              <a:t>http://is.muni.cz/elportal/estud/ff/js07/informace/materialy/kurz_prace_s_informacemi.html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221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Aktivita dle lektorského kurikula </a:t>
            </a:r>
            <a:r>
              <a:rPr lang="cs-CZ" dirty="0" smtClean="0"/>
              <a:t>(materiál Es5.1c_</a:t>
            </a:r>
            <a:r>
              <a:rPr lang="en-US" dirty="0" smtClean="0"/>
              <a:t>Teaching Resources-critical thinking &amp; ethical use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Seznam serverů s volně stažitelnými obrázky</a:t>
            </a:r>
            <a:r>
              <a:rPr lang="cs-CZ" baseline="0" dirty="0" smtClean="0"/>
              <a:t> - http://www.zive.cz/clanky/kde-na-internetu-najit-kvalitni-obrazky-zdarma/sc-3-a-158028</a:t>
            </a:r>
          </a:p>
          <a:p>
            <a:r>
              <a:rPr lang="cs-CZ" baseline="0" dirty="0" smtClean="0"/>
              <a:t>O systému odevzdej.cz - http://ikaros.cz/node/5641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2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Video ze série jak</a:t>
            </a:r>
            <a:r>
              <a:rPr lang="cs-CZ" baseline="0" dirty="0" smtClean="0"/>
              <a:t> na internet od </a:t>
            </a:r>
            <a:r>
              <a:rPr lang="cs-CZ" baseline="0" dirty="0" err="1" smtClean="0"/>
              <a:t>CZ.NICu</a:t>
            </a:r>
            <a:r>
              <a:rPr lang="cs-CZ" baseline="0" dirty="0" smtClean="0"/>
              <a:t> – 2:00, shrnutí </a:t>
            </a:r>
            <a:r>
              <a:rPr lang="cs-CZ" baseline="0" dirty="0" err="1" smtClean="0"/>
              <a:t>AuP</a:t>
            </a:r>
            <a:r>
              <a:rPr lang="cs-CZ" baseline="0" dirty="0" smtClean="0"/>
              <a:t> na internetu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030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Autorská práva v pedagogické praxi 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práva autorského nezasahuje ten, kdo: </a:t>
            </a:r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cituje ve svém díle v odůvodněné míře výňatky ze zveřejněných děl jiných autorů,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zařadí do svého samostatného díla vědeckého, kritického, odborného nebo do díla určeného k vyučovacím účelům, pro objasnění jeho obsahu, drobná celá zveřejněná díla,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užije zveřejněné dílo v přednášce výlučně k účelům vědeckým nebo vyučovacím či k jiným vzdělávacím účelům.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(Roubal, P.: Informatika a výpočetní technika pro střední školy. Brno: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2011, str. 75) 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Vždy je však nutné uvést: 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jméno autora, nejde-li o dílo anonymní nebo jméno osoby, pod jejímž jménem se dílo uvádí na veřejnosti, 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název díla a pramen. 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toho vyplývá, že: 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pokud užíváme díla při výuce ve škole (tj. výlučně k vyučovacím účelům), je možno užít celé dílo (viz bod c),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Materiál vznikl v rámci projektu OP VK Škola bezpečně online: Zvýšení kvality vzdělávání v oblasti bezpečného užívání internetu v Pardubickém kraji. Registrační číslo projektu: CZ.1.07/1.3.12/04.0016. Národní centrum bezpečnějšího internetu, 2011.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pokud vytvoříme dokument (prezentaci, text), který vystavíme na webu, jedná se o zveřejnění (našeho) samostatného díla a cizí díla můžeme použít pouze v odůvodněné míře (viz bod a), vždy musíme uvést jméno autora, název díla a pramen,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obrázky používáme vždy celé, můžeme je bez ohledu na práva autora užívat pouze pro vyučovací účely. 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Obrázky v dílech, která zveřejníme (web apod.) je tedy možno použít: </a:t>
            </a: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své vlastní kresby či fotografie (pozor na práva osob a značek),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z volně dostupných zdrojů, u kterých je užití výslovně povoleno,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po zajištění souhlasu autora (případně majitele autorských práv). 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Jestliže žák použije ve své práci cizí text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 to v pořádku, pokud: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jasně odliší svůj vlastní text od použitého,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splní povinnost danou autorským zákonem, tj. správně uvede bibliografickou citaci.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(metodika NCBI – Autorská práva a ilegální stahování, 2012)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46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Účastníci se rozdělí do dvojic a rozdělí si databáze zmiňované v článku.</a:t>
            </a:r>
            <a:r>
              <a:rPr lang="cs-CZ" baseline="0" dirty="0" smtClean="0"/>
              <a:t> Vybrané databáze si v rychlosti projdou a ostatním pak sdělí klady i zápory z vlastního pohledu, nakonec mohou účastníci vytvořit pořadí od nejlepší po nejhorší a případně přidat vlastní známé databáze.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36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„otevřený zdrojový kód“ – strukturu programu si může každý upravovat a přetvářet dle svého – tento typ</a:t>
            </a:r>
            <a:r>
              <a:rPr lang="cs-CZ" baseline="0" dirty="0" smtClean="0"/>
              <a:t> softwaru často vzniká kooperativně, do jeho tvorby a vylepšování je zapojeno velké </a:t>
            </a:r>
            <a:r>
              <a:rPr lang="cs-CZ" baseline="0" smtClean="0"/>
              <a:t>množství lidí (http://www.zive.cz/clanky/open-source-je-poprve-kvalitnejsi-nez-proprietarni-software/sc-3-a-173353/default.asp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229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Jaké další výukové stránky učitelé používají? Které jsou kvalitní a které ne? Diskuze, vlastní zkušenosti se zdroji, jejich tříděním, posuzováním atd.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479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Aktivity podle lektorského kurikula.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s tím mohou jako učitelé dělat? Má smysl stránky filtrovat, anebo spíš děti naučit se vyrovnávat s nebezpečným obsahem? Můžeme vůbec zaručit, že filtrováním „nebezpečných“ stránek se děti s nebezpečným obsahem opravdu nesetkají?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4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Společnost si zvykla považovat informace z médií za pravdivé, jak tento přístup mění internet?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847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Škola má vychovávat digitálně i informačně gramotné lidi a to s ohledem na současnou úroveň technologické vyspělosti. Tak, jako my jsme se učili</a:t>
            </a:r>
            <a:r>
              <a:rPr lang="cs-CZ" baseline="0" dirty="0" smtClean="0"/>
              <a:t> ověřovat si informace v knihách a rozpoznávat relevantní tištěné zdroje, dnešní studenti potřebují tyto schopnosti rozvíjet v prostředí internetu. Zákaz čerpání z webových zdrojů je v současné době naprosto kontraproduktivní, naopak je třeba studentům nabídnout ověřené zdroje a rozvíjet v nich samostatnou schopnost ověřovat si pravdivost vyhledaných informací.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716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 smtClean="0">
                <a:hlinkClick r:id="rId3"/>
              </a:rPr>
              <a:t>http://medialniproroci.blogspot.cz/2012/04/zdroj-wikipedia-jeji-citovani-ve.html</a:t>
            </a:r>
            <a:r>
              <a:rPr lang="cs-CZ" sz="1200" b="0" dirty="0" smtClean="0"/>
              <a:t> - článek o vztahu</a:t>
            </a:r>
            <a:r>
              <a:rPr lang="cs-CZ" sz="1200" b="0" baseline="0" dirty="0" smtClean="0"/>
              <a:t> wikipedie a pedagogů – citování wikipedie ano či ne?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baseline="0" dirty="0" smtClean="0"/>
              <a:t>Diskuze nad tímto tématem</a:t>
            </a:r>
            <a:endParaRPr lang="cs-CZ" sz="1200" b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37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První 3 body probere tato prezentace, poslednímu bodu se bude věnovat prezentace další.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81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Aktivita dle lektorského kurikula </a:t>
            </a:r>
            <a:r>
              <a:rPr lang="cs-CZ" b="0" dirty="0" smtClean="0"/>
              <a:t>(doplňování materiálu eS5.1a_Efektivni a </a:t>
            </a:r>
            <a:r>
              <a:rPr lang="cs-CZ" b="0" dirty="0" err="1" smtClean="0"/>
              <a:t>bezpecne</a:t>
            </a:r>
            <a:r>
              <a:rPr lang="cs-CZ" b="0" dirty="0" smtClean="0"/>
              <a:t> </a:t>
            </a:r>
            <a:r>
              <a:rPr lang="cs-CZ" b="0" dirty="0" err="1" smtClean="0"/>
              <a:t>vyhledavani</a:t>
            </a:r>
            <a:r>
              <a:rPr lang="cs-CZ" b="0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86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hlinkClick r:id="rId3"/>
              </a:rPr>
              <a:t>http://www.zive.cz/clanky/vymetame-zakouti-googlu-tipy-na-presne-vyhledavani/sc-3-a-155496/default.aspx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0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Aktivita dle lektorského kurikula </a:t>
            </a:r>
            <a:r>
              <a:rPr lang="cs-CZ" dirty="0" smtClean="0"/>
              <a:t>(vyplňování materiálu Es5.1b_kriticke </a:t>
            </a:r>
            <a:r>
              <a:rPr lang="cs-CZ" dirty="0" err="1" smtClean="0"/>
              <a:t>mysleni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4738-E8AD-4DE2-88F3-CEC37EDF378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94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02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32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09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3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78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93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11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4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9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06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76ACC-2863-4560-926B-A571F4082558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2D99-5944-4E63-99BB-125E03960B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24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ntl/cs/goodtoknow/familysafety/tool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ntl/cs/insidesearch/tipstricks/all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hytrevyhledavani.cz/" TargetMode="External"/><Relationship Id="rId4" Type="http://schemas.openxmlformats.org/officeDocument/2006/relationships/hyperlink" Target="https://support.google.com/websearch/answer/136861?hl=cs&amp;ref_topic=318016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CEINVE/07-hodnocen-informacizdroj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5u725Llbktp4DprixNx63A/videos" TargetMode="External"/><Relationship Id="rId7" Type="http://schemas.openxmlformats.org/officeDocument/2006/relationships/image" Target="../media/image2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lideshare.net/CEINVE?utm_campaign=profiletracking&amp;utm_medium=sssite&amp;utm_source=ssslideview" TargetMode="External"/><Relationship Id="rId5" Type="http://schemas.openxmlformats.org/officeDocument/2006/relationships/hyperlink" Target="http://is.muni.cz/elportal/estud/ff/js07/informace/materialy/kurz_prace_s_informacemi.html" TargetMode="External"/><Relationship Id="rId4" Type="http://schemas.openxmlformats.org/officeDocument/2006/relationships/hyperlink" Target="https://www.youtube.com/watch?v=t76eYw2F4hQ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pixabay.com/" TargetMode="External"/><Relationship Id="rId3" Type="http://schemas.openxmlformats.org/officeDocument/2006/relationships/image" Target="../media/image23.jpg"/><Relationship Id="rId7" Type="http://schemas.openxmlformats.org/officeDocument/2006/relationships/hyperlink" Target="http://www.odevzdej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ses.cz/" TargetMode="External"/><Relationship Id="rId5" Type="http://schemas.openxmlformats.org/officeDocument/2006/relationships/hyperlink" Target="http://www.citace.com/" TargetMode="External"/><Relationship Id="rId4" Type="http://schemas.openxmlformats.org/officeDocument/2006/relationships/image" Target="../media/image24.jpg"/><Relationship Id="rId9" Type="http://schemas.openxmlformats.org/officeDocument/2006/relationships/hyperlink" Target="http://www.freesound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aknainternet.cz/page/1191/autorska-prava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9yrjpMwHr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imghp?hl=cs" TargetMode="External"/><Relationship Id="rId4" Type="http://schemas.openxmlformats.org/officeDocument/2006/relationships/hyperlink" Target="http://www.zive.cz/clanky/kde-na-internetu-najit-kvalitni-obrazky-zdarma/sc-3-a-15802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source.org/" TargetMode="External"/><Relationship Id="rId5" Type="http://schemas.openxmlformats.org/officeDocument/2006/relationships/image" Target="../media/image29.jpg"/><Relationship Id="rId4" Type="http://schemas.openxmlformats.org/officeDocument/2006/relationships/hyperlink" Target="http://www.creativecommons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schools?feature=inp-rs-schoo&amp;utm_medium=Ad&amp;utm_source=slashedu&amp;utm_campaign=YT4s" TargetMode="External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dxprague.cz/" TargetMode="External"/><Relationship Id="rId4" Type="http://schemas.openxmlformats.org/officeDocument/2006/relationships/hyperlink" Target="http://www.ted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ztop.lupacovka.cz/" TargetMode="External"/><Relationship Id="rId7" Type="http://schemas.openxmlformats.org/officeDocument/2006/relationships/hyperlink" Target="http://fyzika.jreich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umy.cz/" TargetMode="External"/><Relationship Id="rId5" Type="http://schemas.openxmlformats.org/officeDocument/2006/relationships/hyperlink" Target="http://rvp.cz/" TargetMode="External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://www.martinlutherking.org/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gleeson.edublog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dialniproroci.blogspot.cz/2012/04/zdroj-wikipedia-jeji-citovani-ve.html" TargetMode="External"/><Relationship Id="rId4" Type="http://schemas.openxmlformats.org/officeDocument/2006/relationships/hyperlink" Target="http://mgleeson.edublogs.org/2012/03/18/wikipedia-what-are-we-afraid-o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953906"/>
            <a:ext cx="2664296" cy="198934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80920" cy="1470025"/>
          </a:xfrm>
        </p:spPr>
        <p:txBody>
          <a:bodyPr>
            <a:normAutofit/>
          </a:bodyPr>
          <a:lstStyle/>
          <a:p>
            <a:r>
              <a:rPr lang="en-IE" sz="3600" dirty="0" err="1" smtClean="0"/>
              <a:t>Vzdělávací</a:t>
            </a:r>
            <a:r>
              <a:rPr lang="en-IE" sz="3600" dirty="0" smtClean="0"/>
              <a:t> program</a:t>
            </a:r>
            <a:br>
              <a:rPr lang="en-IE" sz="3600" dirty="0" smtClean="0"/>
            </a:br>
            <a:r>
              <a:rPr lang="en-IE" sz="3600" dirty="0" err="1" smtClean="0"/>
              <a:t>esafety</a:t>
            </a:r>
            <a:r>
              <a:rPr lang="en-IE" sz="3600" dirty="0" smtClean="0"/>
              <a:t> – </a:t>
            </a:r>
            <a:r>
              <a:rPr lang="en-IE" sz="3600" dirty="0" err="1" smtClean="0"/>
              <a:t>Bezpečné</a:t>
            </a:r>
            <a:r>
              <a:rPr lang="en-IE" sz="3600" dirty="0" smtClean="0"/>
              <a:t> </a:t>
            </a:r>
            <a:r>
              <a:rPr lang="en-IE" sz="3600" dirty="0" err="1" smtClean="0"/>
              <a:t>virtuální</a:t>
            </a:r>
            <a:r>
              <a:rPr lang="en-IE" sz="3600" dirty="0" smtClean="0"/>
              <a:t> </a:t>
            </a:r>
            <a:r>
              <a:rPr lang="en-IE" sz="3600" dirty="0" err="1" smtClean="0"/>
              <a:t>prostředí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068960"/>
            <a:ext cx="7200800" cy="1152128"/>
          </a:xfrm>
        </p:spPr>
        <p:txBody>
          <a:bodyPr>
            <a:normAutofit fontScale="92500" lnSpcReduction="20000"/>
          </a:bodyPr>
          <a:lstStyle/>
          <a:p>
            <a:r>
              <a:rPr lang="en-IE" sz="4400" b="1" dirty="0" err="1" smtClean="0">
                <a:solidFill>
                  <a:schemeClr val="tx1"/>
                </a:solidFill>
              </a:rPr>
              <a:t>eS</a:t>
            </a:r>
            <a:r>
              <a:rPr lang="en-IE" sz="4400" b="1" dirty="0" smtClean="0">
                <a:solidFill>
                  <a:schemeClr val="tx1"/>
                </a:solidFill>
              </a:rPr>
              <a:t> 5.1 Digit</a:t>
            </a:r>
            <a:r>
              <a:rPr lang="cs-CZ" sz="4400" b="1" dirty="0" err="1" smtClean="0">
                <a:solidFill>
                  <a:schemeClr val="tx1"/>
                </a:solidFill>
              </a:rPr>
              <a:t>álně</a:t>
            </a:r>
            <a:r>
              <a:rPr lang="cs-CZ" sz="4400" b="1" dirty="0" smtClean="0">
                <a:solidFill>
                  <a:schemeClr val="tx1"/>
                </a:solidFill>
              </a:rPr>
              <a:t> - informační gramotnost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4 klíčové dovednosti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10820"/>
            <a:ext cx="3816424" cy="601035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Žáci musí zvládnout: </a:t>
            </a:r>
            <a:endParaRPr lang="en-IE" b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200155" y="1891597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e</a:t>
            </a:r>
            <a:r>
              <a:rPr lang="cs-CZ" sz="2800" b="1" dirty="0" smtClean="0">
                <a:solidFill>
                  <a:srgbClr val="C00000"/>
                </a:solidFill>
              </a:rPr>
              <a:t>fektivní a bezpečné vyhledávání</a:t>
            </a:r>
            <a:endParaRPr lang="en-IE" sz="2800" b="1" dirty="0" smtClean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00155" y="2757779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k</a:t>
            </a:r>
            <a:r>
              <a:rPr lang="cs-CZ" sz="2800" b="1" dirty="0" smtClean="0">
                <a:solidFill>
                  <a:srgbClr val="C00000"/>
                </a:solidFill>
              </a:rPr>
              <a:t>ritické myšlení nad výsledky</a:t>
            </a:r>
            <a:r>
              <a:rPr lang="en-IE" sz="28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02087" y="3429067"/>
            <a:ext cx="7114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v</a:t>
            </a:r>
            <a:r>
              <a:rPr lang="cs-CZ" sz="2800" b="1" dirty="0" smtClean="0">
                <a:solidFill>
                  <a:srgbClr val="C00000"/>
                </a:solidFill>
              </a:rPr>
              <a:t>yužívání informací eticky s ohledem na autorská práva, duševní vlastnictví a plagiáty</a:t>
            </a:r>
            <a:endParaRPr lang="en-IE" sz="28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5534" y="4550969"/>
            <a:ext cx="7258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t</a:t>
            </a:r>
            <a:r>
              <a:rPr lang="cs-CZ" sz="2800" dirty="0" smtClean="0"/>
              <a:t>vorba vlastního obsahu a jeho obhajoba před veřejností </a:t>
            </a:r>
            <a:r>
              <a:rPr lang="en-IE" sz="2800" dirty="0" smtClean="0"/>
              <a:t>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04927" y="1799264"/>
            <a:ext cx="5806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endParaRPr lang="cs-CZ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04925" y="2665446"/>
            <a:ext cx="5806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4924" y="3552177"/>
            <a:ext cx="5806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04923" y="4674079"/>
            <a:ext cx="5806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735" y="1429116"/>
            <a:ext cx="1296144" cy="194421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749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555496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/>
              <a:t>Bezpečné a efektivní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/>
              <a:t>Bezpečnostní nástroje </a:t>
            </a:r>
            <a:r>
              <a:rPr lang="cs-CZ" sz="2800" dirty="0" smtClean="0"/>
              <a:t>vyhledavačů umožňují zakázat stránky ve vyhledávání, blokovat nevhodný obsah, nastavit si vlastní parametry, atd.</a:t>
            </a:r>
            <a:endParaRPr lang="cs-CZ" sz="2800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i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i="1" dirty="0"/>
          </a:p>
          <a:p>
            <a:pPr marL="0" indent="0" algn="ctr">
              <a:spcBef>
                <a:spcPts val="0"/>
              </a:spcBef>
              <a:buNone/>
            </a:pPr>
            <a:endParaRPr lang="cs-CZ" sz="28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800" i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800" i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i="1" dirty="0" smtClean="0"/>
              <a:t>např. </a:t>
            </a:r>
            <a:r>
              <a:rPr lang="cs-CZ" dirty="0"/>
              <a:t>	</a:t>
            </a:r>
            <a:r>
              <a:rPr lang="cs-CZ" sz="2000" b="1" dirty="0" smtClean="0">
                <a:hlinkClick r:id="rId3"/>
              </a:rPr>
              <a:t>http://www.google.cz/intl/cs/goodtoknow/familysafety/tools/</a:t>
            </a:r>
            <a:r>
              <a:rPr lang="cs-CZ" sz="2000" b="1" dirty="0" smtClean="0"/>
              <a:t>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cs-CZ" sz="2000" dirty="0" smtClean="0"/>
              <a:t>	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740352" y="41958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68960"/>
            <a:ext cx="302433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81358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800" dirty="0" smtClean="0"/>
              <a:t>Efektivní vyhledávání pomocí:</a:t>
            </a:r>
          </a:p>
          <a:p>
            <a:pPr>
              <a:spcBef>
                <a:spcPts val="600"/>
              </a:spcBef>
            </a:pPr>
            <a:r>
              <a:rPr lang="cs-CZ" sz="2800" b="1" dirty="0" smtClean="0"/>
              <a:t>specializovaných </a:t>
            </a:r>
            <a:r>
              <a:rPr lang="cs-CZ" sz="2800" b="1" dirty="0"/>
              <a:t>vyhledavačů </a:t>
            </a:r>
            <a:endParaRPr lang="cs-CZ" sz="28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	</a:t>
            </a:r>
            <a:r>
              <a:rPr lang="cs-CZ" sz="2000" b="1" dirty="0" smtClean="0">
                <a:solidFill>
                  <a:srgbClr val="C00000"/>
                </a:solidFill>
              </a:rPr>
              <a:t>Google </a:t>
            </a:r>
            <a:r>
              <a:rPr lang="cs-CZ" sz="2000" b="1" dirty="0" err="1">
                <a:solidFill>
                  <a:srgbClr val="C00000"/>
                </a:solidFill>
              </a:rPr>
              <a:t>Books</a:t>
            </a:r>
            <a:r>
              <a:rPr lang="cs-CZ" sz="2000" b="1" dirty="0">
                <a:solidFill>
                  <a:srgbClr val="C00000"/>
                </a:solidFill>
              </a:rPr>
              <a:t>, </a:t>
            </a:r>
            <a:r>
              <a:rPr lang="cs-CZ" sz="2000" b="1" dirty="0" err="1">
                <a:solidFill>
                  <a:srgbClr val="C00000"/>
                </a:solidFill>
              </a:rPr>
              <a:t>Scholar</a:t>
            </a:r>
            <a:r>
              <a:rPr lang="cs-CZ" sz="2000" b="1" dirty="0">
                <a:solidFill>
                  <a:srgbClr val="C00000"/>
                </a:solidFill>
              </a:rPr>
              <a:t>, Obrázky</a:t>
            </a:r>
            <a:r>
              <a:rPr lang="cs-CZ" sz="2000" b="1" dirty="0" smtClean="0">
                <a:solidFill>
                  <a:srgbClr val="C00000"/>
                </a:solidFill>
              </a:rPr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StreetView</a:t>
            </a:r>
            <a:r>
              <a:rPr lang="cs-CZ" sz="2000" b="1" dirty="0" smtClean="0">
                <a:solidFill>
                  <a:srgbClr val="C00000"/>
                </a:solidFill>
              </a:rPr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YouTube</a:t>
            </a:r>
            <a:r>
              <a:rPr lang="cs-CZ" sz="2000" b="1" dirty="0" smtClean="0">
                <a:solidFill>
                  <a:srgbClr val="C00000"/>
                </a:solidFill>
              </a:rPr>
              <a:t>, Mapy.cz…</a:t>
            </a:r>
          </a:p>
          <a:p>
            <a:pPr>
              <a:spcBef>
                <a:spcPts val="600"/>
              </a:spcBef>
            </a:pPr>
            <a:r>
              <a:rPr lang="cs-CZ" sz="2800" b="1" dirty="0"/>
              <a:t>vyhledávacích frází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200" b="1" dirty="0">
                <a:solidFill>
                  <a:srgbClr val="C00000"/>
                </a:solidFill>
              </a:rPr>
              <a:t>	</a:t>
            </a:r>
            <a:r>
              <a:rPr lang="cs-CZ" sz="2000" b="1" dirty="0" smtClean="0">
                <a:solidFill>
                  <a:srgbClr val="C00000"/>
                </a:solidFill>
              </a:rPr>
              <a:t>Využívání </a:t>
            </a:r>
            <a:r>
              <a:rPr lang="cs-CZ" sz="2000" b="1" dirty="0">
                <a:solidFill>
                  <a:srgbClr val="C00000"/>
                </a:solidFill>
              </a:rPr>
              <a:t>uvozovek, pomocných znaků </a:t>
            </a:r>
            <a:r>
              <a:rPr lang="cs-CZ" sz="2000" b="1" dirty="0" smtClean="0">
                <a:solidFill>
                  <a:srgbClr val="C00000"/>
                </a:solidFill>
              </a:rPr>
              <a:t>a slov, </a:t>
            </a:r>
            <a:r>
              <a:rPr lang="cs-CZ" sz="2000" b="1" dirty="0">
                <a:solidFill>
                  <a:srgbClr val="C00000"/>
                </a:solidFill>
              </a:rPr>
              <a:t>atd.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www.google.cz/intl/cs/insidesearch/tipstricks/all.html</a:t>
            </a:r>
            <a:endParaRPr lang="cs-CZ" sz="1800" dirty="0" smtClean="0"/>
          </a:p>
          <a:p>
            <a:pPr marL="0" indent="0" algn="r">
              <a:spcBef>
                <a:spcPts val="600"/>
              </a:spcBef>
              <a:buNone/>
            </a:pPr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support.google.com/websearch/answer/136861?hl=cs&amp;ref_topic=3180167</a:t>
            </a:r>
            <a:r>
              <a:rPr lang="cs-CZ" sz="1800" dirty="0" smtClean="0"/>
              <a:t> 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cs-CZ" sz="1800" dirty="0" smtClean="0">
                <a:hlinkClick r:id="rId5"/>
              </a:rPr>
              <a:t>http</a:t>
            </a:r>
            <a:r>
              <a:rPr lang="cs-CZ" sz="1800" dirty="0">
                <a:hlinkClick r:id="rId5"/>
              </a:rPr>
              <a:t>://www.chytrevyhledavani.cz/</a:t>
            </a:r>
            <a:endParaRPr lang="cs-CZ" sz="1800" dirty="0"/>
          </a:p>
          <a:p>
            <a:r>
              <a:rPr lang="cs-CZ" sz="2800" b="1" dirty="0"/>
              <a:t>prohledávání hlubokého webu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	</a:t>
            </a:r>
            <a:r>
              <a:rPr lang="cs-CZ" sz="2000" b="1" dirty="0">
                <a:solidFill>
                  <a:srgbClr val="C00000"/>
                </a:solidFill>
              </a:rPr>
              <a:t>Licencované oborové databáze </a:t>
            </a:r>
            <a:r>
              <a:rPr lang="cs-CZ" sz="1800" dirty="0">
                <a:solidFill>
                  <a:srgbClr val="C00000"/>
                </a:solidFill>
              </a:rPr>
              <a:t>(např. Web </a:t>
            </a:r>
            <a:r>
              <a:rPr lang="cs-CZ" sz="1800" dirty="0" err="1">
                <a:solidFill>
                  <a:srgbClr val="C00000"/>
                </a:solidFill>
              </a:rPr>
              <a:t>Of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Knowledge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Ebsco</a:t>
            </a:r>
            <a:r>
              <a:rPr lang="cs-CZ" sz="1800" dirty="0">
                <a:solidFill>
                  <a:srgbClr val="C00000"/>
                </a:solidFill>
              </a:rPr>
              <a:t>…)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058158" y="144173"/>
            <a:ext cx="555496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/>
              <a:t>Bezpečné a efektivní vyhledávání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746790" y="303109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62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686" y="1403648"/>
            <a:ext cx="8229600" cy="103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Zkuste pomocí Googlu:</a:t>
            </a:r>
          </a:p>
          <a:p>
            <a:r>
              <a:rPr lang="cs-CZ" sz="2400" dirty="0" smtClean="0"/>
              <a:t> na stránkách novinky.cz najít články o </a:t>
            </a:r>
            <a:r>
              <a:rPr lang="cs-CZ" sz="2400" dirty="0" err="1" smtClean="0"/>
              <a:t>kyberšikaně</a:t>
            </a:r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51720" y="260648"/>
            <a:ext cx="5554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b="1" dirty="0" smtClean="0"/>
              <a:t>Bezpečné a efektivní vyhledávání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740352" y="41958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6144" y="2996952"/>
            <a:ext cx="8585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vyhledat, kde na VŠ, kromě </a:t>
            </a:r>
            <a:r>
              <a:rPr lang="cs-CZ" sz="2400" dirty="0"/>
              <a:t>Univerzity Karlovy a Masarykovy </a:t>
            </a:r>
            <a:r>
              <a:rPr lang="cs-CZ" sz="2400" dirty="0" smtClean="0"/>
              <a:t>univerzity, se dá studovat psychologie</a:t>
            </a:r>
            <a:endParaRPr lang="cs-CZ" sz="24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7496" y="4489724"/>
            <a:ext cx="831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Najít akordy k písničce s názvem, který začíná </a:t>
            </a:r>
            <a:r>
              <a:rPr lang="cs-CZ" sz="2400" i="1" dirty="0" smtClean="0"/>
              <a:t>když</a:t>
            </a:r>
            <a:r>
              <a:rPr lang="cs-CZ" sz="2400" dirty="0" smtClean="0"/>
              <a:t> a končí </a:t>
            </a:r>
            <a:r>
              <a:rPr lang="cs-CZ" sz="2400" i="1" dirty="0" smtClean="0"/>
              <a:t>kůň</a:t>
            </a:r>
            <a:endParaRPr lang="cs-CZ" sz="2400" i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55" y="3827949"/>
            <a:ext cx="7980789" cy="52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84" y="2348880"/>
            <a:ext cx="7980789" cy="50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27" y="4965481"/>
            <a:ext cx="7956322" cy="486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17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70326"/>
            <a:ext cx="5626968" cy="1143000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/>
              <a:t>Zapojení kritického myšlení nad výsledky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6" cy="3888432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Zhodnocení výsledků </a:t>
            </a:r>
            <a:r>
              <a:rPr lang="cs-CZ" sz="2800" dirty="0" smtClean="0"/>
              <a:t>vyhledávání s ohledem na jejich </a:t>
            </a:r>
            <a:r>
              <a:rPr lang="cs-CZ" sz="2800" b="1" dirty="0" smtClean="0"/>
              <a:t>relevanci </a:t>
            </a:r>
            <a:r>
              <a:rPr lang="cs-CZ" sz="2800" dirty="0" smtClean="0"/>
              <a:t>(odpovídají výsledky vyhledávacímu dotazu?)</a:t>
            </a:r>
          </a:p>
          <a:p>
            <a:r>
              <a:rPr lang="cs-CZ" sz="2800" b="1" dirty="0" smtClean="0"/>
              <a:t>Porovnávání</a:t>
            </a:r>
            <a:r>
              <a:rPr lang="cs-CZ" sz="2800" dirty="0" smtClean="0"/>
              <a:t> různých </a:t>
            </a:r>
            <a:r>
              <a:rPr lang="cs-CZ" sz="2800" b="1" dirty="0" smtClean="0"/>
              <a:t>zdrojů</a:t>
            </a:r>
            <a:r>
              <a:rPr lang="cs-CZ" sz="2800" dirty="0" smtClean="0"/>
              <a:t> za účelem vytvoření si vlastního názoru (schopnost objektivního posouzení předkládané zprávy)</a:t>
            </a:r>
          </a:p>
          <a:p>
            <a:r>
              <a:rPr lang="cs-CZ" sz="2800" b="1" dirty="0" smtClean="0"/>
              <a:t>Kontrola autora zdroje </a:t>
            </a:r>
            <a:r>
              <a:rPr lang="cs-CZ" sz="2800" dirty="0" smtClean="0"/>
              <a:t>a jeho postavení vzhledem k hledanému tématu (posouzení </a:t>
            </a:r>
            <a:r>
              <a:rPr lang="cs-CZ" sz="2800" dirty="0"/>
              <a:t>k</a:t>
            </a:r>
            <a:r>
              <a:rPr lang="cs-CZ" sz="2800" dirty="0" smtClean="0"/>
              <a:t>vality a relevance díky důvěryhodnému prvotnímu zpracování informace)</a:t>
            </a:r>
          </a:p>
        </p:txBody>
      </p:sp>
      <p:sp>
        <p:nvSpPr>
          <p:cNvPr id="6" name="Obdélník 5"/>
          <p:cNvSpPr/>
          <p:nvPr/>
        </p:nvSpPr>
        <p:spPr>
          <a:xfrm>
            <a:off x="7905881" y="40466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827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123728" y="270326"/>
            <a:ext cx="5626968" cy="1143000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/>
              <a:t>Zapojení kritického myšlení nad výsledky</a:t>
            </a:r>
            <a:endParaRPr lang="cs-CZ" sz="4000" b="1" dirty="0"/>
          </a:p>
        </p:txBody>
      </p:sp>
      <p:sp>
        <p:nvSpPr>
          <p:cNvPr id="6" name="Obdélník 5"/>
          <p:cNvSpPr/>
          <p:nvPr/>
        </p:nvSpPr>
        <p:spPr>
          <a:xfrm>
            <a:off x="7905881" y="40466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04585" y="1700808"/>
            <a:ext cx="84249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Posouzení kvality zdroje – 3 základní kritéria</a:t>
            </a:r>
            <a:r>
              <a:rPr lang="cs-CZ" sz="2800" b="1" dirty="0"/>
              <a:t>: </a:t>
            </a:r>
            <a:endParaRPr lang="cs-CZ" sz="2800" b="1" dirty="0" smtClean="0"/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cs-CZ" sz="2800" b="1" dirty="0" smtClean="0"/>
              <a:t>Důvěryhodnost </a:t>
            </a:r>
            <a:r>
              <a:rPr lang="cs-CZ" sz="2600" dirty="0" smtClean="0"/>
              <a:t>(původ webové stránky, její účel, správa atd.)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cs-CZ" sz="2800" b="1" dirty="0" smtClean="0"/>
              <a:t>Autorství</a:t>
            </a:r>
            <a:r>
              <a:rPr lang="cs-CZ" sz="2600" dirty="0" smtClean="0"/>
              <a:t> (kdo je autorem textu, jeho vztah k tématu, je vůbec autor uveden)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cs-CZ" sz="2800" b="1" dirty="0" smtClean="0"/>
              <a:t>Aktuálnost </a:t>
            </a:r>
            <a:r>
              <a:rPr lang="cs-CZ" sz="2600" dirty="0" smtClean="0"/>
              <a:t>(datum zveřejnění, aktualizace webu, funkční odkazy)</a:t>
            </a:r>
            <a:endParaRPr lang="cs-CZ" sz="2600" dirty="0"/>
          </a:p>
          <a:p>
            <a:pPr algn="r">
              <a:spcBef>
                <a:spcPts val="1800"/>
              </a:spcBef>
            </a:pPr>
            <a:r>
              <a:rPr lang="cs-CZ" sz="2000" b="1" dirty="0">
                <a:hlinkClick r:id="rId3"/>
              </a:rPr>
              <a:t>http://</a:t>
            </a:r>
            <a:r>
              <a:rPr lang="cs-CZ" sz="2000" b="1" dirty="0" smtClean="0">
                <a:hlinkClick r:id="rId3"/>
              </a:rPr>
              <a:t>www.slideshare.net/CEINVE/07-hodnocen-informacizdroju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897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800" dirty="0" smtClean="0"/>
              <a:t>Užitečné zdroje pro lepší práci s informacemi:</a:t>
            </a:r>
          </a:p>
          <a:p>
            <a:pPr>
              <a:spcBef>
                <a:spcPts val="1200"/>
              </a:spcBef>
            </a:pPr>
            <a:r>
              <a:rPr lang="cs-CZ" sz="2800" dirty="0" err="1" smtClean="0"/>
              <a:t>YouTube</a:t>
            </a:r>
            <a:r>
              <a:rPr lang="cs-CZ" sz="2800" dirty="0" smtClean="0"/>
              <a:t> kanál </a:t>
            </a:r>
            <a:r>
              <a:rPr lang="cs-CZ" sz="2800" dirty="0" smtClean="0">
                <a:hlinkClick r:id="rId3"/>
              </a:rPr>
              <a:t>Kurzy práce s informacemi</a:t>
            </a:r>
            <a:r>
              <a:rPr lang="cs-CZ" sz="2800" dirty="0" smtClean="0"/>
              <a:t>, hlavně video </a:t>
            </a:r>
            <a:r>
              <a:rPr lang="cs-CZ" sz="2800" dirty="0" smtClean="0">
                <a:hlinkClick r:id="rId4"/>
              </a:rPr>
              <a:t>Hodnocení informací</a:t>
            </a:r>
            <a:endParaRPr lang="cs-CZ" sz="2800" dirty="0" smtClean="0"/>
          </a:p>
          <a:p>
            <a:pPr>
              <a:spcBef>
                <a:spcPts val="1200"/>
              </a:spcBef>
            </a:pPr>
            <a:r>
              <a:rPr lang="cs-CZ" sz="2800" dirty="0" smtClean="0">
                <a:hlinkClick r:id="rId5"/>
              </a:rPr>
              <a:t>Kurz práce s informacemi</a:t>
            </a:r>
            <a:endParaRPr lang="cs-CZ" sz="2800" dirty="0" smtClean="0"/>
          </a:p>
          <a:p>
            <a:pPr>
              <a:spcBef>
                <a:spcPts val="1200"/>
              </a:spcBef>
            </a:pPr>
            <a:r>
              <a:rPr lang="cs-CZ" sz="2800" dirty="0" smtClean="0">
                <a:hlinkClick r:id="rId6"/>
              </a:rPr>
              <a:t>Kanál Centra </a:t>
            </a:r>
            <a:r>
              <a:rPr lang="cs-CZ" sz="2800" dirty="0">
                <a:hlinkClick r:id="rId6"/>
              </a:rPr>
              <a:t>informačního </a:t>
            </a:r>
            <a:r>
              <a:rPr lang="cs-CZ" sz="2800" dirty="0" smtClean="0">
                <a:hlinkClick r:id="rId6"/>
              </a:rPr>
              <a:t>vzdělávání </a:t>
            </a:r>
            <a:r>
              <a:rPr lang="cs-CZ" sz="2800" dirty="0" smtClean="0"/>
              <a:t>(CEINVE) na </a:t>
            </a:r>
            <a:r>
              <a:rPr lang="cs-CZ" sz="2800" dirty="0" err="1" smtClean="0"/>
              <a:t>slideshare</a:t>
            </a:r>
            <a:endParaRPr lang="cs-CZ" sz="2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123728" y="270326"/>
            <a:ext cx="5626968" cy="1143000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/>
              <a:t>Zapojení kritického myšlení nad výsledky</a:t>
            </a:r>
            <a:endParaRPr lang="cs-CZ" sz="4000" b="1" dirty="0"/>
          </a:p>
        </p:txBody>
      </p:sp>
      <p:sp>
        <p:nvSpPr>
          <p:cNvPr id="5" name="Obdélník 4"/>
          <p:cNvSpPr/>
          <p:nvPr/>
        </p:nvSpPr>
        <p:spPr>
          <a:xfrm>
            <a:off x="7905881" y="40466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447121"/>
            <a:ext cx="3079374" cy="219662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835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131024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/>
              <a:t>využívání informací </a:t>
            </a:r>
            <a:r>
              <a:rPr lang="cs-CZ" sz="4000" b="1" dirty="0" smtClean="0"/>
              <a:t>eticky </a:t>
            </a:r>
            <a:br>
              <a:rPr lang="cs-CZ" sz="4000" b="1" dirty="0" smtClean="0"/>
            </a:br>
            <a:r>
              <a:rPr lang="cs-CZ" sz="2400" b="1" dirty="0" smtClean="0"/>
              <a:t>autorská </a:t>
            </a:r>
            <a:r>
              <a:rPr lang="cs-CZ" sz="2400" b="1" dirty="0"/>
              <a:t>práva, duševní vlastnictví a plagiáty</a:t>
            </a:r>
            <a:endParaRPr lang="en-IE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8485"/>
            <a:ext cx="6336704" cy="2228547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sz="2800" dirty="0" smtClean="0"/>
              <a:t>Výchova k zodpovědnému uvádění autorů a zdrojů</a:t>
            </a:r>
          </a:p>
          <a:p>
            <a:pPr>
              <a:spcBef>
                <a:spcPts val="600"/>
              </a:spcBef>
            </a:pPr>
            <a:r>
              <a:rPr lang="cs-CZ" sz="2800" dirty="0" smtClean="0"/>
              <a:t>Kontrola autorství a druhu copyrightu</a:t>
            </a:r>
          </a:p>
          <a:p>
            <a:pPr>
              <a:spcBef>
                <a:spcPts val="600"/>
              </a:spcBef>
            </a:pPr>
            <a:r>
              <a:rPr lang="cs-CZ" sz="2800" dirty="0" smtClean="0"/>
              <a:t>Povědomí o autorském zákoně, licencích </a:t>
            </a:r>
            <a:r>
              <a:rPr lang="cs-CZ" sz="2800" dirty="0" err="1" smtClean="0"/>
              <a:t>Creative</a:t>
            </a:r>
            <a:r>
              <a:rPr lang="cs-CZ" sz="2800" dirty="0" smtClean="0"/>
              <a:t> </a:t>
            </a:r>
            <a:r>
              <a:rPr lang="cs-CZ" sz="2800" dirty="0" err="1"/>
              <a:t>C</a:t>
            </a:r>
            <a:r>
              <a:rPr lang="cs-CZ" sz="2800" dirty="0" err="1" smtClean="0"/>
              <a:t>ommons</a:t>
            </a:r>
            <a:r>
              <a:rPr lang="cs-CZ" sz="2800" dirty="0" smtClean="0"/>
              <a:t> a podobně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115" y="1412776"/>
            <a:ext cx="2442806" cy="9235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520" y="2751604"/>
            <a:ext cx="637997" cy="637997"/>
          </a:xfrm>
          <a:prstGeom prst="rect">
            <a:avLst/>
          </a:prstGeom>
        </p:spPr>
      </p:pic>
      <p:sp>
        <p:nvSpPr>
          <p:cNvPr id="6" name="Násobení 5"/>
          <p:cNvSpPr/>
          <p:nvPr/>
        </p:nvSpPr>
        <p:spPr>
          <a:xfrm>
            <a:off x="7257836" y="2336357"/>
            <a:ext cx="610702" cy="307451"/>
          </a:xfrm>
          <a:prstGeom prst="mathMultiply">
            <a:avLst/>
          </a:prstGeom>
          <a:solidFill>
            <a:srgbClr val="FF0000">
              <a:alpha val="6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989393" y="332656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11757" y="3573016"/>
            <a:ext cx="813690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Webové nástroje pro citace, kontrolu plagiátorství…</a:t>
            </a:r>
            <a:endParaRPr lang="cs-CZ" dirty="0" smtClean="0"/>
          </a:p>
          <a:p>
            <a:pPr algn="r"/>
            <a:r>
              <a:rPr lang="cs-CZ" sz="2000" dirty="0" smtClean="0"/>
              <a:t>např. generátory </a:t>
            </a:r>
            <a:r>
              <a:rPr lang="cs-CZ" sz="2000" dirty="0"/>
              <a:t>citací </a:t>
            </a:r>
            <a:r>
              <a:rPr lang="cs-CZ" sz="2000" dirty="0" smtClean="0"/>
              <a:t> - </a:t>
            </a:r>
            <a:r>
              <a:rPr lang="cs-CZ" sz="2000" b="1" dirty="0" smtClean="0">
                <a:hlinkClick r:id="rId5"/>
              </a:rPr>
              <a:t>www.citace.com</a:t>
            </a:r>
            <a:r>
              <a:rPr lang="cs-CZ" sz="2000" dirty="0" smtClean="0"/>
              <a:t>,</a:t>
            </a:r>
          </a:p>
          <a:p>
            <a:pPr algn="r"/>
            <a:r>
              <a:rPr lang="cs-CZ" sz="2000" dirty="0" smtClean="0"/>
              <a:t> kontrola plagiátů – </a:t>
            </a:r>
            <a:r>
              <a:rPr lang="cs-CZ" sz="2000" b="1" dirty="0" smtClean="0">
                <a:hlinkClick r:id="rId6"/>
              </a:rPr>
              <a:t>www.theses.cz</a:t>
            </a:r>
            <a:r>
              <a:rPr lang="cs-CZ" sz="2000" b="1" dirty="0" smtClean="0"/>
              <a:t>, </a:t>
            </a:r>
            <a:r>
              <a:rPr lang="cs-CZ" sz="2000" b="1" dirty="0" smtClean="0">
                <a:hlinkClick r:id="rId7"/>
              </a:rPr>
              <a:t>www.odevzdej.cz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Databáze volně použitelných obrázků, </a:t>
            </a:r>
            <a:r>
              <a:rPr lang="cs-CZ" sz="2800" dirty="0" smtClean="0"/>
              <a:t>zvuků…</a:t>
            </a:r>
          </a:p>
          <a:p>
            <a:pPr algn="r"/>
            <a:r>
              <a:rPr lang="cs-CZ" sz="2000" b="1" dirty="0" smtClean="0">
                <a:hlinkClick r:id="rId8"/>
              </a:rPr>
              <a:t>pixabay.com</a:t>
            </a:r>
            <a:r>
              <a:rPr lang="cs-CZ" sz="2000" b="1" dirty="0" smtClean="0"/>
              <a:t>, </a:t>
            </a:r>
            <a:r>
              <a:rPr lang="cs-CZ" sz="2000" b="1" dirty="0" smtClean="0">
                <a:hlinkClick r:id="rId9"/>
              </a:rPr>
              <a:t>www.freesound.org</a:t>
            </a:r>
            <a:r>
              <a:rPr lang="cs-CZ" sz="2000" b="1" dirty="0" smtClean="0"/>
              <a:t>  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7314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83" y="2125063"/>
            <a:ext cx="1851608" cy="1676024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2331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Řídí se dle autorského zákona (č</a:t>
            </a:r>
            <a:r>
              <a:rPr lang="cs-CZ" sz="2800" b="1" dirty="0"/>
              <a:t>. 121/2000 Sb</a:t>
            </a:r>
            <a:r>
              <a:rPr lang="cs-CZ" sz="2800" b="1" dirty="0" smtClean="0"/>
              <a:t>.)</a:t>
            </a:r>
          </a:p>
          <a:p>
            <a:r>
              <a:rPr lang="cs-CZ" sz="2400" dirty="0" smtClean="0"/>
              <a:t>každý si může udělat 1 kopii autorského díla </a:t>
            </a:r>
            <a:r>
              <a:rPr lang="cs-CZ" sz="2400" dirty="0"/>
              <a:t>(stáhnout dílo) </a:t>
            </a:r>
            <a:r>
              <a:rPr lang="cs-CZ" sz="2400" dirty="0" smtClean="0"/>
              <a:t>pro svou osobní potřebu, ale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000" dirty="0"/>
              <a:t>n</a:t>
            </a:r>
            <a:r>
              <a:rPr lang="cs-CZ" sz="2000" dirty="0" smtClean="0"/>
              <a:t>esmí dílo dále šířit (sdělovat veřejnosti)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000" dirty="0"/>
              <a:t>r</a:t>
            </a:r>
            <a:r>
              <a:rPr lang="cs-CZ" sz="2000" dirty="0" smtClean="0"/>
              <a:t>ozmnožovat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000" dirty="0"/>
              <a:t>v</a:t>
            </a:r>
            <a:r>
              <a:rPr lang="cs-CZ" sz="2000" dirty="0" smtClean="0"/>
              <a:t>yužívat komerčně</a:t>
            </a:r>
          </a:p>
          <a:p>
            <a:r>
              <a:rPr lang="cs-CZ" sz="2400" dirty="0" smtClean="0"/>
              <a:t>toto neplatí pro počítačové programy a databáze, tam je nelegální i 1 kopie (tzn. stahování počítačových her je nelegální!)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latí pro veškerá autorská díla – texty, obrázky, hudbu, videa…</a:t>
            </a:r>
          </a:p>
          <a:p>
            <a:pPr marL="0" indent="0" algn="r">
              <a:buNone/>
            </a:pPr>
            <a:r>
              <a:rPr lang="cs-CZ" sz="2400" b="1" dirty="0">
                <a:hlinkClick r:id="rId4"/>
              </a:rPr>
              <a:t>http://www.jaknainternet.cz/page/1191/autorska-prava</a:t>
            </a:r>
            <a:r>
              <a:rPr lang="cs-CZ" sz="2400" b="1" dirty="0" smtClean="0">
                <a:hlinkClick r:id="rId4"/>
              </a:rPr>
              <a:t>/</a:t>
            </a:r>
            <a:r>
              <a:rPr lang="cs-CZ" sz="2400" b="1" dirty="0" smtClean="0"/>
              <a:t> </a:t>
            </a:r>
            <a:endParaRPr lang="cs-CZ" sz="2400" b="1" dirty="0"/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835696" y="90168"/>
            <a:ext cx="61310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600" b="1" dirty="0" smtClean="0"/>
              <a:t>autorské právo na internetu</a:t>
            </a:r>
            <a:endParaRPr lang="en-IE" sz="3600" b="1" dirty="0"/>
          </a:p>
        </p:txBody>
      </p:sp>
      <p:sp>
        <p:nvSpPr>
          <p:cNvPr id="6" name="Obdélník 5"/>
          <p:cNvSpPr/>
          <p:nvPr/>
        </p:nvSpPr>
        <p:spPr>
          <a:xfrm>
            <a:off x="7989393" y="23418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70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187624" y="1256108"/>
            <a:ext cx="6779096" cy="12367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51720" y="90168"/>
            <a:ext cx="59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dirty="0"/>
              <a:t>v</a:t>
            </a:r>
            <a:r>
              <a:rPr lang="cs-CZ" sz="3200" b="1" dirty="0" smtClean="0"/>
              <a:t>yužívání děl stažených z internetu při výuce</a:t>
            </a:r>
            <a:endParaRPr lang="en-IE" sz="3200" b="1" dirty="0"/>
          </a:p>
        </p:txBody>
      </p:sp>
      <p:sp>
        <p:nvSpPr>
          <p:cNvPr id="5" name="Obdélník 4"/>
          <p:cNvSpPr/>
          <p:nvPr/>
        </p:nvSpPr>
        <p:spPr>
          <a:xfrm>
            <a:off x="7989393" y="234184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16237" y="1256108"/>
            <a:ext cx="73264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/>
              <a:t>pokud </a:t>
            </a:r>
            <a:r>
              <a:rPr lang="cs-CZ" sz="2400" b="1" i="1" dirty="0"/>
              <a:t>užíváme díla při výuce ve </a:t>
            </a:r>
            <a:r>
              <a:rPr lang="cs-CZ" sz="2400" b="1" i="1" dirty="0" smtClean="0"/>
              <a:t>škole (tj. výlučně </a:t>
            </a:r>
            <a:r>
              <a:rPr lang="cs-CZ" sz="2400" b="1" i="1" dirty="0"/>
              <a:t>k vyučovacím účelům</a:t>
            </a:r>
            <a:r>
              <a:rPr lang="cs-CZ" sz="2400" b="1" i="1" dirty="0" smtClean="0"/>
              <a:t>), </a:t>
            </a:r>
            <a:r>
              <a:rPr lang="cs-CZ" sz="2400" b="1" i="1" dirty="0"/>
              <a:t>je možno užít celé </a:t>
            </a:r>
            <a:r>
              <a:rPr lang="cs-CZ" sz="2400" b="1" i="1" dirty="0" smtClean="0"/>
              <a:t>dílo</a:t>
            </a:r>
          </a:p>
          <a:p>
            <a:pPr algn="ctr"/>
            <a:r>
              <a:rPr lang="cs-CZ" i="1" dirty="0" smtClean="0"/>
              <a:t>platí pro všechny druhy děl (texty, obrázky, filmy, hudbu…) </a:t>
            </a:r>
            <a:endParaRPr lang="cs-CZ" i="1" dirty="0"/>
          </a:p>
        </p:txBody>
      </p:sp>
      <p:sp>
        <p:nvSpPr>
          <p:cNvPr id="7" name="Obdélník 6"/>
          <p:cNvSpPr/>
          <p:nvPr/>
        </p:nvSpPr>
        <p:spPr>
          <a:xfrm>
            <a:off x="4132817" y="2492896"/>
            <a:ext cx="8066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24500" cmpd="sng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ALE</a:t>
            </a:r>
            <a:endParaRPr lang="cs-CZ" sz="3200" b="1" cap="none" spc="0" dirty="0">
              <a:ln w="24500" cmpd="sng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6545" y="2787145"/>
            <a:ext cx="844580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Díla se nesmí dále šířit: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poskytovat žákům celé dílo pro osobní potřebu je již porušením </a:t>
            </a:r>
            <a:r>
              <a:rPr lang="cs-CZ" sz="2000" dirty="0" err="1" smtClean="0"/>
              <a:t>AuP</a:t>
            </a:r>
            <a:endParaRPr lang="cs-CZ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svůj výukový materiál, ve kterém jsou použita celá cizí autorská díla, nesmím zveřejňovat na webu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o</a:t>
            </a:r>
            <a:r>
              <a:rPr lang="cs-CZ" sz="2000" dirty="0" smtClean="0"/>
              <a:t>brázky je vždy lepší stahovat z databází volně využitelných obrázků (například i situace kdy si žák v hodině obrázek zatížený autorskými právy vyfotí a dále sdílí by mohlo být považováno za porušení </a:t>
            </a:r>
            <a:r>
              <a:rPr lang="cs-CZ" sz="2000" dirty="0" err="1" smtClean="0"/>
              <a:t>AuP</a:t>
            </a:r>
            <a:r>
              <a:rPr lang="cs-CZ" sz="2000" dirty="0" smtClean="0"/>
              <a:t>)</a:t>
            </a:r>
          </a:p>
          <a:p>
            <a:pPr algn="ctr">
              <a:spcAft>
                <a:spcPts val="600"/>
              </a:spcAft>
            </a:pPr>
            <a:r>
              <a:rPr lang="cs-CZ" sz="2000" b="1" dirty="0" smtClean="0"/>
              <a:t>VŽDY je nutné uvádět zdroj a autora původního díla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994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Proč učit digitální gramotnost ve škole?</a:t>
            </a:r>
            <a:endParaRPr lang="cs-CZ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5501186" cy="3368073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87525" y="4939673"/>
            <a:ext cx="727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hlinkClick r:id="rId4"/>
              </a:rPr>
              <a:t>https://www.youtube.com/watch?v=9yrjpMwHrpg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64801" y="184482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Učíme děti být opravdu digitálně gramotnými?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357301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i="1" dirty="0" smtClean="0"/>
              <a:t>Umět pracovat s technologiemi nestačí…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24484" y="1844824"/>
            <a:ext cx="80633" cy="1200329"/>
          </a:xfrm>
          <a:prstGeom prst="rect">
            <a:avLst/>
          </a:prstGeom>
          <a:solidFill>
            <a:srgbClr val="0070C0">
              <a:alpha val="7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689838" y="3573015"/>
            <a:ext cx="80633" cy="1200329"/>
          </a:xfrm>
          <a:prstGeom prst="rect">
            <a:avLst/>
          </a:prstGeom>
          <a:solidFill>
            <a:srgbClr val="0070C0">
              <a:alpha val="7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3" y="4375942"/>
            <a:ext cx="1008112" cy="134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046" y="1236571"/>
            <a:ext cx="8064896" cy="132833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Databáze volně stažitelných obrázků:</a:t>
            </a:r>
          </a:p>
          <a:p>
            <a:pPr marL="0" indent="0" algn="ctr">
              <a:buNone/>
            </a:pPr>
            <a:r>
              <a:rPr lang="cs-CZ" sz="2000" b="1" dirty="0">
                <a:hlinkClick r:id="rId4"/>
              </a:rPr>
              <a:t>http://</a:t>
            </a:r>
            <a:r>
              <a:rPr lang="cs-CZ" sz="2000" b="1" dirty="0" smtClean="0">
                <a:hlinkClick r:id="rId4"/>
              </a:rPr>
              <a:t>www.zive.cz/clanky/kde-na-internetu-najit-kvalitni-obrazky-zdarma/sc-3-a-158028</a:t>
            </a:r>
            <a:r>
              <a:rPr lang="cs-CZ" sz="2000" b="1" dirty="0" smtClean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51720" y="93571"/>
            <a:ext cx="59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dirty="0"/>
              <a:t>v</a:t>
            </a:r>
            <a:r>
              <a:rPr lang="cs-CZ" sz="3200" b="1" dirty="0" smtClean="0"/>
              <a:t>yužívání děl stažených z internetu při výuce</a:t>
            </a:r>
            <a:endParaRPr lang="en-IE" sz="3200" b="1" dirty="0"/>
          </a:p>
        </p:txBody>
      </p:sp>
      <p:sp>
        <p:nvSpPr>
          <p:cNvPr id="5" name="Obdélník 4"/>
          <p:cNvSpPr/>
          <p:nvPr/>
        </p:nvSpPr>
        <p:spPr>
          <a:xfrm>
            <a:off x="7989393" y="237587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43608" y="256490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- článek s přehledně zpracovanými odkazy na téměř 20 databází s volně stažitelnými obrázky včetně kladů i záporů jednotlivých </a:t>
            </a:r>
            <a:r>
              <a:rPr lang="cs-CZ" sz="2000" dirty="0" smtClean="0"/>
              <a:t>služeb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1639" y="3252678"/>
            <a:ext cx="3982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A co </a:t>
            </a:r>
            <a:r>
              <a:rPr lang="cs-CZ" sz="3200" b="1" dirty="0" smtClean="0">
                <a:hlinkClick r:id="rId5"/>
              </a:rPr>
              <a:t>Google Obrázky</a:t>
            </a:r>
            <a:r>
              <a:rPr lang="cs-CZ" sz="3200" b="1" dirty="0" smtClean="0"/>
              <a:t>? 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8266" y="3745427"/>
            <a:ext cx="7615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- zde je potřeba si ve vyhledávacích nástrojích nastavit práva k užití a hledat s tímto filtrem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67148" y="4632519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 smtClean="0"/>
              <a:t>Seznam.cz obrázky </a:t>
            </a:r>
            <a:r>
              <a:rPr lang="cs-CZ" sz="2400" dirty="0" smtClean="0"/>
              <a:t>tento filtr nemají – není tedy dobré používat obrázky vyhledané tímto způsobem.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63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9535"/>
            <a:ext cx="3526836" cy="137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27273"/>
            <a:ext cx="8351911" cy="3789957"/>
          </a:xfrm>
          <a:prstGeom prst="rect">
            <a:avLst/>
          </a:prstGeom>
          <a:noFill/>
          <a:ln w="952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3399" y="1278897"/>
            <a:ext cx="2843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/>
              <a:t>k</a:t>
            </a:r>
            <a:r>
              <a:rPr lang="cs-CZ" sz="2400" b="1" i="1" dirty="0" smtClean="0"/>
              <a:t>onkrétní nastavení  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13250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539552" y="4343690"/>
            <a:ext cx="1676934" cy="55399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000" b="1" cap="none" spc="0" dirty="0" smtClean="0">
                <a:ln w="19050" cmpd="sng">
                  <a:gradFill>
                    <a:gsLst>
                      <a:gs pos="70000">
                        <a:schemeClr val="tx1">
                          <a:lumMod val="95000"/>
                          <a:lumOff val="5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Freeware</a:t>
            </a:r>
            <a:endParaRPr lang="cs-CZ" sz="3000" b="1" cap="none" spc="0" dirty="0">
              <a:ln w="19050" cmpd="sng">
                <a:gradFill>
                  <a:gsLst>
                    <a:gs pos="70000">
                      <a:schemeClr val="tx1">
                        <a:lumMod val="95000"/>
                        <a:lumOff val="5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66" y="1271508"/>
            <a:ext cx="1986078" cy="750901"/>
          </a:xfr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2051720" y="93571"/>
            <a:ext cx="59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dirty="0" smtClean="0"/>
              <a:t>Licence </a:t>
            </a:r>
            <a:r>
              <a:rPr lang="cs-CZ" sz="3200" b="1" dirty="0" err="1" smtClean="0"/>
              <a:t>Creative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Commons</a:t>
            </a:r>
            <a:r>
              <a:rPr lang="cs-CZ" sz="3200" b="1" dirty="0" smtClean="0"/>
              <a:t>, </a:t>
            </a:r>
          </a:p>
          <a:p>
            <a:pPr algn="r"/>
            <a:r>
              <a:rPr lang="cs-CZ" sz="3200" b="1" dirty="0" smtClean="0"/>
              <a:t>Open source, Freeware</a:t>
            </a:r>
            <a:endParaRPr lang="en-IE" sz="3200" b="1" dirty="0"/>
          </a:p>
        </p:txBody>
      </p:sp>
      <p:sp>
        <p:nvSpPr>
          <p:cNvPr id="5" name="Obdélník 4"/>
          <p:cNvSpPr/>
          <p:nvPr/>
        </p:nvSpPr>
        <p:spPr>
          <a:xfrm>
            <a:off x="7989393" y="237587"/>
            <a:ext cx="68159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cs-CZ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50000">
                      <a:srgbClr val="FF0000"/>
                    </a:gs>
                    <a:gs pos="0">
                      <a:srgbClr val="C000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cs-CZ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50000">
                    <a:srgbClr val="FF0000"/>
                  </a:gs>
                  <a:gs pos="0">
                    <a:srgbClr val="C000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1867750"/>
            <a:ext cx="8275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–"/>
            </a:pPr>
            <a:r>
              <a:rPr lang="cs-CZ" sz="2400" b="1" dirty="0" smtClean="0"/>
              <a:t>Soubor veřejných autorských licencí</a:t>
            </a:r>
            <a:r>
              <a:rPr lang="cs-CZ" sz="2400" dirty="0" smtClean="0"/>
              <a:t>, </a:t>
            </a:r>
            <a:r>
              <a:rPr lang="cs-CZ" sz="2200" dirty="0" smtClean="0"/>
              <a:t>které</a:t>
            </a:r>
            <a:r>
              <a:rPr lang="cs-CZ" sz="2400" dirty="0" smtClean="0"/>
              <a:t> </a:t>
            </a:r>
            <a:r>
              <a:rPr lang="cs-CZ" sz="2400" b="1" dirty="0" smtClean="0"/>
              <a:t>umožňují šířit dílo po internetu</a:t>
            </a:r>
            <a:r>
              <a:rPr lang="cs-CZ" sz="2400" dirty="0" smtClean="0"/>
              <a:t> </a:t>
            </a:r>
            <a:r>
              <a:rPr lang="cs-CZ" sz="2200" dirty="0" smtClean="0"/>
              <a:t>pod různými  stupni ochrany díla (možnost dílo šířit komerčně/nekomerčně, upravovat/neupravovat atd.)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89217" y="1422154"/>
            <a:ext cx="3537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b="1" dirty="0" smtClean="0">
                <a:hlinkClick r:id="rId4"/>
              </a:rPr>
              <a:t>www.creativecommons.cz</a:t>
            </a:r>
            <a:endParaRPr lang="cs-CZ" sz="2400" b="1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80" y="3253923"/>
            <a:ext cx="1095376" cy="98583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 rot="10800000" flipV="1">
            <a:off x="1497256" y="3162067"/>
            <a:ext cx="68407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Počítačový software s otevřeným zdrojovým kódem </a:t>
            </a:r>
            <a:r>
              <a:rPr lang="cs-CZ" sz="2200" dirty="0" smtClean="0"/>
              <a:t>(nejznámější – Linux), též </a:t>
            </a:r>
            <a:r>
              <a:rPr lang="cs-CZ" sz="2400" b="1" dirty="0" smtClean="0"/>
              <a:t>forma softwarové licence </a:t>
            </a:r>
            <a:r>
              <a:rPr lang="cs-CZ" sz="2200" dirty="0" smtClean="0"/>
              <a:t>– Open Source </a:t>
            </a:r>
            <a:r>
              <a:rPr lang="cs-CZ" sz="2200" dirty="0" err="1" smtClean="0"/>
              <a:t>Initiative</a:t>
            </a:r>
            <a:endParaRPr lang="cs-CZ" sz="2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62356" y="3825558"/>
            <a:ext cx="2175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b="1" dirty="0" smtClean="0">
                <a:hlinkClick r:id="rId6"/>
              </a:rPr>
              <a:t>opensource.org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 rot="10800000" flipV="1">
            <a:off x="384956" y="4385741"/>
            <a:ext cx="80414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		je </a:t>
            </a:r>
            <a:r>
              <a:rPr lang="cs-CZ" sz="2400" b="1" dirty="0" smtClean="0"/>
              <a:t>software s uzavřeným zdrojovým kódem</a:t>
            </a:r>
            <a:r>
              <a:rPr lang="cs-CZ" sz="2200" dirty="0" smtClean="0"/>
              <a:t>, který je ale </a:t>
            </a:r>
            <a:r>
              <a:rPr lang="cs-CZ" sz="2400" b="1" dirty="0" smtClean="0"/>
              <a:t>poskytován uživatelům zdarma </a:t>
            </a:r>
            <a:r>
              <a:rPr lang="cs-CZ" sz="2200" dirty="0" smtClean="0"/>
              <a:t>– jinak se na něj vztahují standardní podmínky autorského zákona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20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600" b="1" dirty="0" smtClean="0"/>
              <a:t>Přehlcení informacemi</a:t>
            </a:r>
            <a:br>
              <a:rPr lang="cs-CZ" sz="3600" b="1" dirty="0" smtClean="0"/>
            </a:br>
            <a:r>
              <a:rPr lang="cs-CZ" sz="3600" b="1" dirty="0" smtClean="0"/>
              <a:t> – co s tím?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i="1" dirty="0" smtClean="0"/>
              <a:t>„Neexistuje </a:t>
            </a:r>
            <a:r>
              <a:rPr lang="cs-CZ" b="1" i="1" dirty="0"/>
              <a:t>žádné přehlcení informacemi, jen špatně nastavené </a:t>
            </a:r>
            <a:r>
              <a:rPr lang="cs-CZ" b="1" i="1" dirty="0" smtClean="0"/>
              <a:t>filtry.“</a:t>
            </a:r>
          </a:p>
          <a:p>
            <a:pPr marL="0" indent="0" algn="r">
              <a:buNone/>
            </a:pPr>
            <a:r>
              <a:rPr lang="cs-CZ" sz="2000" dirty="0" err="1"/>
              <a:t>Clay</a:t>
            </a:r>
            <a:r>
              <a:rPr lang="cs-CZ" sz="2000" dirty="0"/>
              <a:t> </a:t>
            </a:r>
            <a:r>
              <a:rPr lang="cs-CZ" sz="2000" dirty="0" err="1" smtClean="0"/>
              <a:t>Shirky</a:t>
            </a:r>
            <a:endParaRPr lang="cs-CZ" sz="2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454210" y="2852936"/>
            <a:ext cx="813690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Co to ale znamená?</a:t>
            </a:r>
          </a:p>
          <a:p>
            <a:pPr marL="342900" indent="-342900">
              <a:buFont typeface="Calibri" panose="020F0502020204030204" pitchFamily="34" charset="0"/>
              <a:buChar char="-"/>
            </a:pPr>
            <a:r>
              <a:rPr lang="cs-CZ" sz="2400" dirty="0"/>
              <a:t>není třeba postihnout celý internet a není to ani možné</a:t>
            </a:r>
          </a:p>
          <a:p>
            <a:pPr marL="342900" indent="-342900">
              <a:buFont typeface="Calibri" panose="020F0502020204030204" pitchFamily="34" charset="0"/>
              <a:buChar char="-"/>
            </a:pPr>
            <a:r>
              <a:rPr lang="cs-CZ" sz="2400" dirty="0" smtClean="0"/>
              <a:t>je </a:t>
            </a:r>
            <a:r>
              <a:rPr lang="cs-CZ" sz="2400" dirty="0"/>
              <a:t>třeba mít v zásobě několik ověřených zdrojů a z nich dále čerpat konkrétní </a:t>
            </a:r>
            <a:r>
              <a:rPr lang="cs-CZ" sz="2400" dirty="0" smtClean="0"/>
              <a:t>informace</a:t>
            </a:r>
          </a:p>
          <a:p>
            <a:endParaRPr lang="cs-CZ" sz="2400" dirty="0"/>
          </a:p>
          <a:p>
            <a:pPr algn="ctr"/>
            <a:r>
              <a:rPr lang="cs-CZ" sz="2600" b="1" dirty="0"/>
              <a:t>N</a:t>
            </a:r>
            <a:r>
              <a:rPr lang="cs-CZ" sz="2600" b="1" dirty="0" smtClean="0"/>
              <a:t>ajděte </a:t>
            </a:r>
            <a:r>
              <a:rPr lang="cs-CZ" sz="2600" b="1" dirty="0"/>
              <a:t>si zásobu pro vás důležitých a ověřených zdrojů a pracujte s </a:t>
            </a:r>
            <a:r>
              <a:rPr lang="cs-CZ" sz="2600" b="1" dirty="0" smtClean="0"/>
              <a:t>nimi.  </a:t>
            </a:r>
            <a:endParaRPr lang="cs-CZ" sz="2600" b="1" dirty="0"/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948299" y="4311460"/>
            <a:ext cx="1224136" cy="394881"/>
          </a:xfrm>
          <a:prstGeom prst="rightArrow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132855"/>
            <a:ext cx="2730599" cy="273059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 smtClean="0"/>
              <a:t>Užitečné zdroje informací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059016" cy="4525963"/>
          </a:xfrm>
        </p:spPr>
        <p:txBody>
          <a:bodyPr>
            <a:normAutofit/>
          </a:bodyPr>
          <a:lstStyle/>
          <a:p>
            <a:r>
              <a:rPr lang="cs-CZ" sz="2800" b="1" dirty="0" err="1" smtClean="0">
                <a:hlinkClick r:id="rId3"/>
              </a:rPr>
              <a:t>YouTube</a:t>
            </a:r>
            <a:r>
              <a:rPr lang="cs-CZ" sz="2800" b="1" dirty="0" smtClean="0">
                <a:hlinkClick r:id="rId3"/>
              </a:rPr>
              <a:t> </a:t>
            </a:r>
            <a:r>
              <a:rPr lang="cs-CZ" sz="2800" b="1" dirty="0" err="1">
                <a:hlinkClick r:id="rId3"/>
              </a:rPr>
              <a:t>F</a:t>
            </a:r>
            <a:r>
              <a:rPr lang="cs-CZ" sz="2800" b="1" dirty="0" err="1" smtClean="0">
                <a:hlinkClick r:id="rId3"/>
              </a:rPr>
              <a:t>or</a:t>
            </a:r>
            <a:r>
              <a:rPr lang="cs-CZ" sz="2800" b="1" dirty="0" smtClean="0">
                <a:hlinkClick r:id="rId3"/>
              </a:rPr>
              <a:t> </a:t>
            </a:r>
            <a:r>
              <a:rPr lang="cs-CZ" sz="2800" b="1" dirty="0" err="1" smtClean="0">
                <a:hlinkClick r:id="rId3"/>
              </a:rPr>
              <a:t>Schools</a:t>
            </a:r>
            <a:r>
              <a:rPr lang="cs-CZ" sz="2800" b="1" dirty="0" smtClean="0"/>
              <a:t> </a:t>
            </a:r>
            <a:r>
              <a:rPr lang="cs-CZ" sz="2800" dirty="0" smtClean="0"/>
              <a:t>– specializovaný a kontrolovaný </a:t>
            </a:r>
            <a:r>
              <a:rPr lang="cs-CZ" sz="2800" dirty="0" err="1" smtClean="0"/>
              <a:t>YouTube</a:t>
            </a:r>
            <a:r>
              <a:rPr lang="cs-CZ" sz="2800" dirty="0" smtClean="0"/>
              <a:t> kanál pro školy (většina videí v aj)</a:t>
            </a:r>
          </a:p>
          <a:p>
            <a:r>
              <a:rPr lang="cs-CZ" sz="2800" b="1" dirty="0" smtClean="0">
                <a:hlinkClick r:id="rId4"/>
              </a:rPr>
              <a:t>Ted </a:t>
            </a:r>
            <a:r>
              <a:rPr lang="cs-CZ" sz="2800" b="1" dirty="0" err="1" smtClean="0">
                <a:hlinkClick r:id="rId4"/>
              </a:rPr>
              <a:t>talks</a:t>
            </a:r>
            <a:r>
              <a:rPr lang="cs-CZ" sz="2800" b="1" dirty="0" smtClean="0"/>
              <a:t> </a:t>
            </a:r>
            <a:r>
              <a:rPr lang="cs-CZ" sz="2800" dirty="0" smtClean="0"/>
              <a:t>– videa cca 20 min. přednášek lidí z celého světa na obrovské množství témat (některá videa mají české titulky)</a:t>
            </a:r>
          </a:p>
          <a:p>
            <a:r>
              <a:rPr lang="cs-CZ" sz="2800" b="1" dirty="0" smtClean="0">
                <a:hlinkClick r:id="rId5"/>
              </a:rPr>
              <a:t>Tedx Prague</a:t>
            </a:r>
            <a:r>
              <a:rPr lang="cs-CZ" sz="2800" b="1" dirty="0" smtClean="0"/>
              <a:t> </a:t>
            </a:r>
            <a:r>
              <a:rPr lang="cs-CZ" sz="2800" dirty="0" smtClean="0"/>
              <a:t>– české akce inspirované Ted talky, konající se po celé republice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695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/>
              <a:t>Užitečné zdroje informací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1"/>
            <a:ext cx="8301608" cy="115212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hlinkClick r:id="rId3"/>
              </a:rPr>
              <a:t>http://cztop.Lupacovka.cz</a:t>
            </a:r>
            <a:endParaRPr lang="fr-BE" b="1" dirty="0"/>
          </a:p>
          <a:p>
            <a:pPr marL="0" indent="0" algn="ctr">
              <a:buNone/>
            </a:pPr>
            <a:r>
              <a:rPr lang="cs-CZ" sz="2400" dirty="0" smtClean="0"/>
              <a:t>- nástroj pro kvantifikaci oblíbených zdrojů českých učitelů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348880"/>
            <a:ext cx="8572767" cy="197127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19" y="4541981"/>
            <a:ext cx="3206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dirty="0">
                <a:hlinkClick r:id="rId5"/>
              </a:rPr>
              <a:t>http://rvp.cz</a:t>
            </a:r>
            <a:r>
              <a:rPr lang="cs-CZ" b="1" dirty="0" smtClean="0">
                <a:hlinkClick r:id="rId5"/>
              </a:rPr>
              <a:t>/</a:t>
            </a:r>
            <a:endParaRPr lang="cs-CZ" b="1" dirty="0" smtClean="0"/>
          </a:p>
          <a:p>
            <a:pPr marL="342900" indent="-342900">
              <a:buFont typeface="+mj-lt"/>
              <a:buAutoNum type="arabicPeriod"/>
            </a:pPr>
            <a:r>
              <a:rPr lang="cs-CZ" b="1" dirty="0">
                <a:hlinkClick r:id="rId6"/>
              </a:rPr>
              <a:t>http://dumy.cz</a:t>
            </a:r>
            <a:r>
              <a:rPr lang="cs-CZ" b="1" dirty="0" smtClean="0">
                <a:hlinkClick r:id="rId6"/>
              </a:rPr>
              <a:t>/</a:t>
            </a:r>
            <a:endParaRPr lang="cs-CZ" b="1" dirty="0" smtClean="0"/>
          </a:p>
          <a:p>
            <a:pPr marL="342900" indent="-342900">
              <a:buFont typeface="+mj-lt"/>
              <a:buAutoNum type="arabicPeriod"/>
            </a:pPr>
            <a:r>
              <a:rPr lang="cs-CZ" b="1" dirty="0">
                <a:hlinkClick r:id="rId7"/>
              </a:rPr>
              <a:t>http://fyzika.jreichl.com</a:t>
            </a:r>
            <a:r>
              <a:rPr lang="cs-CZ" b="1" dirty="0" smtClean="0">
                <a:hlinkClick r:id="rId7"/>
              </a:rPr>
              <a:t>/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3928" y="4311149"/>
            <a:ext cx="46522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/>
              <a:t>Znáte?</a:t>
            </a:r>
          </a:p>
          <a:p>
            <a:r>
              <a:rPr lang="cs-CZ" sz="2800" b="1" i="1" dirty="0"/>
              <a:t>	</a:t>
            </a:r>
            <a:r>
              <a:rPr lang="cs-CZ" sz="2800" b="1" i="1" dirty="0" smtClean="0"/>
              <a:t>Využíváte?</a:t>
            </a:r>
          </a:p>
          <a:p>
            <a:r>
              <a:rPr lang="cs-CZ" sz="2800" b="1" i="1" dirty="0" smtClean="0"/>
              <a:t>			Co dalšího?</a:t>
            </a:r>
          </a:p>
        </p:txBody>
      </p:sp>
    </p:spTree>
    <p:extLst>
      <p:ext uri="{BB962C8B-B14F-4D97-AF65-F5344CB8AC3E}">
        <p14:creationId xmlns:p14="http://schemas.microsoft.com/office/powerpoint/2010/main" val="23233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2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Grainne\AppData\Local\Microsoft\Windows\Temporary Internet Files\Content.IE5\B1K41DJG\MP9004485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914" y="2856447"/>
            <a:ext cx="2386108" cy="288810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 smtClean="0"/>
              <a:t>Jak toho dosáhnout?</a:t>
            </a:r>
            <a:endParaRPr lang="cs-CZ" sz="36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6506" y="1543727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/>
              <a:t>„</a:t>
            </a:r>
            <a:r>
              <a:rPr lang="cs-CZ" sz="2800" i="1" dirty="0"/>
              <a:t>Co </a:t>
            </a:r>
            <a:r>
              <a:rPr lang="cs-CZ" sz="2800" b="1" i="1" dirty="0"/>
              <a:t>slyším</a:t>
            </a:r>
            <a:r>
              <a:rPr lang="cs-CZ" sz="2800" i="1" dirty="0"/>
              <a:t>, to </a:t>
            </a:r>
            <a:r>
              <a:rPr lang="cs-CZ" sz="2800" b="1" i="1" dirty="0" smtClean="0"/>
              <a:t>zapomenu</a:t>
            </a:r>
            <a:r>
              <a:rPr lang="cs-CZ" sz="2800" i="1" dirty="0" smtClean="0"/>
              <a:t>…</a:t>
            </a:r>
            <a:endParaRPr lang="cs-CZ" sz="28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6506" y="2234533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/>
              <a:t>	Co </a:t>
            </a:r>
            <a:r>
              <a:rPr lang="cs-CZ" sz="2800" b="1" i="1" dirty="0"/>
              <a:t>vidím</a:t>
            </a:r>
            <a:r>
              <a:rPr lang="cs-CZ" sz="2800" i="1" dirty="0"/>
              <a:t>, </a:t>
            </a:r>
            <a:r>
              <a:rPr lang="cs-CZ" sz="2800" i="1" dirty="0" smtClean="0"/>
              <a:t>to si </a:t>
            </a:r>
            <a:r>
              <a:rPr lang="cs-CZ" sz="2800" b="1" i="1" dirty="0" smtClean="0"/>
              <a:t>pamatuji</a:t>
            </a:r>
            <a:r>
              <a:rPr lang="cs-CZ" sz="2800" i="1" dirty="0" smtClean="0"/>
              <a:t>…</a:t>
            </a:r>
            <a:endParaRPr lang="cs-CZ" sz="28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6506" y="291599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i="1" dirty="0" smtClean="0"/>
              <a:t>		Co </a:t>
            </a:r>
            <a:r>
              <a:rPr lang="pl-PL" sz="2800" i="1" dirty="0"/>
              <a:t>si </a:t>
            </a:r>
            <a:r>
              <a:rPr lang="pl-PL" sz="2800" b="1" i="1" dirty="0"/>
              <a:t>vyzkouším</a:t>
            </a:r>
            <a:r>
              <a:rPr lang="pl-PL" sz="2800" i="1" dirty="0"/>
              <a:t>, tomu </a:t>
            </a:r>
            <a:r>
              <a:rPr lang="pl-PL" sz="2800" b="1" i="1" dirty="0" smtClean="0"/>
              <a:t>rozumím</a:t>
            </a:r>
            <a:r>
              <a:rPr lang="pl-PL" sz="2800" i="1" dirty="0" smtClean="0"/>
              <a:t>...“</a:t>
            </a:r>
            <a:endParaRPr lang="cs-CZ" sz="28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27528">
            <a:off x="5232685" y="1313715"/>
            <a:ext cx="622721" cy="98324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129" y="2100099"/>
            <a:ext cx="1584176" cy="7920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9568">
            <a:off x="7972681" y="2314615"/>
            <a:ext cx="714375" cy="142875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569244" y="3608003"/>
            <a:ext cx="13263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/>
              <a:t>Konfucius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007689" y="4509120"/>
            <a:ext cx="5579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dirty="0" smtClean="0"/>
              <a:t>Děti s technologiemi umí pracovat, ale neumí nad nimi přemýšlet…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642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 smtClean="0"/>
              <a:t>Co je tedy dnešním tématem?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39215"/>
            <a:ext cx="8291264" cy="387397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pomoci studentům (i sobě) být v bezpečí online a být odpovědnými uživateli online služeb – jak být informačně gramotným </a:t>
            </a:r>
            <a:endParaRPr lang="en-IE" dirty="0" smtClean="0"/>
          </a:p>
          <a:p>
            <a:r>
              <a:rPr lang="cs-CZ" dirty="0" smtClean="0"/>
              <a:t>vychovávat studenty k etickému chápání a odpovědnému učení v rámci ochrany duševního vlastnictví</a:t>
            </a:r>
            <a:endParaRPr lang="en-IE" dirty="0" smtClean="0"/>
          </a:p>
          <a:p>
            <a:r>
              <a:rPr lang="cs-CZ" dirty="0"/>
              <a:t>s</a:t>
            </a:r>
            <a:r>
              <a:rPr lang="cs-CZ" dirty="0" smtClean="0"/>
              <a:t>dílet příklady dobré praxe</a:t>
            </a:r>
            <a:endParaRPr lang="en-IE" dirty="0" smtClean="0"/>
          </a:p>
          <a:p>
            <a:r>
              <a:rPr lang="cs-CZ" dirty="0"/>
              <a:t>h</a:t>
            </a:r>
            <a:r>
              <a:rPr lang="cs-CZ" dirty="0" smtClean="0"/>
              <a:t>ledat nové formy sdílení a informací </a:t>
            </a:r>
            <a:r>
              <a:rPr lang="en-IE" dirty="0" smtClean="0"/>
              <a:t> </a:t>
            </a:r>
            <a:endParaRPr lang="fr-BE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Naučit se, jak: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003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1032655" y="4314554"/>
            <a:ext cx="6912768" cy="1224136"/>
          </a:xfrm>
          <a:prstGeom prst="roundRect">
            <a:avLst/>
          </a:prstGeom>
          <a:solidFill>
            <a:srgbClr val="0EA20E">
              <a:alpha val="10000"/>
            </a:srgbClr>
          </a:solidFill>
          <a:ln w="31750">
            <a:solidFill>
              <a:srgbClr val="0EA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889290" y="2848858"/>
            <a:ext cx="7199499" cy="1296144"/>
          </a:xfrm>
          <a:prstGeom prst="roundRect">
            <a:avLst/>
          </a:prstGeom>
          <a:solidFill>
            <a:srgbClr val="C00000">
              <a:alpha val="10000"/>
            </a:srgb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33128" y="1518652"/>
            <a:ext cx="8856984" cy="1224136"/>
          </a:xfrm>
          <a:prstGeom prst="roundRect">
            <a:avLst/>
          </a:prstGeom>
          <a:solidFill>
            <a:srgbClr val="FFC000">
              <a:alpha val="10000"/>
            </a:srgb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320480" cy="1152128"/>
          </a:xfrm>
        </p:spPr>
        <p:txBody>
          <a:bodyPr>
            <a:normAutofit fontScale="90000"/>
          </a:bodyPr>
          <a:lstStyle/>
          <a:p>
            <a:pPr algn="r"/>
            <a:r>
              <a:rPr lang="cs-CZ" sz="4000" b="1" dirty="0" smtClean="0"/>
              <a:t>Vyhledávání – relevance odpovědí</a:t>
            </a:r>
            <a:endParaRPr lang="cs-CZ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44" y="1604750"/>
            <a:ext cx="8568952" cy="489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296" y="2131957"/>
            <a:ext cx="7226424" cy="520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91028" y="2128584"/>
            <a:ext cx="1247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Úkol 1.</a:t>
            </a:r>
            <a:endParaRPr lang="cs-CZ" sz="2800" b="1" dirty="0"/>
          </a:p>
        </p:txBody>
      </p:sp>
      <p:graphicFrame>
        <p:nvGraphicFramePr>
          <p:cNvPr id="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72709"/>
              </p:ext>
            </p:extLst>
          </p:nvPr>
        </p:nvGraphicFramePr>
        <p:xfrm>
          <a:off x="1033306" y="2947288"/>
          <a:ext cx="564026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130"/>
                <a:gridCol w="2820130"/>
              </a:tblGrid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Skupina </a:t>
                      </a:r>
                      <a:r>
                        <a:rPr lang="en-I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</a:t>
                      </a:r>
                      <a:endParaRPr lang="en-I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Skupina</a:t>
                      </a:r>
                      <a:r>
                        <a:rPr lang="en-I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</a:t>
                      </a:r>
                      <a:endParaRPr lang="en-I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Sebevražda</a:t>
                      </a:r>
                      <a:endParaRPr lang="en-I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Anorexie</a:t>
                      </a:r>
                      <a:endParaRPr lang="en-I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Jak vyrobit bombu</a:t>
                      </a:r>
                      <a:endParaRPr lang="en-I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>
                          <a:solidFill>
                            <a:sysClr val="windowText" lastClr="000000"/>
                          </a:solidFill>
                        </a:rPr>
                        <a:t>Se</a:t>
                      </a:r>
                      <a:r>
                        <a:rPr lang="cs-CZ" dirty="0" err="1" smtClean="0">
                          <a:solidFill>
                            <a:sysClr val="windowText" lastClr="000000"/>
                          </a:solidFill>
                        </a:rPr>
                        <a:t>bepoškozování</a:t>
                      </a:r>
                      <a:endParaRPr lang="en-I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6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865954" y="3235320"/>
            <a:ext cx="1222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Úkol 2.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22380" y="4528610"/>
            <a:ext cx="4531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Martin Luther King</a:t>
            </a:r>
          </a:p>
          <a:p>
            <a:r>
              <a:rPr lang="cs-CZ" sz="2400" b="1" dirty="0"/>
              <a:t>	</a:t>
            </a:r>
            <a:r>
              <a:rPr lang="cs-CZ" sz="2400" b="1" u="sng" dirty="0" smtClean="0">
                <a:hlinkClick r:id="rId5"/>
              </a:rPr>
              <a:t>www.martinlutherking.org</a:t>
            </a:r>
            <a:endParaRPr lang="cs-CZ" sz="2400" b="1" dirty="0"/>
          </a:p>
        </p:txBody>
      </p:sp>
      <p:sp>
        <p:nvSpPr>
          <p:cNvPr id="11" name="Šrafovaná šipka doprava 10"/>
          <p:cNvSpPr/>
          <p:nvPr/>
        </p:nvSpPr>
        <p:spPr>
          <a:xfrm>
            <a:off x="2904863" y="4987520"/>
            <a:ext cx="322153" cy="230570"/>
          </a:xfrm>
          <a:prstGeom prst="stripedRightArrow">
            <a:avLst/>
          </a:prstGeom>
          <a:solidFill>
            <a:srgbClr val="14CA14"/>
          </a:solidFill>
          <a:ln>
            <a:solidFill>
              <a:srgbClr val="14C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743" y="4528610"/>
            <a:ext cx="796025" cy="796025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1199545" y="4706788"/>
            <a:ext cx="1222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Úkol 3.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640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Informační x digitální gramotnost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Pojmy spolu souvisí:</a:t>
            </a:r>
          </a:p>
          <a:p>
            <a:r>
              <a:rPr lang="cs-CZ" b="1" dirty="0"/>
              <a:t>P</a:t>
            </a:r>
            <a:r>
              <a:rPr lang="cs-CZ" b="1" dirty="0" smtClean="0"/>
              <a:t>řehlcení</a:t>
            </a:r>
            <a:r>
              <a:rPr lang="cs-CZ" dirty="0" smtClean="0"/>
              <a:t> informacemi na internetu</a:t>
            </a:r>
          </a:p>
          <a:p>
            <a:r>
              <a:rPr lang="cs-CZ" dirty="0" smtClean="0"/>
              <a:t>Jednoduchý způsob </a:t>
            </a:r>
            <a:r>
              <a:rPr lang="cs-CZ" b="1" dirty="0" smtClean="0"/>
              <a:t>získávání</a:t>
            </a:r>
            <a:r>
              <a:rPr lang="cs-CZ" dirty="0" smtClean="0"/>
              <a:t> informací (Google, Wikipedie…)</a:t>
            </a:r>
          </a:p>
          <a:p>
            <a:r>
              <a:rPr lang="cs-CZ" b="1" dirty="0" smtClean="0"/>
              <a:t>Ověřování</a:t>
            </a:r>
            <a:r>
              <a:rPr lang="cs-CZ" dirty="0" smtClean="0"/>
              <a:t> pravdivosti</a:t>
            </a:r>
          </a:p>
          <a:p>
            <a:r>
              <a:rPr lang="cs-CZ" dirty="0" smtClean="0"/>
              <a:t>Schopnost efektivně </a:t>
            </a:r>
            <a:r>
              <a:rPr lang="cs-CZ" b="1" dirty="0" smtClean="0"/>
              <a:t>třídit, posuzovat a hodnotit </a:t>
            </a:r>
            <a:r>
              <a:rPr lang="cs-CZ" dirty="0" smtClean="0"/>
              <a:t>informace získané na internetu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412776"/>
            <a:ext cx="1572766" cy="149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542" y="2636912"/>
            <a:ext cx="2356814" cy="175389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2817762"/>
            <a:ext cx="2509992" cy="16561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Informační gramotnost jako průřezové téma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587" y="1556792"/>
            <a:ext cx="8229600" cy="15407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Schopnost </a:t>
            </a:r>
            <a:r>
              <a:rPr lang="cs-CZ" b="1" dirty="0" smtClean="0">
                <a:solidFill>
                  <a:srgbClr val="C00000"/>
                </a:solidFill>
              </a:rPr>
              <a:t>hledat</a:t>
            </a:r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IE" b="1" dirty="0" err="1">
                <a:solidFill>
                  <a:srgbClr val="C00000"/>
                </a:solidFill>
              </a:rPr>
              <a:t>filt</a:t>
            </a:r>
            <a:r>
              <a:rPr lang="cs-CZ" b="1" dirty="0" err="1">
                <a:solidFill>
                  <a:srgbClr val="C00000"/>
                </a:solidFill>
              </a:rPr>
              <a:t>rovat</a:t>
            </a:r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>
                <a:solidFill>
                  <a:srgbClr val="C00000"/>
                </a:solidFill>
              </a:rPr>
              <a:t>hodnotit</a:t>
            </a:r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využívat</a:t>
            </a:r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IE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informa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</a:t>
            </a:r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IE" b="1" dirty="0" err="1" smtClean="0">
                <a:solidFill>
                  <a:schemeClr val="accent6">
                    <a:lumMod val="75000"/>
                  </a:schemeClr>
                </a:solidFill>
              </a:rPr>
              <a:t>ef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ektivně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eticky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je potřeba v každém předmětu.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6167" y="4509120"/>
            <a:ext cx="8532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Dále pak informace </a:t>
            </a:r>
            <a:r>
              <a:rPr lang="cs-CZ" sz="2800" b="1" dirty="0" smtClean="0">
                <a:solidFill>
                  <a:srgbClr val="002060"/>
                </a:solidFill>
              </a:rPr>
              <a:t>prezentovat</a:t>
            </a:r>
            <a:r>
              <a:rPr lang="cs-CZ" sz="2800" dirty="0" smtClean="0"/>
              <a:t> na vhodném médiu a </a:t>
            </a:r>
            <a:r>
              <a:rPr lang="cs-CZ" sz="2800" b="1" dirty="0" smtClean="0">
                <a:solidFill>
                  <a:srgbClr val="002060"/>
                </a:solidFill>
              </a:rPr>
              <a:t>obhájit</a:t>
            </a:r>
            <a:r>
              <a:rPr lang="cs-CZ" sz="2800" dirty="0" smtClean="0"/>
              <a:t> je před posluchači.</a:t>
            </a:r>
            <a:endParaRPr lang="cs-CZ" sz="2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473" y="3057779"/>
            <a:ext cx="2830499" cy="129589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 rot="20989036">
            <a:off x="3833330" y="3337825"/>
            <a:ext cx="18534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</a:rPr>
              <a:t>Informační gramotnost</a:t>
            </a:r>
            <a:endParaRPr lang="cs-CZ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Jak na to?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951" y="2060848"/>
            <a:ext cx="7776864" cy="2764903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IE" i="1" dirty="0"/>
              <a:t>“</a:t>
            </a:r>
            <a:r>
              <a:rPr lang="cs-CZ" i="1" dirty="0"/>
              <a:t>Chci, aby mí studenti pochopili, že bibliografie </a:t>
            </a:r>
            <a:r>
              <a:rPr lang="cs-CZ" i="1" dirty="0" smtClean="0"/>
              <a:t>z Wikipedie či </a:t>
            </a:r>
            <a:r>
              <a:rPr lang="cs-CZ" i="1" dirty="0"/>
              <a:t>G</a:t>
            </a:r>
            <a:r>
              <a:rPr lang="cs-CZ" i="1" dirty="0" smtClean="0"/>
              <a:t>oogle </a:t>
            </a:r>
            <a:r>
              <a:rPr lang="cs-CZ" i="1" dirty="0" err="1"/>
              <a:t>search</a:t>
            </a:r>
            <a:r>
              <a:rPr lang="cs-CZ" i="1" dirty="0"/>
              <a:t> není žádnou citací a není ani důkazem smysluplného vyhledávání</a:t>
            </a:r>
            <a:r>
              <a:rPr lang="cs-CZ" i="1" dirty="0" smtClean="0"/>
              <a:t>.“ </a:t>
            </a:r>
            <a:endParaRPr lang="en-IE" i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IE" sz="2400" dirty="0"/>
              <a:t>Mark </a:t>
            </a:r>
            <a:r>
              <a:rPr lang="en-IE" sz="2400" dirty="0" smtClean="0"/>
              <a:t>Gleeson</a:t>
            </a:r>
            <a:endParaRPr lang="cs-CZ" sz="24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en-IE" sz="2400" dirty="0" smtClean="0">
                <a:hlinkClick r:id="rId2"/>
              </a:rPr>
              <a:t>http</a:t>
            </a:r>
            <a:r>
              <a:rPr lang="en-IE" sz="2400" dirty="0">
                <a:hlinkClick r:id="rId2"/>
              </a:rPr>
              <a:t>://</a:t>
            </a:r>
            <a:r>
              <a:rPr lang="en-IE" sz="2400" dirty="0" smtClean="0">
                <a:hlinkClick r:id="rId2"/>
              </a:rPr>
              <a:t>mgleeson.edublogs.org</a:t>
            </a:r>
            <a:r>
              <a:rPr lang="cs-CZ" sz="2400" dirty="0" smtClean="0"/>
              <a:t> </a:t>
            </a:r>
            <a:endParaRPr lang="en-IE" sz="2400" dirty="0"/>
          </a:p>
          <a:p>
            <a:endParaRPr lang="fr-BE" dirty="0"/>
          </a:p>
          <a:p>
            <a:pPr marL="0" indent="0" algn="r">
              <a:buNone/>
            </a:pP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611560" y="1916832"/>
            <a:ext cx="7920880" cy="302433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9872" y="260648"/>
            <a:ext cx="534928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4000" b="1" dirty="0" smtClean="0"/>
              <a:t>Wikipedie - dobrý rádce, ale špatný odborný zdroj?</a:t>
            </a:r>
            <a:endParaRPr lang="cs-CZ" sz="40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554" y="1893857"/>
            <a:ext cx="6356004" cy="3369941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263329" y="5263798"/>
            <a:ext cx="65924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mgleeson.edublogs.org/2012/03/18/wikipedia-what-are-we-afraid-of</a:t>
            </a:r>
            <a:r>
              <a:rPr lang="cs-CZ" sz="1600" dirty="0"/>
              <a:t> 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412776"/>
            <a:ext cx="8904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b="1" i="1" dirty="0">
                <a:hlinkClick r:id="rId5"/>
              </a:rPr>
              <a:t>http://medialniproroci.blogspot.cz/2012/04/zdroj-wikipedia-jeji-citovani-ve.html</a:t>
            </a:r>
            <a:r>
              <a:rPr lang="cs-CZ" sz="20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1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1940</Words>
  <Application>Microsoft Office PowerPoint</Application>
  <PresentationFormat>Předvádění na obrazovce (4:3)</PresentationFormat>
  <Paragraphs>236</Paragraphs>
  <Slides>26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Vzdělávací program esafety – Bezpečné virtuální prostředí</vt:lpstr>
      <vt:lpstr>Proč učit digitální gramotnost ve škole?</vt:lpstr>
      <vt:lpstr>Jak toho dosáhnout?</vt:lpstr>
      <vt:lpstr>Co je tedy dnešním tématem?</vt:lpstr>
      <vt:lpstr>Vyhledávání – relevance odpovědí</vt:lpstr>
      <vt:lpstr>Informační x digitální gramotnost</vt:lpstr>
      <vt:lpstr>Informační gramotnost jako průřezové téma</vt:lpstr>
      <vt:lpstr>Jak na to?</vt:lpstr>
      <vt:lpstr>Wikipedie - dobrý rádce, ale špatný odborný zdroj?</vt:lpstr>
      <vt:lpstr>4 klíčové dovednosti</vt:lpstr>
      <vt:lpstr>Bezpečné a efektivní vyhledávání</vt:lpstr>
      <vt:lpstr>Bezpečné a efektivní vyhledávání</vt:lpstr>
      <vt:lpstr>Prezentace aplikace PowerPoint</vt:lpstr>
      <vt:lpstr>Zapojení kritického myšlení nad výsledky</vt:lpstr>
      <vt:lpstr>Zapojení kritického myšlení nad výsledky</vt:lpstr>
      <vt:lpstr>Zapojení kritického myšlení nad výsledky</vt:lpstr>
      <vt:lpstr>využívání informací eticky  autorská práva, duševní vlastnictví a plagiáty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Přehlcení informacemi  – co s tím?</vt:lpstr>
      <vt:lpstr>Užitečné zdroje informací</vt:lpstr>
      <vt:lpstr>Užitečné zdroje informací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program esafety – Bezpečné virtuální prostředí</dc:title>
  <dc:creator>Sarka</dc:creator>
  <cp:lastModifiedBy>Sarka</cp:lastModifiedBy>
  <cp:revision>86</cp:revision>
  <dcterms:created xsi:type="dcterms:W3CDTF">2014-04-29T07:45:22Z</dcterms:created>
  <dcterms:modified xsi:type="dcterms:W3CDTF">2014-05-27T09:11:40Z</dcterms:modified>
</cp:coreProperties>
</file>