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70" r:id="rId4"/>
    <p:sldId id="258" r:id="rId5"/>
    <p:sldId id="259" r:id="rId6"/>
    <p:sldId id="260" r:id="rId7"/>
    <p:sldId id="293" r:id="rId8"/>
    <p:sldId id="261" r:id="rId9"/>
    <p:sldId id="262" r:id="rId10"/>
    <p:sldId id="263" r:id="rId11"/>
    <p:sldId id="264" r:id="rId12"/>
    <p:sldId id="265" r:id="rId13"/>
    <p:sldId id="300" r:id="rId14"/>
    <p:sldId id="301" r:id="rId15"/>
    <p:sldId id="302" r:id="rId16"/>
    <p:sldId id="266" r:id="rId17"/>
    <p:sldId id="267" r:id="rId18"/>
    <p:sldId id="268" r:id="rId19"/>
    <p:sldId id="269" r:id="rId20"/>
    <p:sldId id="286" r:id="rId21"/>
    <p:sldId id="271" r:id="rId22"/>
    <p:sldId id="284" r:id="rId23"/>
    <p:sldId id="285" r:id="rId24"/>
    <p:sldId id="277" r:id="rId25"/>
    <p:sldId id="287" r:id="rId26"/>
    <p:sldId id="272" r:id="rId27"/>
    <p:sldId id="288" r:id="rId28"/>
    <p:sldId id="273" r:id="rId29"/>
    <p:sldId id="289" r:id="rId30"/>
    <p:sldId id="290" r:id="rId31"/>
    <p:sldId id="291" r:id="rId32"/>
    <p:sldId id="292" r:id="rId33"/>
    <p:sldId id="274" r:id="rId34"/>
    <p:sldId id="275" r:id="rId35"/>
    <p:sldId id="294" r:id="rId36"/>
    <p:sldId id="295" r:id="rId37"/>
    <p:sldId id="296" r:id="rId38"/>
    <p:sldId id="297" r:id="rId39"/>
    <p:sldId id="298" r:id="rId40"/>
    <p:sldId id="276" r:id="rId41"/>
    <p:sldId id="304" r:id="rId42"/>
    <p:sldId id="303" r:id="rId43"/>
    <p:sldId id="278" r:id="rId44"/>
    <p:sldId id="279" r:id="rId45"/>
    <p:sldId id="280" r:id="rId46"/>
    <p:sldId id="281" r:id="rId47"/>
    <p:sldId id="282" r:id="rId48"/>
    <p:sldId id="283" r:id="rId49"/>
    <p:sldId id="299" r:id="rId5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629"/>
    <a:srgbClr val="D20000"/>
    <a:srgbClr val="FCD9BC"/>
    <a:srgbClr val="C96009"/>
    <a:srgbClr val="E3D5AF"/>
    <a:srgbClr val="FFFCF3"/>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37" autoAdjust="0"/>
  </p:normalViewPr>
  <p:slideViewPr>
    <p:cSldViewPr>
      <p:cViewPr varScale="1">
        <p:scale>
          <a:sx n="67" d="100"/>
          <a:sy n="67" d="100"/>
        </p:scale>
        <p:origin x="-14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BF939-87BF-437F-8650-8BD7483EFB71}" type="datetimeFigureOut">
              <a:rPr lang="cs-CZ" smtClean="0"/>
              <a:pPr/>
              <a:t>9. 7. 2014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30F040-CAA4-40DB-A59F-7C17F8A63370}" type="slidenum">
              <a:rPr lang="cs-CZ" smtClean="0"/>
              <a:pPr/>
              <a:t>‹#›</a:t>
            </a:fld>
            <a:endParaRPr lang="cs-CZ"/>
          </a:p>
        </p:txBody>
      </p:sp>
    </p:spTree>
    <p:extLst>
      <p:ext uri="{BB962C8B-B14F-4D97-AF65-F5344CB8AC3E}">
        <p14:creationId xmlns:p14="http://schemas.microsoft.com/office/powerpoint/2010/main" val="371501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z.sheeplive.eu/fairytales/zatajovany-pritel-titulk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gtcs.org.uk/web/FILES/teacher-regulation/professional-guidance-ecomms-social-media.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Video: http://www.tvspoty.cz/chrante-sve-deti-na-internetu-linka-bezpeci-online-internet-helpline/ (0:50)</a:t>
            </a:r>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3</a:t>
            </a:fld>
            <a:endParaRPr lang="cs-CZ"/>
          </a:p>
        </p:txBody>
      </p:sp>
    </p:spTree>
    <p:extLst>
      <p:ext uri="{BB962C8B-B14F-4D97-AF65-F5344CB8AC3E}">
        <p14:creationId xmlns:p14="http://schemas.microsoft.com/office/powerpoint/2010/main" val="216253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Více k antispamovému zákonu a této problematice: http://computerworld.cz/</a:t>
            </a:r>
            <a:r>
              <a:rPr lang="cs-CZ" dirty="0" err="1" smtClean="0"/>
              <a:t>securityworld</a:t>
            </a:r>
            <a:r>
              <a:rPr lang="cs-CZ" dirty="0" smtClean="0"/>
              <a:t>/antispamovy-zakon-a-jeho-uziti-v-praxi-46449, http://www.lupa.cz/clanky/antispamovy-zakon-bude-mekci/</a:t>
            </a:r>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14</a:t>
            </a:fld>
            <a:endParaRPr lang="cs-CZ"/>
          </a:p>
        </p:txBody>
      </p:sp>
    </p:spTree>
    <p:extLst>
      <p:ext uri="{BB962C8B-B14F-4D97-AF65-F5344CB8AC3E}">
        <p14:creationId xmlns:p14="http://schemas.microsoft.com/office/powerpoint/2010/main" val="85604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Podrobněji o </a:t>
            </a:r>
            <a:r>
              <a:rPr lang="cs-CZ" dirty="0" err="1" smtClean="0"/>
              <a:t>kyberstalkingu</a:t>
            </a:r>
            <a:r>
              <a:rPr lang="cs-CZ" dirty="0" smtClean="0"/>
              <a:t> v metodice</a:t>
            </a:r>
            <a:r>
              <a:rPr lang="cs-CZ" baseline="0" dirty="0" smtClean="0"/>
              <a:t> </a:t>
            </a:r>
            <a:r>
              <a:rPr lang="cs-CZ" b="1" i="1" baseline="0" dirty="0" err="1" smtClean="0"/>
              <a:t>Kybergooming</a:t>
            </a:r>
            <a:r>
              <a:rPr lang="cs-CZ" b="1" i="1" baseline="0" dirty="0" smtClean="0"/>
              <a:t> a </a:t>
            </a:r>
            <a:r>
              <a:rPr lang="cs-CZ" b="1" i="1" baseline="0" dirty="0" err="1" smtClean="0"/>
              <a:t>kyberstalking</a:t>
            </a:r>
            <a:r>
              <a:rPr lang="cs-CZ" baseline="0" dirty="0" smtClean="0"/>
              <a:t> - </a:t>
            </a:r>
            <a:r>
              <a:rPr lang="cs-CZ" dirty="0" smtClean="0"/>
              <a:t>k dispozici v materiálech ke kurzu a ke stažení zde: http://www.bezpecne-online.cz/viewdownload/3-materialy-pro-ucitele/67-kybergrooming</a:t>
            </a:r>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17</a:t>
            </a:fld>
            <a:endParaRPr lang="cs-CZ"/>
          </a:p>
        </p:txBody>
      </p:sp>
    </p:spTree>
    <p:extLst>
      <p:ext uri="{BB962C8B-B14F-4D97-AF65-F5344CB8AC3E}">
        <p14:creationId xmlns:p14="http://schemas.microsoft.com/office/powerpoint/2010/main" val="288486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Případy:</a:t>
            </a:r>
          </a:p>
          <a:p>
            <a:r>
              <a:rPr lang="cs-CZ" dirty="0" smtClean="0"/>
              <a:t>http://www.reflecta.cz/data/dn/000000322_dn.pdf</a:t>
            </a:r>
          </a:p>
          <a:p>
            <a:r>
              <a:rPr lang="cs-CZ" dirty="0" smtClean="0"/>
              <a:t>http://zpravy.idnes.cz/soud-ulozil-dvoulety-trest-za-pronasledovani-mlade-zeny-pz2-/krimi.aspx?c=A081021_140907_krimi_cen</a:t>
            </a:r>
          </a:p>
          <a:p>
            <a:r>
              <a:rPr lang="cs-CZ" dirty="0" smtClean="0"/>
              <a:t>http://brno.idnes.cz/stihani-kvuli-stalkingu-znojemsko-du0-/brno-zpravy.aspx?c=A131115_162634_brno-zpravy_mav</a:t>
            </a:r>
          </a:p>
          <a:p>
            <a:r>
              <a:rPr lang="cs-CZ" dirty="0" smtClean="0"/>
              <a:t>http://zpravy.idnes.cz/chlapec-pronasleduje-matku-expritelkyne-fp5-/krimi.aspx?c=A130914_122640_liberec-zpravy_mav</a:t>
            </a:r>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18</a:t>
            </a:fld>
            <a:endParaRPr lang="cs-CZ"/>
          </a:p>
        </p:txBody>
      </p:sp>
    </p:spTree>
    <p:extLst>
      <p:ext uri="{BB962C8B-B14F-4D97-AF65-F5344CB8AC3E}">
        <p14:creationId xmlns:p14="http://schemas.microsoft.com/office/powerpoint/2010/main" val="2474992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Definice převzata z Metodiky </a:t>
            </a:r>
            <a:r>
              <a:rPr lang="cs-CZ" dirty="0" err="1" smtClean="0"/>
              <a:t>Kybergrooming</a:t>
            </a:r>
            <a:r>
              <a:rPr lang="cs-CZ" dirty="0" smtClean="0"/>
              <a:t> a </a:t>
            </a:r>
            <a:r>
              <a:rPr lang="cs-CZ" dirty="0" err="1" smtClean="0"/>
              <a:t>kyberstalking</a:t>
            </a:r>
            <a:r>
              <a:rPr lang="cs-CZ" dirty="0" smtClean="0"/>
              <a:t>,</a:t>
            </a:r>
            <a:r>
              <a:rPr lang="cs-CZ" baseline="0" dirty="0" smtClean="0"/>
              <a:t> vydané Národním centrem bezpečnějšího internetu v roce 2012</a:t>
            </a:r>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19</a:t>
            </a:fld>
            <a:endParaRPr lang="cs-CZ"/>
          </a:p>
        </p:txBody>
      </p:sp>
    </p:spTree>
    <p:extLst>
      <p:ext uri="{BB962C8B-B14F-4D97-AF65-F5344CB8AC3E}">
        <p14:creationId xmlns:p14="http://schemas.microsoft.com/office/powerpoint/2010/main" val="25480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hlinkClick r:id="rId3"/>
              </a:rPr>
              <a:t>http://cz.sheeplive.eu/fairytales/zatajovany-pritel-titulky</a:t>
            </a:r>
            <a:r>
              <a:rPr lang="cs-CZ" dirty="0" smtClean="0"/>
              <a:t> - video (3:00, ve slovenštině, </a:t>
            </a:r>
            <a:r>
              <a:rPr lang="cs-CZ" dirty="0" err="1" smtClean="0"/>
              <a:t>čj</a:t>
            </a:r>
            <a:r>
              <a:rPr lang="cs-CZ" dirty="0" smtClean="0"/>
              <a:t> titulky)</a:t>
            </a:r>
          </a:p>
          <a:p>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20</a:t>
            </a:fld>
            <a:endParaRPr lang="cs-CZ"/>
          </a:p>
        </p:txBody>
      </p:sp>
    </p:spTree>
    <p:extLst>
      <p:ext uri="{BB962C8B-B14F-4D97-AF65-F5344CB8AC3E}">
        <p14:creationId xmlns:p14="http://schemas.microsoft.com/office/powerpoint/2010/main" val="1230031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Hovorkova kauza: http://zpravy.idnes.cz/deviant-hovorka-se-dockal-za-zneuziti-dvaceti-chlapcu-mirnejsiho-trestu-14o-/krimi.aspx?c=A090526_073207_krimi_cen</a:t>
            </a:r>
          </a:p>
          <a:p>
            <a:r>
              <a:rPr lang="cs-CZ" dirty="0" smtClean="0"/>
              <a:t>Článek</a:t>
            </a:r>
            <a:r>
              <a:rPr lang="cs-CZ" baseline="0" dirty="0" smtClean="0"/>
              <a:t> 1. případu na Novinky.cz: http://www.novinky.cz/krimi/334410-lakal-skolacky-k-nataceni-porna-nejmene-deset-jich-zneuzil.html</a:t>
            </a:r>
          </a:p>
          <a:p>
            <a:r>
              <a:rPr lang="cs-CZ" baseline="0" dirty="0" smtClean="0"/>
              <a:t>Článek o 2. případu: http://ustecky.denik.cz/zlociny-a-soudy/vedouci-skautu-zneuzili-39-deti-soud-jim-potvrdil-deset-let-vezeni-20140708-17bb.html</a:t>
            </a:r>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26</a:t>
            </a:fld>
            <a:endParaRPr lang="cs-CZ"/>
          </a:p>
        </p:txBody>
      </p:sp>
    </p:spTree>
    <p:extLst>
      <p:ext uri="{BB962C8B-B14F-4D97-AF65-F5344CB8AC3E}">
        <p14:creationId xmlns:p14="http://schemas.microsoft.com/office/powerpoint/2010/main" val="238220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Více o Sweetie: http://www.saferinternet.cz/aktuality/202-virtualni-desetileta-holcicka-sweetie-odhaluje-online-sexualni-predatory.html, http://zpravy.aktualne.cz/zahranici/postrach-pedofilu-na-webu-je-lovi-virtualni-filipinka/r~d292f24a462811e383e4002590604f2e/</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Podrobněji o </a:t>
            </a:r>
            <a:r>
              <a:rPr lang="cs-CZ" dirty="0" err="1" smtClean="0"/>
              <a:t>kybergroomingu</a:t>
            </a:r>
            <a:r>
              <a:rPr lang="cs-CZ" dirty="0" smtClean="0"/>
              <a:t> v metodice</a:t>
            </a:r>
            <a:r>
              <a:rPr lang="cs-CZ" baseline="0" dirty="0" smtClean="0"/>
              <a:t> </a:t>
            </a:r>
            <a:r>
              <a:rPr lang="cs-CZ" b="1" i="1" baseline="0" dirty="0" err="1" smtClean="0"/>
              <a:t>Kybergooming</a:t>
            </a:r>
            <a:r>
              <a:rPr lang="cs-CZ" b="1" i="1" baseline="0" dirty="0" smtClean="0"/>
              <a:t> a </a:t>
            </a:r>
            <a:r>
              <a:rPr lang="cs-CZ" b="1" i="1" baseline="0" dirty="0" err="1" smtClean="0"/>
              <a:t>kyberstalking</a:t>
            </a:r>
            <a:r>
              <a:rPr lang="cs-CZ" baseline="0" dirty="0" smtClean="0"/>
              <a:t> - </a:t>
            </a:r>
            <a:r>
              <a:rPr lang="cs-CZ" dirty="0" smtClean="0"/>
              <a:t>k dispozici v materiálech ke kurzu a ke stažení zde: http://www.bezpecne-online.cz/viewdownload/3-materialy-pro-ucitele/67-kybergrooming</a:t>
            </a:r>
          </a:p>
          <a:p>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27</a:t>
            </a:fld>
            <a:endParaRPr lang="cs-CZ"/>
          </a:p>
        </p:txBody>
      </p:sp>
    </p:spTree>
    <p:extLst>
      <p:ext uri="{BB962C8B-B14F-4D97-AF65-F5344CB8AC3E}">
        <p14:creationId xmlns:p14="http://schemas.microsoft.com/office/powerpoint/2010/main" val="3247870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Více o autorském právu a stahování v metodice</a:t>
            </a:r>
            <a:r>
              <a:rPr lang="cs-CZ" baseline="0" dirty="0" smtClean="0"/>
              <a:t> </a:t>
            </a:r>
            <a:r>
              <a:rPr lang="cs-CZ" b="1" i="1" baseline="0" dirty="0" smtClean="0"/>
              <a:t>Autorská práva a ilegální stahování, </a:t>
            </a:r>
            <a:r>
              <a:rPr lang="cs-CZ" dirty="0" smtClean="0"/>
              <a:t>k dispozici v materiálech ke kurzu a ke stažení zde: http://www.bezpecne-online.cz/viewdownload/3-materialy-pro-ucitele/68-autorske-pravo-a-ilegalni-stahovani</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32</a:t>
            </a:fld>
            <a:endParaRPr lang="cs-CZ"/>
          </a:p>
        </p:txBody>
      </p:sp>
    </p:spTree>
    <p:extLst>
      <p:ext uri="{BB962C8B-B14F-4D97-AF65-F5344CB8AC3E}">
        <p14:creationId xmlns:p14="http://schemas.microsoft.com/office/powerpoint/2010/main" val="605858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Více o nevhodném</a:t>
            </a:r>
            <a:r>
              <a:rPr lang="cs-CZ" baseline="0" dirty="0" smtClean="0"/>
              <a:t> obsahu </a:t>
            </a:r>
            <a:r>
              <a:rPr lang="cs-CZ" dirty="0" smtClean="0"/>
              <a:t>v metodice</a:t>
            </a:r>
            <a:r>
              <a:rPr lang="cs-CZ" baseline="0" dirty="0" smtClean="0"/>
              <a:t> </a:t>
            </a:r>
            <a:r>
              <a:rPr lang="cs-CZ" b="1" i="1" baseline="0" dirty="0" smtClean="0"/>
              <a:t>Nezákonný a nevhodný obsah na internetu </a:t>
            </a:r>
            <a:r>
              <a:rPr lang="cs-CZ" dirty="0" smtClean="0"/>
              <a:t>k dispozici v materiálech ke kurzu a ke stažení zde:</a:t>
            </a:r>
            <a:r>
              <a:rPr lang="cs-CZ" baseline="0" dirty="0" smtClean="0"/>
              <a:t> http://www.bezpecne-online.cz/viewdownload/3-materialy-pro-ucitele/64-nebezpecny-a-nezakonny-obsah</a:t>
            </a:r>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34</a:t>
            </a:fld>
            <a:endParaRPr lang="cs-CZ"/>
          </a:p>
        </p:txBody>
      </p:sp>
    </p:spTree>
    <p:extLst>
      <p:ext uri="{BB962C8B-B14F-4D97-AF65-F5344CB8AC3E}">
        <p14:creationId xmlns:p14="http://schemas.microsoft.com/office/powerpoint/2010/main" val="1518801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Vzdělávací film: https://www.youtube.com/watch?v=2c3_wvCp7Ys (v islandštině s anglickými titulky, 20:03) – pozor obsahuje</a:t>
            </a:r>
            <a:r>
              <a:rPr lang="cs-CZ" baseline="0" dirty="0" smtClean="0"/>
              <a:t> explicitní ukázky pornografie</a:t>
            </a:r>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36</a:t>
            </a:fld>
            <a:endParaRPr lang="cs-CZ"/>
          </a:p>
        </p:txBody>
      </p:sp>
    </p:spTree>
    <p:extLst>
      <p:ext uri="{BB962C8B-B14F-4D97-AF65-F5344CB8AC3E}">
        <p14:creationId xmlns:p14="http://schemas.microsoft.com/office/powerpoint/2010/main" val="35311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MMORPG=</a:t>
            </a:r>
            <a:r>
              <a:rPr lang="en-US" dirty="0" smtClean="0"/>
              <a:t>Massively Multiplayer Online Role-Playing Game</a:t>
            </a:r>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5</a:t>
            </a:fld>
            <a:endParaRPr lang="cs-CZ"/>
          </a:p>
        </p:txBody>
      </p:sp>
    </p:spTree>
    <p:extLst>
      <p:ext uri="{BB962C8B-B14F-4D97-AF65-F5344CB8AC3E}">
        <p14:creationId xmlns:p14="http://schemas.microsoft.com/office/powerpoint/2010/main" val="1186515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Článek</a:t>
            </a:r>
            <a:r>
              <a:rPr lang="cs-CZ" baseline="0" dirty="0" smtClean="0"/>
              <a:t> o programech pro správu hesel: http://www.zive.cz/clanky/nejlepsi-program-pro-praci-s-hesly/sc-3-a-156026/</a:t>
            </a:r>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40</a:t>
            </a:fld>
            <a:endParaRPr lang="cs-CZ"/>
          </a:p>
        </p:txBody>
      </p:sp>
    </p:spTree>
    <p:extLst>
      <p:ext uri="{BB962C8B-B14F-4D97-AF65-F5344CB8AC3E}">
        <p14:creationId xmlns:p14="http://schemas.microsoft.com/office/powerpoint/2010/main" val="2922610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Odkaz na materiál: </a:t>
            </a:r>
            <a:r>
              <a:rPr lang="fr-BE" sz="1200" dirty="0" smtClean="0">
                <a:hlinkClick r:id="rId3"/>
              </a:rPr>
              <a:t>www.gtcs.org.uk/web/FILES/teacher-regulation/professional-guidance-ecomms-social-media.pdf</a:t>
            </a:r>
            <a:endParaRPr lang="fr-BE" sz="1200" dirty="0" smtClean="0"/>
          </a:p>
          <a:p>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46</a:t>
            </a:fld>
            <a:endParaRPr lang="cs-CZ"/>
          </a:p>
        </p:txBody>
      </p:sp>
    </p:spTree>
    <p:extLst>
      <p:ext uri="{BB962C8B-B14F-4D97-AF65-F5344CB8AC3E}">
        <p14:creationId xmlns:p14="http://schemas.microsoft.com/office/powerpoint/2010/main" val="81950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Video: https://www.youtube.com/watch?v=OINa46HeWg8 (2:10)</a:t>
            </a:r>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6</a:t>
            </a:fld>
            <a:endParaRPr lang="cs-CZ"/>
          </a:p>
        </p:txBody>
      </p:sp>
    </p:spTree>
    <p:extLst>
      <p:ext uri="{BB962C8B-B14F-4D97-AF65-F5344CB8AC3E}">
        <p14:creationId xmlns:p14="http://schemas.microsoft.com/office/powerpoint/2010/main" val="123751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Zdroj celé </a:t>
            </a:r>
            <a:r>
              <a:rPr lang="cs-CZ" dirty="0" err="1" smtClean="0"/>
              <a:t>infografiky</a:t>
            </a:r>
            <a:r>
              <a:rPr lang="cs-CZ" dirty="0" smtClean="0"/>
              <a:t>: http://dailyinfographic.com/is-internet-addiction-real-infographic</a:t>
            </a:r>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7</a:t>
            </a:fld>
            <a:endParaRPr lang="cs-CZ"/>
          </a:p>
        </p:txBody>
      </p:sp>
    </p:spTree>
    <p:extLst>
      <p:ext uri="{BB962C8B-B14F-4D97-AF65-F5344CB8AC3E}">
        <p14:creationId xmlns:p14="http://schemas.microsoft.com/office/powerpoint/2010/main" val="253710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Více o českém případu: http://www.exotopedia.org/wiki/Michal_Kolesa</a:t>
            </a:r>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8</a:t>
            </a:fld>
            <a:endParaRPr lang="cs-CZ"/>
          </a:p>
        </p:txBody>
      </p:sp>
    </p:spTree>
    <p:extLst>
      <p:ext uri="{BB962C8B-B14F-4D97-AF65-F5344CB8AC3E}">
        <p14:creationId xmlns:p14="http://schemas.microsoft.com/office/powerpoint/2010/main" val="337499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9</a:t>
            </a:fld>
            <a:endParaRPr lang="cs-CZ"/>
          </a:p>
        </p:txBody>
      </p:sp>
    </p:spTree>
    <p:extLst>
      <p:ext uri="{BB962C8B-B14F-4D97-AF65-F5344CB8AC3E}">
        <p14:creationId xmlns:p14="http://schemas.microsoft.com/office/powerpoint/2010/main" val="2833129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Definice převzatá z wikipedie -</a:t>
            </a:r>
            <a:r>
              <a:rPr lang="cs-CZ" baseline="0" dirty="0" smtClean="0"/>
              <a:t> </a:t>
            </a:r>
            <a:r>
              <a:rPr lang="cs-CZ" dirty="0" smtClean="0"/>
              <a:t>http://cs.wikipedia.org/wiki/Soci%C3%A1ln%C3%AD_in%C5%BEen%C3%BDrstv%C3%AD_(bezpe%C4%8Dnost)</a:t>
            </a:r>
          </a:p>
          <a:p>
            <a:r>
              <a:rPr lang="cs-CZ" dirty="0" smtClean="0"/>
              <a:t>Ukázka podvodného e-mailu - http://www.hoax.cz/cze/index.php?action=hoax_detail&amp;id=743</a:t>
            </a:r>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10</a:t>
            </a:fld>
            <a:endParaRPr lang="cs-CZ"/>
          </a:p>
        </p:txBody>
      </p:sp>
    </p:spTree>
    <p:extLst>
      <p:ext uri="{BB962C8B-B14F-4D97-AF65-F5344CB8AC3E}">
        <p14:creationId xmlns:p14="http://schemas.microsoft.com/office/powerpoint/2010/main" val="3315140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Metodika na téma </a:t>
            </a:r>
            <a:r>
              <a:rPr lang="cs-CZ" b="1" i="1" dirty="0" smtClean="0"/>
              <a:t>Ochrana osobních údajů a osobnosti </a:t>
            </a:r>
            <a:r>
              <a:rPr lang="cs-CZ" dirty="0" smtClean="0"/>
              <a:t>k dispozici v materiálech ke kurzu a ke stažení zde: http://www.bezpecne-online.cz/viewdownload/3-materialy-pro-ucitele/63-ochrana-osobnich-udaju</a:t>
            </a:r>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12</a:t>
            </a:fld>
            <a:endParaRPr lang="cs-CZ"/>
          </a:p>
        </p:txBody>
      </p:sp>
    </p:spTree>
    <p:extLst>
      <p:ext uri="{BB962C8B-B14F-4D97-AF65-F5344CB8AC3E}">
        <p14:creationId xmlns:p14="http://schemas.microsoft.com/office/powerpoint/2010/main" val="254217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Plné znění zákona č. 480/2004 Sb.:</a:t>
            </a:r>
            <a:r>
              <a:rPr lang="cs-CZ" baseline="0" dirty="0" smtClean="0"/>
              <a:t> http://www.sagit.cz/pages/sbirkatxt.asp?zdroj=sb04480&amp;cd=76&amp;typ=r</a:t>
            </a:r>
            <a:endParaRPr lang="cs-CZ" dirty="0"/>
          </a:p>
        </p:txBody>
      </p:sp>
      <p:sp>
        <p:nvSpPr>
          <p:cNvPr id="4" name="Zástupný symbol pro číslo snímku 3"/>
          <p:cNvSpPr>
            <a:spLocks noGrp="1"/>
          </p:cNvSpPr>
          <p:nvPr>
            <p:ph type="sldNum" sz="quarter" idx="10"/>
          </p:nvPr>
        </p:nvSpPr>
        <p:spPr/>
        <p:txBody>
          <a:bodyPr/>
          <a:lstStyle/>
          <a:p>
            <a:fld id="{2830F040-CAA4-40DB-A59F-7C17F8A63370}" type="slidenum">
              <a:rPr lang="cs-CZ" smtClean="0"/>
              <a:pPr/>
              <a:t>13</a:t>
            </a:fld>
            <a:endParaRPr lang="cs-CZ"/>
          </a:p>
        </p:txBody>
      </p:sp>
    </p:spTree>
    <p:extLst>
      <p:ext uri="{BB962C8B-B14F-4D97-AF65-F5344CB8AC3E}">
        <p14:creationId xmlns:p14="http://schemas.microsoft.com/office/powerpoint/2010/main" val="388649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632A215B-B85B-46B9-AF91-FBAFB92B66AC}" type="datetimeFigureOut">
              <a:rPr lang="cs-CZ" smtClean="0"/>
              <a:pPr/>
              <a:t>9. 7. 2014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A6DEC5-D1E8-4570-9F6B-2D89A0ECFF78}" type="slidenum">
              <a:rPr lang="cs-CZ" smtClean="0"/>
              <a:pPr/>
              <a:t>‹#›</a:t>
            </a:fld>
            <a:endParaRPr lang="cs-CZ"/>
          </a:p>
        </p:txBody>
      </p:sp>
    </p:spTree>
    <p:extLst>
      <p:ext uri="{BB962C8B-B14F-4D97-AF65-F5344CB8AC3E}">
        <p14:creationId xmlns:p14="http://schemas.microsoft.com/office/powerpoint/2010/main" val="320380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32A215B-B85B-46B9-AF91-FBAFB92B66AC}" type="datetimeFigureOut">
              <a:rPr lang="cs-CZ" smtClean="0"/>
              <a:pPr/>
              <a:t>9. 7. 2014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A6DEC5-D1E8-4570-9F6B-2D89A0ECFF78}" type="slidenum">
              <a:rPr lang="cs-CZ" smtClean="0"/>
              <a:pPr/>
              <a:t>‹#›</a:t>
            </a:fld>
            <a:endParaRPr lang="cs-CZ"/>
          </a:p>
        </p:txBody>
      </p:sp>
    </p:spTree>
    <p:extLst>
      <p:ext uri="{BB962C8B-B14F-4D97-AF65-F5344CB8AC3E}">
        <p14:creationId xmlns:p14="http://schemas.microsoft.com/office/powerpoint/2010/main" val="222295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32A215B-B85B-46B9-AF91-FBAFB92B66AC}" type="datetimeFigureOut">
              <a:rPr lang="cs-CZ" smtClean="0"/>
              <a:pPr/>
              <a:t>9. 7. 2014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A6DEC5-D1E8-4570-9F6B-2D89A0ECFF78}" type="slidenum">
              <a:rPr lang="cs-CZ" smtClean="0"/>
              <a:pPr/>
              <a:t>‹#›</a:t>
            </a:fld>
            <a:endParaRPr lang="cs-CZ"/>
          </a:p>
        </p:txBody>
      </p:sp>
    </p:spTree>
    <p:extLst>
      <p:ext uri="{BB962C8B-B14F-4D97-AF65-F5344CB8AC3E}">
        <p14:creationId xmlns:p14="http://schemas.microsoft.com/office/powerpoint/2010/main" val="58725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32A215B-B85B-46B9-AF91-FBAFB92B66AC}" type="datetimeFigureOut">
              <a:rPr lang="cs-CZ" smtClean="0"/>
              <a:pPr/>
              <a:t>9. 7. 2014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A6DEC5-D1E8-4570-9F6B-2D89A0ECFF78}" type="slidenum">
              <a:rPr lang="cs-CZ" smtClean="0"/>
              <a:pPr/>
              <a:t>‹#›</a:t>
            </a:fld>
            <a:endParaRPr lang="cs-CZ"/>
          </a:p>
        </p:txBody>
      </p:sp>
    </p:spTree>
    <p:extLst>
      <p:ext uri="{BB962C8B-B14F-4D97-AF65-F5344CB8AC3E}">
        <p14:creationId xmlns:p14="http://schemas.microsoft.com/office/powerpoint/2010/main" val="2829823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632A215B-B85B-46B9-AF91-FBAFB92B66AC}" type="datetimeFigureOut">
              <a:rPr lang="cs-CZ" smtClean="0"/>
              <a:pPr/>
              <a:t>9. 7. 2014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A6DEC5-D1E8-4570-9F6B-2D89A0ECFF78}" type="slidenum">
              <a:rPr lang="cs-CZ" smtClean="0"/>
              <a:pPr/>
              <a:t>‹#›</a:t>
            </a:fld>
            <a:endParaRPr lang="cs-CZ"/>
          </a:p>
        </p:txBody>
      </p:sp>
    </p:spTree>
    <p:extLst>
      <p:ext uri="{BB962C8B-B14F-4D97-AF65-F5344CB8AC3E}">
        <p14:creationId xmlns:p14="http://schemas.microsoft.com/office/powerpoint/2010/main" val="107323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32A215B-B85B-46B9-AF91-FBAFB92B66AC}" type="datetimeFigureOut">
              <a:rPr lang="cs-CZ" smtClean="0"/>
              <a:pPr/>
              <a:t>9. 7. 2014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3A6DEC5-D1E8-4570-9F6B-2D89A0ECFF78}" type="slidenum">
              <a:rPr lang="cs-CZ" smtClean="0"/>
              <a:pPr/>
              <a:t>‹#›</a:t>
            </a:fld>
            <a:endParaRPr lang="cs-CZ"/>
          </a:p>
        </p:txBody>
      </p:sp>
    </p:spTree>
    <p:extLst>
      <p:ext uri="{BB962C8B-B14F-4D97-AF65-F5344CB8AC3E}">
        <p14:creationId xmlns:p14="http://schemas.microsoft.com/office/powerpoint/2010/main" val="3134613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32A215B-B85B-46B9-AF91-FBAFB92B66AC}" type="datetimeFigureOut">
              <a:rPr lang="cs-CZ" smtClean="0"/>
              <a:pPr/>
              <a:t>9. 7. 2014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3A6DEC5-D1E8-4570-9F6B-2D89A0ECFF78}" type="slidenum">
              <a:rPr lang="cs-CZ" smtClean="0"/>
              <a:pPr/>
              <a:t>‹#›</a:t>
            </a:fld>
            <a:endParaRPr lang="cs-CZ"/>
          </a:p>
        </p:txBody>
      </p:sp>
    </p:spTree>
    <p:extLst>
      <p:ext uri="{BB962C8B-B14F-4D97-AF65-F5344CB8AC3E}">
        <p14:creationId xmlns:p14="http://schemas.microsoft.com/office/powerpoint/2010/main" val="114425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632A215B-B85B-46B9-AF91-FBAFB92B66AC}" type="datetimeFigureOut">
              <a:rPr lang="cs-CZ" smtClean="0"/>
              <a:pPr/>
              <a:t>9. 7. 2014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3A6DEC5-D1E8-4570-9F6B-2D89A0ECFF78}" type="slidenum">
              <a:rPr lang="cs-CZ" smtClean="0"/>
              <a:pPr/>
              <a:t>‹#›</a:t>
            </a:fld>
            <a:endParaRPr lang="cs-CZ"/>
          </a:p>
        </p:txBody>
      </p:sp>
    </p:spTree>
    <p:extLst>
      <p:ext uri="{BB962C8B-B14F-4D97-AF65-F5344CB8AC3E}">
        <p14:creationId xmlns:p14="http://schemas.microsoft.com/office/powerpoint/2010/main" val="188220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32A215B-B85B-46B9-AF91-FBAFB92B66AC}" type="datetimeFigureOut">
              <a:rPr lang="cs-CZ" smtClean="0"/>
              <a:pPr/>
              <a:t>9. 7. 2014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3A6DEC5-D1E8-4570-9F6B-2D89A0ECFF78}" type="slidenum">
              <a:rPr lang="cs-CZ" smtClean="0"/>
              <a:pPr/>
              <a:t>‹#›</a:t>
            </a:fld>
            <a:endParaRPr lang="cs-CZ"/>
          </a:p>
        </p:txBody>
      </p:sp>
    </p:spTree>
    <p:extLst>
      <p:ext uri="{BB962C8B-B14F-4D97-AF65-F5344CB8AC3E}">
        <p14:creationId xmlns:p14="http://schemas.microsoft.com/office/powerpoint/2010/main" val="416818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32A215B-B85B-46B9-AF91-FBAFB92B66AC}" type="datetimeFigureOut">
              <a:rPr lang="cs-CZ" smtClean="0"/>
              <a:pPr/>
              <a:t>9. 7. 2014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3A6DEC5-D1E8-4570-9F6B-2D89A0ECFF78}" type="slidenum">
              <a:rPr lang="cs-CZ" smtClean="0"/>
              <a:pPr/>
              <a:t>‹#›</a:t>
            </a:fld>
            <a:endParaRPr lang="cs-CZ"/>
          </a:p>
        </p:txBody>
      </p:sp>
    </p:spTree>
    <p:extLst>
      <p:ext uri="{BB962C8B-B14F-4D97-AF65-F5344CB8AC3E}">
        <p14:creationId xmlns:p14="http://schemas.microsoft.com/office/powerpoint/2010/main" val="64964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32A215B-B85B-46B9-AF91-FBAFB92B66AC}" type="datetimeFigureOut">
              <a:rPr lang="cs-CZ" smtClean="0"/>
              <a:pPr/>
              <a:t>9. 7. 2014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3A6DEC5-D1E8-4570-9F6B-2D89A0ECFF78}" type="slidenum">
              <a:rPr lang="cs-CZ" smtClean="0"/>
              <a:pPr/>
              <a:t>‹#›</a:t>
            </a:fld>
            <a:endParaRPr lang="cs-CZ"/>
          </a:p>
        </p:txBody>
      </p:sp>
    </p:spTree>
    <p:extLst>
      <p:ext uri="{BB962C8B-B14F-4D97-AF65-F5344CB8AC3E}">
        <p14:creationId xmlns:p14="http://schemas.microsoft.com/office/powerpoint/2010/main" val="2480910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215B-B85B-46B9-AF91-FBAFB92B66AC}" type="datetimeFigureOut">
              <a:rPr lang="cs-CZ" smtClean="0"/>
              <a:pPr/>
              <a:t>9. 7. 2014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6DEC5-D1E8-4570-9F6B-2D89A0ECFF78}" type="slidenum">
              <a:rPr lang="cs-CZ" smtClean="0"/>
              <a:pPr/>
              <a:t>‹#›</a:t>
            </a:fld>
            <a:endParaRPr lang="cs-CZ"/>
          </a:p>
        </p:txBody>
      </p:sp>
    </p:spTree>
    <p:extLst>
      <p:ext uri="{BB962C8B-B14F-4D97-AF65-F5344CB8AC3E}">
        <p14:creationId xmlns:p14="http://schemas.microsoft.com/office/powerpoint/2010/main" val="773854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kb.cz/cs/o-bance/tiskove-centrum/tiskove-zpravy/upozorneni-pro-klienty-drzitele-platebnich-karet-694.shtml" TargetMode="External"/><Relationship Id="rId3" Type="http://schemas.openxmlformats.org/officeDocument/2006/relationships/hyperlink" Target="http://www.ceskaposta.cz/cz/aktualne/aktuality/2013/bezpecnostni-varovani---zneuziti-jmena-ceske-posty-formou-podvodnych-e-mailu--id42404" TargetMode="External"/><Relationship Id="rId7" Type="http://schemas.openxmlformats.org/officeDocument/2006/relationships/hyperlink" Target="http://mobil.idnes.cz/podvodnici-zautocili-na-klienty-upc-rozesilaji-jim-falesne-e-maily-1d8-/mobilni-operatori.aspx?c=A111111_100559_mob_operatori_m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sas.cz/banka/content/inet/internet/cs/sc_4820.xml" TargetMode="External"/><Relationship Id="rId5" Type="http://schemas.openxmlformats.org/officeDocument/2006/relationships/hyperlink" Target="http://www.csas.cz/banka/content/inet/internet/cs/news_ie_2030.xml?archivePage=phishing&amp;navid=nav00156_phishing_aktuality" TargetMode="External"/><Relationship Id="rId4" Type="http://schemas.openxmlformats.org/officeDocument/2006/relationships/hyperlink" Target="http://www.viry.cz/zdarily-phishing-utok-na-ceskou-postu/" TargetMode="External"/><Relationship Id="rId9" Type="http://schemas.openxmlformats.org/officeDocument/2006/relationships/hyperlink" Target="http://www.zive.cz/clanky/na-cesko-opet-utoci-phishing-obeti-si-za-to-mohou-samy/sc-3-a-173472/default.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agit.cz/pages/sbirkatxt.asp?zdroj=sb04480&amp;cd=76&amp;typ=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reflecta.cz/data/dn/000000322_dn.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zpravy.idnes.cz/chlapec-pronasleduje-matku-expritelkyne-fp5-/krimi.aspx?c=A130914_122640_liberec-zpravy_mav" TargetMode="External"/><Relationship Id="rId5" Type="http://schemas.openxmlformats.org/officeDocument/2006/relationships/hyperlink" Target="http://brno.idnes.cz/stihani-kvuli-stalkingu-znojemsko-du0-/brno-zpravy.aspx?c=A131115_162634_brno-zpravy_mav" TargetMode="External"/><Relationship Id="rId4" Type="http://schemas.openxmlformats.org/officeDocument/2006/relationships/hyperlink" Target="http://zpravy.idnes.cz/soud-ulozil-dvoulety-trest-za-pronasledovani-mlade-zeny-pz2-/krimi.aspx?c=A081021_140907_krimi_c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z.sheeplive.eu/fairytales/zatajovany-pritel-titulk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cz.sheeplive.eu/" TargetMode="Externa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zpravy.idnes.cz/deviant-hovorka-se-dockal-za-zneuziti-dvaceti-chlapcu-mirnejsiho-trestu-14o-/krimi.aspx?c=A090526_073207_krimi_cen" TargetMode="External"/><Relationship Id="rId7" Type="http://schemas.openxmlformats.org/officeDocument/2006/relationships/hyperlink" Target="ustecky.denik.cz/zlociny-a-soudy/vedouci-skautu-zneuzili-39-deti-soud-jim-potvrdil-deset-let-vezeni-20140708-17bb.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novinky.cz/krimi/334410-lakal-skolacky-k-nataceni-porna-nejmene-deset-jich-zneuzil.html"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channel/UCaLJZLLxSCptsbg7ddqTWlQ"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saferinternet.cz/aktuality/202-virtualni-desetileta-holcicka-sweetie-odhaluje-online-sexualni-predatory.html" TargetMode="Externa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vspoty.cz/chrante-sve-deti-na-internetu-linka-bezpeci-online-internet-helplin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aktualne.centrum.cz/domaci/regiony/liberecky/clanek.phtml?id=687240" TargetMode="External"/><Relationship Id="rId2" Type="http://schemas.openxmlformats.org/officeDocument/2006/relationships/hyperlink" Target="http://www.lupa.cz/clanky/pripad-kinorip/"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s://www.youtube.com/watch?v=2c3_wvCp7Y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horkalinka.c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zive.cz/clanky/nejlepsi-program-pro-praci-s-hesly/sc-3-a-156026/"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pwdtest.cases.lu/?lang=en" TargetMode="Externa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gtcs.org.uk/web/FILES/teacher-regulation/professional-guidance-ecomms-social-media.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en.linoit.com/" TargetMode="External"/><Relationship Id="rId2" Type="http://schemas.openxmlformats.org/officeDocument/2006/relationships/hyperlink" Target="http://padlet.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INa46HeWg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dailyinfographic.com/is-internet-addiction-real-infographi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844824"/>
            <a:ext cx="7772400" cy="1470025"/>
          </a:xfrm>
        </p:spPr>
        <p:txBody>
          <a:bodyPr>
            <a:normAutofit/>
          </a:bodyPr>
          <a:lstStyle/>
          <a:p>
            <a:r>
              <a:rPr lang="en-IE" sz="3200" dirty="0" err="1" smtClean="0"/>
              <a:t>Vzdělávací</a:t>
            </a:r>
            <a:r>
              <a:rPr lang="en-IE" sz="3200" dirty="0" smtClean="0"/>
              <a:t> program</a:t>
            </a:r>
            <a:br>
              <a:rPr lang="en-IE" sz="3200" dirty="0" smtClean="0"/>
            </a:br>
            <a:r>
              <a:rPr lang="en-IE" sz="3200" dirty="0" err="1" smtClean="0"/>
              <a:t>esafety</a:t>
            </a:r>
            <a:r>
              <a:rPr lang="en-IE" sz="3200" dirty="0" smtClean="0"/>
              <a:t> – </a:t>
            </a:r>
            <a:r>
              <a:rPr lang="en-IE" sz="3200" dirty="0" err="1" smtClean="0"/>
              <a:t>Bezpečné</a:t>
            </a:r>
            <a:r>
              <a:rPr lang="en-IE" sz="3200" dirty="0" smtClean="0"/>
              <a:t> </a:t>
            </a:r>
            <a:r>
              <a:rPr lang="en-IE" sz="3200" dirty="0" err="1" smtClean="0"/>
              <a:t>virtuální</a:t>
            </a:r>
            <a:r>
              <a:rPr lang="en-IE" sz="3200" dirty="0" smtClean="0"/>
              <a:t> </a:t>
            </a:r>
            <a:r>
              <a:rPr lang="en-IE" sz="3200" dirty="0" err="1" smtClean="0"/>
              <a:t>prostředí</a:t>
            </a:r>
            <a:endParaRPr lang="cs-CZ" sz="3200" dirty="0"/>
          </a:p>
        </p:txBody>
      </p:sp>
      <p:sp>
        <p:nvSpPr>
          <p:cNvPr id="3" name="Podnadpis 2"/>
          <p:cNvSpPr>
            <a:spLocks noGrp="1"/>
          </p:cNvSpPr>
          <p:nvPr>
            <p:ph type="subTitle" idx="1"/>
          </p:nvPr>
        </p:nvSpPr>
        <p:spPr>
          <a:xfrm>
            <a:off x="611560" y="3212976"/>
            <a:ext cx="7920880" cy="1008112"/>
          </a:xfrm>
        </p:spPr>
        <p:txBody>
          <a:bodyPr>
            <a:normAutofit/>
          </a:bodyPr>
          <a:lstStyle/>
          <a:p>
            <a:r>
              <a:rPr lang="en-IE" sz="4000" b="1" dirty="0" err="1" smtClean="0">
                <a:solidFill>
                  <a:schemeClr val="tx1"/>
                </a:solidFill>
              </a:rPr>
              <a:t>eS</a:t>
            </a:r>
            <a:r>
              <a:rPr lang="en-IE" sz="4000" b="1" dirty="0" smtClean="0">
                <a:solidFill>
                  <a:schemeClr val="tx1"/>
                </a:solidFill>
              </a:rPr>
              <a:t> </a:t>
            </a:r>
            <a:r>
              <a:rPr lang="cs-CZ" sz="4000" b="1" dirty="0" smtClean="0">
                <a:solidFill>
                  <a:schemeClr val="tx1"/>
                </a:solidFill>
              </a:rPr>
              <a:t>4.1 </a:t>
            </a:r>
            <a:r>
              <a:rPr lang="cs-CZ" sz="4000" b="1" dirty="0">
                <a:solidFill>
                  <a:schemeClr val="tx1"/>
                </a:solidFill>
              </a:rPr>
              <a:t>Online </a:t>
            </a:r>
            <a:r>
              <a:rPr lang="cs-CZ" sz="4000" b="1" dirty="0" smtClean="0">
                <a:solidFill>
                  <a:schemeClr val="tx1"/>
                </a:solidFill>
              </a:rPr>
              <a:t>bezpečnostní </a:t>
            </a:r>
            <a:r>
              <a:rPr lang="cs-CZ" sz="4000" b="1" dirty="0">
                <a:solidFill>
                  <a:schemeClr val="tx1"/>
                </a:solidFill>
              </a:rPr>
              <a:t>rizika</a:t>
            </a:r>
          </a:p>
        </p:txBody>
      </p:sp>
    </p:spTree>
    <p:extLst>
      <p:ext uri="{BB962C8B-B14F-4D97-AF65-F5344CB8AC3E}">
        <p14:creationId xmlns:p14="http://schemas.microsoft.com/office/powerpoint/2010/main" val="160749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933056"/>
            <a:ext cx="7435162" cy="2284468"/>
          </a:xfrm>
          <a:prstGeom prst="rect">
            <a:avLst/>
          </a:prstGeom>
          <a:solidFill>
            <a:schemeClr val="accent1">
              <a:lumMod val="20000"/>
              <a:lumOff val="80000"/>
            </a:schemeClr>
          </a:solidFill>
          <a:ln>
            <a:noFill/>
          </a:ln>
        </p:spPr>
      </p:pic>
      <p:sp>
        <p:nvSpPr>
          <p:cNvPr id="3" name="Zástupný symbol pro obsah 2"/>
          <p:cNvSpPr>
            <a:spLocks noGrp="1"/>
          </p:cNvSpPr>
          <p:nvPr>
            <p:ph idx="1"/>
          </p:nvPr>
        </p:nvSpPr>
        <p:spPr>
          <a:xfrm>
            <a:off x="368819" y="1154568"/>
            <a:ext cx="8229600" cy="1080120"/>
          </a:xfrm>
        </p:spPr>
        <p:txBody>
          <a:bodyPr>
            <a:normAutofit/>
          </a:bodyPr>
          <a:lstStyle/>
          <a:p>
            <a:pPr marL="0" indent="0" algn="ctr">
              <a:buNone/>
            </a:pPr>
            <a:r>
              <a:rPr lang="cs-CZ" sz="3000" dirty="0" smtClean="0"/>
              <a:t>Do této sekce ale můžeme zařadit i problémy spojené s tzv. </a:t>
            </a:r>
            <a:r>
              <a:rPr lang="cs-CZ" sz="3000" b="1" cap="small" dirty="0" smtClean="0"/>
              <a:t>sociálním inženýrstvím  </a:t>
            </a:r>
          </a:p>
        </p:txBody>
      </p:sp>
      <p:sp>
        <p:nvSpPr>
          <p:cNvPr id="4" name="Nadpis 1"/>
          <p:cNvSpPr>
            <a:spLocks noGrp="1"/>
          </p:cNvSpPr>
          <p:nvPr>
            <p:ph type="title"/>
          </p:nvPr>
        </p:nvSpPr>
        <p:spPr/>
        <p:txBody>
          <a:bodyPr>
            <a:normAutofit/>
          </a:bodyPr>
          <a:lstStyle/>
          <a:p>
            <a:pPr algn="r"/>
            <a:r>
              <a:rPr lang="cs-CZ" sz="4000" b="1" dirty="0" smtClean="0"/>
              <a:t>Zveřejňování osobních údajů</a:t>
            </a:r>
            <a:endParaRPr lang="cs-CZ" sz="4000" b="1" dirty="0"/>
          </a:p>
        </p:txBody>
      </p:sp>
      <p:sp>
        <p:nvSpPr>
          <p:cNvPr id="5" name="TextovéPole 4"/>
          <p:cNvSpPr txBox="1"/>
          <p:nvPr/>
        </p:nvSpPr>
        <p:spPr>
          <a:xfrm>
            <a:off x="455603" y="2150888"/>
            <a:ext cx="8172114" cy="707886"/>
          </a:xfrm>
          <a:prstGeom prst="rect">
            <a:avLst/>
          </a:prstGeom>
          <a:noFill/>
        </p:spPr>
        <p:txBody>
          <a:bodyPr wrap="square" rtlCol="0">
            <a:spAutoFit/>
          </a:bodyPr>
          <a:lstStyle/>
          <a:p>
            <a:pPr algn="ctr"/>
            <a:r>
              <a:rPr lang="cs-CZ" i="1" dirty="0"/>
              <a:t> </a:t>
            </a:r>
            <a:r>
              <a:rPr lang="cs-CZ" sz="2000" i="1" dirty="0"/>
              <a:t>“způsob manipulace lidí za účelem provedení určité akce nebo získání určité informace</a:t>
            </a:r>
            <a:r>
              <a:rPr lang="cs-CZ" sz="2000" i="1" dirty="0" smtClean="0"/>
              <a:t>“</a:t>
            </a:r>
            <a:endParaRPr lang="cs-CZ" sz="2000" b="1" i="1" cap="small" dirty="0"/>
          </a:p>
        </p:txBody>
      </p:sp>
      <p:sp>
        <p:nvSpPr>
          <p:cNvPr id="6" name="TextovéPole 5"/>
          <p:cNvSpPr txBox="1"/>
          <p:nvPr/>
        </p:nvSpPr>
        <p:spPr>
          <a:xfrm>
            <a:off x="368819" y="2852936"/>
            <a:ext cx="8345683" cy="1200329"/>
          </a:xfrm>
          <a:prstGeom prst="rect">
            <a:avLst/>
          </a:prstGeom>
          <a:noFill/>
        </p:spPr>
        <p:txBody>
          <a:bodyPr wrap="square" rtlCol="0">
            <a:spAutoFit/>
          </a:bodyPr>
          <a:lstStyle/>
          <a:p>
            <a:pPr algn="r"/>
            <a:r>
              <a:rPr lang="cs-CZ" sz="2400" b="1" dirty="0" smtClean="0"/>
              <a:t>Mnoho technik, které se zaměřují na lidskou nepozornost </a:t>
            </a:r>
            <a:r>
              <a:rPr lang="cs-CZ" sz="2400" dirty="0" smtClean="0"/>
              <a:t>– manipulativním způsobem pak dokážou sociální inženýři z lidí  dostat prakticky jakoukoli informaci…</a:t>
            </a:r>
          </a:p>
        </p:txBody>
      </p:sp>
    </p:spTree>
    <p:extLst>
      <p:ext uri="{BB962C8B-B14F-4D97-AF65-F5344CB8AC3E}">
        <p14:creationId xmlns:p14="http://schemas.microsoft.com/office/powerpoint/2010/main" val="255653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4000" b="1" dirty="0" smtClean="0"/>
              <a:t>Sociální inženýrství</a:t>
            </a:r>
            <a:endParaRPr lang="cs-CZ" sz="4000" b="1" dirty="0"/>
          </a:p>
        </p:txBody>
      </p:sp>
      <p:sp>
        <p:nvSpPr>
          <p:cNvPr id="3" name="Zástupný symbol pro obsah 2"/>
          <p:cNvSpPr>
            <a:spLocks noGrp="1"/>
          </p:cNvSpPr>
          <p:nvPr>
            <p:ph idx="1"/>
          </p:nvPr>
        </p:nvSpPr>
        <p:spPr>
          <a:xfrm>
            <a:off x="395536" y="1412776"/>
            <a:ext cx="8229600" cy="4680520"/>
          </a:xfrm>
        </p:spPr>
        <p:txBody>
          <a:bodyPr>
            <a:normAutofit fontScale="70000" lnSpcReduction="20000"/>
          </a:bodyPr>
          <a:lstStyle/>
          <a:p>
            <a:pPr marL="0" indent="0">
              <a:buNone/>
            </a:pPr>
            <a:r>
              <a:rPr lang="cs-CZ" sz="2800" dirty="0" smtClean="0"/>
              <a:t>Techniky:</a:t>
            </a:r>
          </a:p>
          <a:p>
            <a:r>
              <a:rPr lang="cs-CZ" sz="3100" b="1" dirty="0" err="1" smtClean="0"/>
              <a:t>Phishing</a:t>
            </a:r>
            <a:r>
              <a:rPr lang="cs-CZ" sz="3100" dirty="0" smtClean="0"/>
              <a:t> (rybaření) </a:t>
            </a:r>
            <a:r>
              <a:rPr lang="cs-CZ" sz="2800" dirty="0" smtClean="0"/>
              <a:t>– podvodné e-maily vyžadující vyplnění přístupových údajů (např. do internetového bankovnictví), často odkazují na podvodné stránky</a:t>
            </a:r>
          </a:p>
          <a:p>
            <a:r>
              <a:rPr lang="cs-CZ" sz="3100" b="1" dirty="0" smtClean="0"/>
              <a:t>IRV</a:t>
            </a:r>
            <a:r>
              <a:rPr lang="cs-CZ" sz="2800" dirty="0" smtClean="0"/>
              <a:t> – telefonický </a:t>
            </a:r>
            <a:r>
              <a:rPr lang="cs-CZ" sz="2800" dirty="0" err="1" smtClean="0"/>
              <a:t>phishing</a:t>
            </a:r>
            <a:r>
              <a:rPr lang="cs-CZ" sz="2800" dirty="0" smtClean="0"/>
              <a:t>, hlasový automat odkazuje ke stažení </a:t>
            </a:r>
            <a:r>
              <a:rPr lang="cs-CZ" sz="2800" dirty="0" err="1" smtClean="0"/>
              <a:t>spywaru</a:t>
            </a:r>
            <a:r>
              <a:rPr lang="cs-CZ" sz="2800" dirty="0" smtClean="0"/>
              <a:t> atd.</a:t>
            </a:r>
          </a:p>
          <a:p>
            <a:r>
              <a:rPr lang="cs-CZ" sz="3100" b="1" dirty="0" err="1" smtClean="0"/>
              <a:t>Pharming</a:t>
            </a:r>
            <a:r>
              <a:rPr lang="cs-CZ" sz="2800" dirty="0" smtClean="0"/>
              <a:t> – podvodné webové stránky (typicky </a:t>
            </a:r>
            <a:r>
              <a:rPr lang="cs-CZ" sz="2800" dirty="0" err="1" smtClean="0"/>
              <a:t>internetbanking</a:t>
            </a:r>
            <a:r>
              <a:rPr lang="cs-CZ" sz="2800" dirty="0" smtClean="0"/>
              <a:t>)</a:t>
            </a:r>
          </a:p>
          <a:p>
            <a:r>
              <a:rPr lang="cs-CZ" sz="3100" b="1" dirty="0" err="1" smtClean="0"/>
              <a:t>Baiting</a:t>
            </a:r>
            <a:r>
              <a:rPr lang="cs-CZ" sz="2800" dirty="0" smtClean="0"/>
              <a:t> – zanechání infikovaného média na viditelném místě pro oběť (zapracuje zvědavost a oběť si stáhne </a:t>
            </a:r>
            <a:r>
              <a:rPr lang="cs-CZ" sz="2800" dirty="0" err="1" smtClean="0"/>
              <a:t>spyware</a:t>
            </a:r>
            <a:r>
              <a:rPr lang="cs-CZ" sz="2800" dirty="0" smtClean="0"/>
              <a:t>, ani o tom neví)</a:t>
            </a:r>
          </a:p>
          <a:p>
            <a:r>
              <a:rPr lang="cs-CZ" sz="3100" b="1" dirty="0" err="1" smtClean="0"/>
              <a:t>Spyware</a:t>
            </a:r>
            <a:r>
              <a:rPr lang="cs-CZ" sz="3100" b="1" dirty="0" smtClean="0"/>
              <a:t> </a:t>
            </a:r>
            <a:r>
              <a:rPr lang="cs-CZ" sz="2800" dirty="0" smtClean="0"/>
              <a:t>– monitorovací </a:t>
            </a:r>
            <a:r>
              <a:rPr lang="cs-CZ" sz="2800" dirty="0" smtClean="0"/>
              <a:t>software (sleduje, co se na počítači dělá a data o tom posílá útočníkovi)</a:t>
            </a:r>
            <a:endParaRPr lang="cs-CZ" sz="2800" dirty="0" smtClean="0"/>
          </a:p>
          <a:p>
            <a:r>
              <a:rPr lang="cs-CZ" sz="3100" b="1" dirty="0" smtClean="0"/>
              <a:t>Nigerijské dopisy </a:t>
            </a:r>
            <a:r>
              <a:rPr lang="cs-CZ" sz="2800" dirty="0" smtClean="0"/>
              <a:t>– lákání peněz pomocí různých lákavých nabídek úvěrů nebo hrou na city (příspěvek na nemocné děti)</a:t>
            </a:r>
          </a:p>
          <a:p>
            <a:r>
              <a:rPr lang="cs-CZ" sz="3100" b="1" dirty="0" err="1" smtClean="0"/>
              <a:t>Boti</a:t>
            </a:r>
            <a:r>
              <a:rPr lang="cs-CZ" sz="3100" b="1" dirty="0" smtClean="0"/>
              <a:t>, osobní kontakt </a:t>
            </a:r>
            <a:r>
              <a:rPr lang="cs-CZ" sz="2800" dirty="0" smtClean="0"/>
              <a:t>– snaží se vyvolat dojem důvěry jako při běžném hovoru</a:t>
            </a:r>
            <a:endParaRPr lang="cs-CZ" sz="2800" dirty="0"/>
          </a:p>
        </p:txBody>
      </p:sp>
    </p:spTree>
    <p:extLst>
      <p:ext uri="{BB962C8B-B14F-4D97-AF65-F5344CB8AC3E}">
        <p14:creationId xmlns:p14="http://schemas.microsoft.com/office/powerpoint/2010/main" val="2376957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se zakulaceným rohem na stejné straně 6"/>
          <p:cNvSpPr/>
          <p:nvPr/>
        </p:nvSpPr>
        <p:spPr>
          <a:xfrm rot="5400000">
            <a:off x="5558026" y="3413093"/>
            <a:ext cx="1982191" cy="2802946"/>
          </a:xfrm>
          <a:prstGeom prst="round2SameRect">
            <a:avLst/>
          </a:prstGeom>
          <a:solidFill>
            <a:schemeClr val="accent6">
              <a:lumMod val="40000"/>
              <a:lumOff val="60000"/>
              <a:alpha val="49000"/>
            </a:schemeClr>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se zakulaceným rohem na stejné straně 5"/>
          <p:cNvSpPr/>
          <p:nvPr/>
        </p:nvSpPr>
        <p:spPr>
          <a:xfrm rot="16200000">
            <a:off x="2010111" y="2935179"/>
            <a:ext cx="1705272" cy="3918339"/>
          </a:xfrm>
          <a:prstGeom prst="round2SameRect">
            <a:avLst/>
          </a:prstGeom>
          <a:solidFill>
            <a:schemeClr val="accent6">
              <a:lumMod val="20000"/>
              <a:lumOff val="80000"/>
              <a:alpha val="51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normAutofit/>
          </a:bodyPr>
          <a:lstStyle/>
          <a:p>
            <a:pPr algn="r"/>
            <a:r>
              <a:rPr lang="cs-CZ" sz="4000" b="1" dirty="0" err="1" smtClean="0"/>
              <a:t>Phishing</a:t>
            </a:r>
            <a:r>
              <a:rPr lang="cs-CZ" sz="4000" b="1" dirty="0" smtClean="0"/>
              <a:t> a </a:t>
            </a:r>
            <a:r>
              <a:rPr lang="cs-CZ" sz="4000" b="1" dirty="0" err="1" smtClean="0"/>
              <a:t>pharming</a:t>
            </a:r>
            <a:endParaRPr lang="cs-CZ" sz="4000" b="1" dirty="0"/>
          </a:p>
        </p:txBody>
      </p:sp>
      <p:sp>
        <p:nvSpPr>
          <p:cNvPr id="3" name="Zástupný symbol pro obsah 2"/>
          <p:cNvSpPr>
            <a:spLocks noGrp="1"/>
          </p:cNvSpPr>
          <p:nvPr>
            <p:ph idx="1"/>
          </p:nvPr>
        </p:nvSpPr>
        <p:spPr>
          <a:xfrm>
            <a:off x="395536" y="1484784"/>
            <a:ext cx="8229600" cy="2461222"/>
          </a:xfrm>
        </p:spPr>
        <p:txBody>
          <a:bodyPr>
            <a:normAutofit lnSpcReduction="10000"/>
          </a:bodyPr>
          <a:lstStyle/>
          <a:p>
            <a:pPr marL="0" indent="0">
              <a:buNone/>
            </a:pPr>
            <a:r>
              <a:rPr lang="cs-CZ" sz="3000" b="1" dirty="0" smtClean="0"/>
              <a:t>V poslední době jsou velmi rozšířené podvody pomocí kombinace </a:t>
            </a:r>
            <a:r>
              <a:rPr lang="cs-CZ" sz="3000" b="1" dirty="0" err="1" smtClean="0"/>
              <a:t>phishingu</a:t>
            </a:r>
            <a:r>
              <a:rPr lang="cs-CZ" sz="3000" b="1" dirty="0" smtClean="0"/>
              <a:t> a </a:t>
            </a:r>
            <a:r>
              <a:rPr lang="cs-CZ" sz="3000" b="1" dirty="0" err="1" smtClean="0"/>
              <a:t>pharmingu</a:t>
            </a:r>
            <a:r>
              <a:rPr lang="cs-CZ" sz="3000" b="1" dirty="0" smtClean="0"/>
              <a:t> - </a:t>
            </a:r>
          </a:p>
          <a:p>
            <a:pPr>
              <a:buFontTx/>
              <a:buChar char="-"/>
            </a:pPr>
            <a:r>
              <a:rPr lang="cs-CZ" sz="2400" dirty="0" smtClean="0"/>
              <a:t>e-mail informuje například o nějaké chybě v systému a potřebě přihlásit se do účtu v internetovém bankovnictví, na které rovnou odkazuje, odkaz ale vede na podvodnou webovou stránku.</a:t>
            </a:r>
          </a:p>
          <a:p>
            <a:pPr marL="0" indent="0">
              <a:buNone/>
            </a:pPr>
            <a:endParaRPr lang="cs-CZ" sz="3000" dirty="0"/>
          </a:p>
        </p:txBody>
      </p:sp>
      <p:sp>
        <p:nvSpPr>
          <p:cNvPr id="4" name="TextovéPole 3"/>
          <p:cNvSpPr txBox="1"/>
          <p:nvPr/>
        </p:nvSpPr>
        <p:spPr>
          <a:xfrm>
            <a:off x="903575" y="4078740"/>
            <a:ext cx="3888432" cy="1631216"/>
          </a:xfrm>
          <a:prstGeom prst="rect">
            <a:avLst/>
          </a:prstGeom>
          <a:noFill/>
        </p:spPr>
        <p:txBody>
          <a:bodyPr wrap="square" rtlCol="0">
            <a:spAutoFit/>
          </a:bodyPr>
          <a:lstStyle/>
          <a:p>
            <a:pPr algn="r"/>
            <a:r>
              <a:rPr lang="cs-CZ" sz="2000" i="1" dirty="0" smtClean="0"/>
              <a:t>Případy tohoto typu už využívají velmi sofistikovaných metod – dříve stačilo dávat si pozor na e-maily s překlepy, dnes již podvody působí velmi důvěryhodně.</a:t>
            </a:r>
            <a:endParaRPr lang="cs-CZ" sz="2000" i="1" dirty="0"/>
          </a:p>
        </p:txBody>
      </p:sp>
      <p:sp>
        <p:nvSpPr>
          <p:cNvPr id="5" name="TextovéPole 4"/>
          <p:cNvSpPr txBox="1"/>
          <p:nvPr/>
        </p:nvSpPr>
        <p:spPr>
          <a:xfrm>
            <a:off x="5220072" y="3823469"/>
            <a:ext cx="2909338" cy="1938992"/>
          </a:xfrm>
          <a:prstGeom prst="rect">
            <a:avLst/>
          </a:prstGeom>
          <a:noFill/>
        </p:spPr>
        <p:txBody>
          <a:bodyPr wrap="square" numCol="1" rtlCol="0">
            <a:spAutoFit/>
          </a:bodyPr>
          <a:lstStyle/>
          <a:p>
            <a:r>
              <a:rPr lang="cs-CZ" sz="2000" b="1" dirty="0" smtClean="0"/>
              <a:t>Příklady:</a:t>
            </a:r>
          </a:p>
          <a:p>
            <a:pPr marL="285750" indent="-285750">
              <a:buFont typeface="Arial" panose="020B0604020202020204" pitchFamily="34" charset="0"/>
              <a:buChar char="•"/>
            </a:pPr>
            <a:r>
              <a:rPr lang="cs-CZ" sz="2000" b="1" dirty="0" smtClean="0"/>
              <a:t>Česká pošta </a:t>
            </a:r>
            <a:r>
              <a:rPr lang="cs-CZ" sz="2000" b="1" dirty="0" smtClean="0">
                <a:hlinkClick r:id="rId3"/>
              </a:rPr>
              <a:t>1</a:t>
            </a:r>
            <a:r>
              <a:rPr lang="cs-CZ" sz="2000" b="1" dirty="0" smtClean="0"/>
              <a:t>, </a:t>
            </a:r>
            <a:r>
              <a:rPr lang="cs-CZ" sz="2000" b="1" dirty="0" smtClean="0">
                <a:hlinkClick r:id="rId4"/>
              </a:rPr>
              <a:t>2</a:t>
            </a:r>
            <a:endParaRPr lang="cs-CZ" sz="2000" b="1" dirty="0" smtClean="0"/>
          </a:p>
          <a:p>
            <a:pPr marL="285750" indent="-285750">
              <a:buFont typeface="Arial" panose="020B0604020202020204" pitchFamily="34" charset="0"/>
              <a:buChar char="•"/>
            </a:pPr>
            <a:r>
              <a:rPr lang="cs-CZ" sz="2000" b="1" dirty="0" smtClean="0"/>
              <a:t>Česká spořitelna </a:t>
            </a:r>
            <a:r>
              <a:rPr lang="cs-CZ" sz="2000" b="1" dirty="0" smtClean="0">
                <a:hlinkClick r:id="rId5"/>
              </a:rPr>
              <a:t>1</a:t>
            </a:r>
            <a:r>
              <a:rPr lang="cs-CZ" sz="2000" b="1" dirty="0" smtClean="0"/>
              <a:t>, </a:t>
            </a:r>
            <a:r>
              <a:rPr lang="cs-CZ" sz="2000" b="1" dirty="0" smtClean="0">
                <a:hlinkClick r:id="rId6"/>
              </a:rPr>
              <a:t>2</a:t>
            </a:r>
            <a:endParaRPr lang="cs-CZ" sz="2000" b="1" dirty="0" smtClean="0"/>
          </a:p>
          <a:p>
            <a:pPr marL="285750" indent="-285750">
              <a:buFont typeface="Arial" panose="020B0604020202020204" pitchFamily="34" charset="0"/>
              <a:buChar char="•"/>
            </a:pPr>
            <a:r>
              <a:rPr lang="cs-CZ" sz="2000" b="1" dirty="0" smtClean="0">
                <a:hlinkClick r:id="rId7"/>
              </a:rPr>
              <a:t>UPC</a:t>
            </a:r>
            <a:endParaRPr lang="cs-CZ" sz="2000" b="1" dirty="0" smtClean="0"/>
          </a:p>
          <a:p>
            <a:pPr marL="285750" indent="-285750">
              <a:buFont typeface="Arial" panose="020B0604020202020204" pitchFamily="34" charset="0"/>
              <a:buChar char="•"/>
            </a:pPr>
            <a:r>
              <a:rPr lang="cs-CZ" sz="2000" b="1" dirty="0" smtClean="0">
                <a:hlinkClick r:id="rId8"/>
              </a:rPr>
              <a:t>Komerční banka</a:t>
            </a:r>
            <a:endParaRPr lang="cs-CZ" sz="2000" b="1" dirty="0" smtClean="0"/>
          </a:p>
          <a:p>
            <a:pPr marL="285750" indent="-285750">
              <a:buFont typeface="Arial" panose="020B0604020202020204" pitchFamily="34" charset="0"/>
              <a:buChar char="•"/>
            </a:pPr>
            <a:r>
              <a:rPr lang="cs-CZ" sz="2000" b="1" dirty="0"/>
              <a:t>a</a:t>
            </a:r>
            <a:r>
              <a:rPr lang="cs-CZ" sz="2000" b="1" dirty="0" smtClean="0"/>
              <a:t> mnoho </a:t>
            </a:r>
            <a:r>
              <a:rPr lang="cs-CZ" sz="2000" b="1" dirty="0" smtClean="0">
                <a:hlinkClick r:id="rId9"/>
              </a:rPr>
              <a:t>dalších</a:t>
            </a:r>
            <a:endParaRPr lang="cs-CZ" sz="2000" b="1" dirty="0" smtClean="0"/>
          </a:p>
        </p:txBody>
      </p:sp>
    </p:spTree>
    <p:extLst>
      <p:ext uri="{BB962C8B-B14F-4D97-AF65-F5344CB8AC3E}">
        <p14:creationId xmlns:p14="http://schemas.microsoft.com/office/powerpoint/2010/main" val="190267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cs-CZ" b="1" dirty="0" smtClean="0"/>
              <a:t>Další nepříjemnosti spojené s elektronickou poštou</a:t>
            </a:r>
            <a:endParaRPr lang="cs-CZ" b="1" dirty="0"/>
          </a:p>
        </p:txBody>
      </p:sp>
      <p:sp>
        <p:nvSpPr>
          <p:cNvPr id="3" name="Zástupný symbol pro obsah 2"/>
          <p:cNvSpPr>
            <a:spLocks noGrp="1"/>
          </p:cNvSpPr>
          <p:nvPr>
            <p:ph idx="1"/>
          </p:nvPr>
        </p:nvSpPr>
        <p:spPr>
          <a:xfrm>
            <a:off x="395536" y="1556792"/>
            <a:ext cx="8229600" cy="4525963"/>
          </a:xfrm>
        </p:spPr>
        <p:txBody>
          <a:bodyPr/>
          <a:lstStyle/>
          <a:p>
            <a:pPr marL="0" indent="0">
              <a:buNone/>
            </a:pPr>
            <a:r>
              <a:rPr lang="cs-CZ" b="1" dirty="0" smtClean="0"/>
              <a:t>Nevyžádaná pošta – SPAM</a:t>
            </a:r>
          </a:p>
          <a:p>
            <a:r>
              <a:rPr lang="cs-CZ" sz="2000" dirty="0" smtClean="0"/>
              <a:t>Za spam označujeme </a:t>
            </a:r>
            <a:r>
              <a:rPr lang="cs-CZ" sz="2000" b="1" dirty="0" smtClean="0"/>
              <a:t>nevyžádaná obchodní/reklamní sdělení </a:t>
            </a:r>
            <a:r>
              <a:rPr lang="cs-CZ" sz="2000" dirty="0" smtClean="0"/>
              <a:t>(nabízí různé produkty, rychlé zbohatnutí, výhry, zázračné preparáty na hubnutí atd.), která nám chodí na e-maily, ale i jinou cestou. </a:t>
            </a:r>
          </a:p>
          <a:p>
            <a:r>
              <a:rPr lang="cs-CZ" sz="2000" b="1" dirty="0" smtClean="0"/>
              <a:t>Problematika spamu je od roku 2004 zakotvena v českém zákoně </a:t>
            </a:r>
            <a:r>
              <a:rPr lang="cs-CZ" sz="2000" dirty="0" smtClean="0"/>
              <a:t>(</a:t>
            </a:r>
            <a:r>
              <a:rPr lang="cs-CZ" sz="2000" dirty="0"/>
              <a:t>zákon </a:t>
            </a:r>
            <a:r>
              <a:rPr lang="cs-CZ" sz="2000" dirty="0">
                <a:hlinkClick r:id="rId3"/>
              </a:rPr>
              <a:t>č. </a:t>
            </a:r>
            <a:r>
              <a:rPr lang="cs-CZ" sz="2000" dirty="0" smtClean="0">
                <a:hlinkClick r:id="rId3"/>
              </a:rPr>
              <a:t>480/2004 </a:t>
            </a:r>
            <a:r>
              <a:rPr lang="cs-CZ" sz="2000" dirty="0">
                <a:hlinkClick r:id="rId3"/>
              </a:rPr>
              <a:t>Sb</a:t>
            </a:r>
            <a:r>
              <a:rPr lang="cs-CZ" sz="2000" dirty="0" smtClean="0">
                <a:hlinkClick r:id="rId3"/>
              </a:rPr>
              <a:t>.</a:t>
            </a:r>
            <a:r>
              <a:rPr lang="cs-CZ" sz="2000" dirty="0" smtClean="0"/>
              <a:t>, </a:t>
            </a:r>
            <a:r>
              <a:rPr lang="cs-CZ" sz="2000" dirty="0"/>
              <a:t>o některých službách informační </a:t>
            </a:r>
            <a:r>
              <a:rPr lang="cs-CZ" sz="2000" dirty="0" smtClean="0"/>
              <a:t>společnosti, známý též jako antispamový zákon)</a:t>
            </a:r>
          </a:p>
          <a:p>
            <a:r>
              <a:rPr lang="cs-CZ" sz="2000" dirty="0" smtClean="0"/>
              <a:t>Zákon definuje 2 principy </a:t>
            </a:r>
            <a:r>
              <a:rPr lang="cs-CZ" sz="2000" dirty="0" err="1" smtClean="0"/>
              <a:t>spammingu</a:t>
            </a:r>
            <a:r>
              <a:rPr lang="cs-CZ" sz="2000" dirty="0" smtClean="0"/>
              <a:t>:</a:t>
            </a:r>
          </a:p>
          <a:p>
            <a:pPr marL="857250" lvl="1" indent="-457200">
              <a:buFont typeface="+mj-lt"/>
              <a:buAutoNum type="arabicPeriod"/>
            </a:pPr>
            <a:r>
              <a:rPr lang="cs-CZ" sz="1600" b="1" dirty="0" smtClean="0"/>
              <a:t>OPT-IN – </a:t>
            </a:r>
            <a:r>
              <a:rPr lang="cs-CZ" sz="1600" dirty="0" smtClean="0"/>
              <a:t>nejdříve musí zákazník vyjádřit souhlas  se zasíláním reklamních sdělení</a:t>
            </a:r>
          </a:p>
          <a:p>
            <a:pPr marL="857250" lvl="1" indent="-457200">
              <a:buFont typeface="+mj-lt"/>
              <a:buAutoNum type="arabicPeriod"/>
            </a:pPr>
            <a:r>
              <a:rPr lang="cs-CZ" sz="1600" b="1" dirty="0" smtClean="0"/>
              <a:t>OPT-OUT – </a:t>
            </a:r>
            <a:r>
              <a:rPr lang="cs-CZ" sz="1600" dirty="0" smtClean="0"/>
              <a:t>obchodníci mohou nevyžádaná sdělení zasílat bez souhlasu, ale zákazník má možnost se ze zasílání kdykoliv odhlásit </a:t>
            </a:r>
          </a:p>
          <a:p>
            <a:pPr marL="342900" lvl="1" indent="-342900">
              <a:buFont typeface="Arial" panose="020B0604020202020204" pitchFamily="34" charset="0"/>
              <a:buChar char="•"/>
            </a:pPr>
            <a:r>
              <a:rPr lang="cs-CZ" sz="2000" dirty="0"/>
              <a:t>V ČR je dle zákona uplatňován princip OPT-IN dokud se nestanu zákazníkem dané firmy, poté již princip OPT-OUT</a:t>
            </a:r>
          </a:p>
        </p:txBody>
      </p:sp>
    </p:spTree>
    <p:extLst>
      <p:ext uri="{BB962C8B-B14F-4D97-AF65-F5344CB8AC3E}">
        <p14:creationId xmlns:p14="http://schemas.microsoft.com/office/powerpoint/2010/main" val="2135635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a:xfrm>
            <a:off x="1778903" y="3133289"/>
            <a:ext cx="6859316" cy="736287"/>
          </a:xfrm>
          <a:prstGeom prst="rect">
            <a:avLst/>
          </a:prstGeom>
          <a:solidFill>
            <a:srgbClr val="FF0000">
              <a:alpha val="1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1778902" y="2397002"/>
            <a:ext cx="5400601" cy="736287"/>
          </a:xfrm>
          <a:prstGeom prst="rect">
            <a:avLst/>
          </a:prstGeom>
          <a:solidFill>
            <a:srgbClr val="FF0000">
              <a:alpha val="1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433645" y="1348871"/>
            <a:ext cx="6745858" cy="1048132"/>
          </a:xfrm>
          <a:prstGeom prst="rect">
            <a:avLst/>
          </a:prstGeom>
          <a:solidFill>
            <a:srgbClr val="FF0000">
              <a:alpha val="1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pPr algn="r"/>
            <a:r>
              <a:rPr lang="cs-CZ" b="1" dirty="0" smtClean="0"/>
              <a:t>Spam v praxi</a:t>
            </a:r>
            <a:endParaRPr lang="cs-CZ" b="1" dirty="0"/>
          </a:p>
        </p:txBody>
      </p:sp>
      <p:sp>
        <p:nvSpPr>
          <p:cNvPr id="4" name="TextovéPole 3"/>
          <p:cNvSpPr txBox="1"/>
          <p:nvPr/>
        </p:nvSpPr>
        <p:spPr>
          <a:xfrm>
            <a:off x="433645" y="1381340"/>
            <a:ext cx="6912768" cy="1015663"/>
          </a:xfrm>
          <a:prstGeom prst="rect">
            <a:avLst/>
          </a:prstGeom>
          <a:noFill/>
        </p:spPr>
        <p:txBody>
          <a:bodyPr wrap="square" rtlCol="0">
            <a:spAutoFit/>
          </a:bodyPr>
          <a:lstStyle/>
          <a:p>
            <a:r>
              <a:rPr lang="cs-CZ" sz="2000" dirty="0"/>
              <a:t>Pokud jsem zákazníkem daného obchodníka (alespoň 1 jsem využil/a jeho nabídky</a:t>
            </a:r>
            <a:r>
              <a:rPr lang="cs-CZ" sz="2000" dirty="0" smtClean="0"/>
              <a:t>) nebo jsem vyjádřil/a souhlas se zasíláním obchodních sdělení, </a:t>
            </a:r>
            <a:r>
              <a:rPr lang="cs-CZ" sz="2000" dirty="0"/>
              <a:t>jeho obchodní sdělení NENÍ </a:t>
            </a:r>
            <a:r>
              <a:rPr lang="cs-CZ" sz="2000" dirty="0" smtClean="0"/>
              <a:t>spamem.</a:t>
            </a:r>
            <a:endParaRPr lang="cs-CZ" sz="2000" dirty="0"/>
          </a:p>
        </p:txBody>
      </p:sp>
      <p:sp>
        <p:nvSpPr>
          <p:cNvPr id="5" name="TextovéPole 4"/>
          <p:cNvSpPr txBox="1"/>
          <p:nvPr/>
        </p:nvSpPr>
        <p:spPr>
          <a:xfrm>
            <a:off x="1768037" y="2397002"/>
            <a:ext cx="5400600" cy="984885"/>
          </a:xfrm>
          <a:prstGeom prst="rect">
            <a:avLst/>
          </a:prstGeom>
          <a:noFill/>
        </p:spPr>
        <p:txBody>
          <a:bodyPr wrap="square" rtlCol="0">
            <a:spAutoFit/>
          </a:bodyPr>
          <a:lstStyle/>
          <a:p>
            <a:pPr algn="ctr"/>
            <a:r>
              <a:rPr lang="cs-CZ" sz="2000" dirty="0"/>
              <a:t>Dle principu </a:t>
            </a:r>
            <a:r>
              <a:rPr lang="cs-CZ" sz="2000" dirty="0" smtClean="0"/>
              <a:t>OPT-OUT </a:t>
            </a:r>
            <a:r>
              <a:rPr lang="cs-CZ" sz="2000" dirty="0"/>
              <a:t>ale mohu obchodníka informovat, že o jeho obchodní sdělení </a:t>
            </a:r>
            <a:r>
              <a:rPr lang="cs-CZ" sz="2000" dirty="0" smtClean="0"/>
              <a:t>nestojím.</a:t>
            </a:r>
            <a:endParaRPr lang="cs-CZ" sz="2000" dirty="0"/>
          </a:p>
          <a:p>
            <a:endParaRPr lang="cs-CZ" dirty="0"/>
          </a:p>
        </p:txBody>
      </p:sp>
      <p:sp>
        <p:nvSpPr>
          <p:cNvPr id="6" name="TextovéPole 5"/>
          <p:cNvSpPr txBox="1"/>
          <p:nvPr/>
        </p:nvSpPr>
        <p:spPr>
          <a:xfrm>
            <a:off x="1800831" y="3147489"/>
            <a:ext cx="6804249" cy="707886"/>
          </a:xfrm>
          <a:prstGeom prst="rect">
            <a:avLst/>
          </a:prstGeom>
          <a:noFill/>
        </p:spPr>
        <p:txBody>
          <a:bodyPr wrap="square" rtlCol="0">
            <a:spAutoFit/>
          </a:bodyPr>
          <a:lstStyle/>
          <a:p>
            <a:pPr algn="r"/>
            <a:r>
              <a:rPr lang="cs-CZ" sz="2000" dirty="0"/>
              <a:t>Pokud mi i poté budou chodit jeho reklamní sdělení, již se jedná o spam a já mám možnost proti němu bojovat (i soudní cestou</a:t>
            </a:r>
            <a:r>
              <a:rPr lang="cs-CZ" sz="2000" dirty="0" smtClean="0"/>
              <a:t>).</a:t>
            </a:r>
            <a:endParaRPr lang="cs-CZ" sz="2000" dirty="0"/>
          </a:p>
        </p:txBody>
      </p:sp>
      <p:sp>
        <p:nvSpPr>
          <p:cNvPr id="11" name="TextovéPole 10"/>
          <p:cNvSpPr txBox="1"/>
          <p:nvPr/>
        </p:nvSpPr>
        <p:spPr>
          <a:xfrm>
            <a:off x="574857" y="4149078"/>
            <a:ext cx="8078765" cy="2215991"/>
          </a:xfrm>
          <a:prstGeom prst="rect">
            <a:avLst/>
          </a:prstGeom>
          <a:noFill/>
        </p:spPr>
        <p:txBody>
          <a:bodyPr wrap="square" rtlCol="0">
            <a:spAutoFit/>
          </a:bodyPr>
          <a:lstStyle/>
          <a:p>
            <a:r>
              <a:rPr lang="cs-CZ" sz="2000" dirty="0" smtClean="0"/>
              <a:t>Co dále dělat proti spamu?</a:t>
            </a:r>
          </a:p>
          <a:p>
            <a:pPr marL="285750" indent="-285750">
              <a:buFont typeface="Arial" panose="020B0604020202020204" pitchFamily="34" charset="0"/>
              <a:buChar char="•"/>
            </a:pPr>
            <a:r>
              <a:rPr lang="cs-CZ" sz="2000" dirty="0"/>
              <a:t>N</a:t>
            </a:r>
            <a:r>
              <a:rPr lang="cs-CZ" sz="2000" dirty="0" smtClean="0"/>
              <a:t>astavit si antispamové filtry ve vlastní e-mailové schránce</a:t>
            </a:r>
          </a:p>
          <a:p>
            <a:pPr marL="285750" indent="-285750">
              <a:buFont typeface="Arial" panose="020B0604020202020204" pitchFamily="34" charset="0"/>
              <a:buChar char="•"/>
            </a:pPr>
            <a:r>
              <a:rPr lang="cs-CZ" sz="2000" dirty="0" smtClean="0"/>
              <a:t>Kontaktovat obchodníka s tím, že si nepřeji zasílat jeho obchodní sdělení</a:t>
            </a:r>
          </a:p>
          <a:p>
            <a:pPr marL="285750" indent="-285750">
              <a:buFont typeface="Arial" panose="020B0604020202020204" pitchFamily="34" charset="0"/>
              <a:buChar char="•"/>
            </a:pPr>
            <a:r>
              <a:rPr lang="cs-CZ" sz="2000" dirty="0" smtClean="0"/>
              <a:t>Před dalším postupem (např. žaloby atd.) je třeba se vždy přesvědčit, že se opravdu jedná o spam – například informativní e-maily (se změnou pracovní doby, adresy nebo telefonu atd.) se za spam nepovažují</a:t>
            </a:r>
          </a:p>
          <a:p>
            <a:pPr marL="285750" indent="-285750">
              <a:buFont typeface="Arial" panose="020B0604020202020204" pitchFamily="34" charset="0"/>
              <a:buChar char="•"/>
            </a:pPr>
            <a:endParaRPr lang="cs-CZ" dirty="0"/>
          </a:p>
        </p:txBody>
      </p:sp>
    </p:spTree>
    <p:extLst>
      <p:ext uri="{BB962C8B-B14F-4D97-AF65-F5344CB8AC3E}">
        <p14:creationId xmlns:p14="http://schemas.microsoft.com/office/powerpoint/2010/main" val="1403344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31640" y="274638"/>
            <a:ext cx="7355160" cy="1143000"/>
          </a:xfrm>
        </p:spPr>
        <p:txBody>
          <a:bodyPr>
            <a:normAutofit fontScale="90000"/>
          </a:bodyPr>
          <a:lstStyle/>
          <a:p>
            <a:pPr algn="r"/>
            <a:r>
              <a:rPr lang="cs-CZ" b="1" dirty="0" smtClean="0"/>
              <a:t>V souvislosti </a:t>
            </a:r>
            <a:r>
              <a:rPr lang="cs-CZ" b="1" dirty="0"/>
              <a:t>s elektronickou </a:t>
            </a:r>
            <a:r>
              <a:rPr lang="cs-CZ" b="1" dirty="0" smtClean="0"/>
              <a:t>poštou mějme na paměti…</a:t>
            </a:r>
            <a:endParaRPr lang="cs-CZ" dirty="0"/>
          </a:p>
        </p:txBody>
      </p:sp>
      <p:sp>
        <p:nvSpPr>
          <p:cNvPr id="3" name="Zástupný symbol pro obsah 2"/>
          <p:cNvSpPr>
            <a:spLocks noGrp="1"/>
          </p:cNvSpPr>
          <p:nvPr>
            <p:ph idx="1"/>
          </p:nvPr>
        </p:nvSpPr>
        <p:spPr>
          <a:xfrm>
            <a:off x="467544" y="1700808"/>
            <a:ext cx="8229600" cy="4525963"/>
          </a:xfrm>
        </p:spPr>
        <p:txBody>
          <a:bodyPr>
            <a:normAutofit fontScale="62500" lnSpcReduction="20000"/>
          </a:bodyPr>
          <a:lstStyle/>
          <a:p>
            <a:pPr>
              <a:spcBef>
                <a:spcPts val="600"/>
              </a:spcBef>
            </a:pPr>
            <a:r>
              <a:rPr lang="cs-CZ" dirty="0" smtClean="0"/>
              <a:t>Ačkoliv e-mailová komunikace </a:t>
            </a:r>
            <a:r>
              <a:rPr lang="cs-CZ" b="1" dirty="0" smtClean="0"/>
              <a:t>vzbuzuje pocit bezpečí </a:t>
            </a:r>
            <a:r>
              <a:rPr lang="cs-CZ" dirty="0" smtClean="0"/>
              <a:t>(stejně jako klasická pošta), průměrný hacker se dokáže do komunikace dostat (např. jako prostředník) – </a:t>
            </a:r>
            <a:r>
              <a:rPr lang="cs-CZ" b="1" dirty="0" smtClean="0"/>
              <a:t>není bezpečné si v nešifrované e-mailové komunikaci posílat citlivé informace</a:t>
            </a:r>
            <a:r>
              <a:rPr lang="cs-CZ" dirty="0" smtClean="0"/>
              <a:t> (např. hesla, piny ke kartám atd.).</a:t>
            </a:r>
          </a:p>
          <a:p>
            <a:pPr>
              <a:spcBef>
                <a:spcPts val="600"/>
              </a:spcBef>
            </a:pPr>
            <a:r>
              <a:rPr lang="cs-CZ" b="1" dirty="0" smtClean="0"/>
              <a:t>Odesílatel zapsaný v hlavičce zprávy se dá snadno změnit </a:t>
            </a:r>
            <a:r>
              <a:rPr lang="cs-CZ" dirty="0" smtClean="0"/>
              <a:t>(takže ačkoliv se zpráva tváří, že je od mé banky, může být od podvodníka).</a:t>
            </a:r>
          </a:p>
          <a:p>
            <a:pPr>
              <a:spcBef>
                <a:spcPts val="600"/>
              </a:spcBef>
            </a:pPr>
            <a:r>
              <a:rPr lang="cs-CZ" dirty="0" smtClean="0"/>
              <a:t>Podvodné e-maily snažící se z lidí vylákat peníze (například i pod záminkou nezaplacené faktury atd.) </a:t>
            </a:r>
            <a:r>
              <a:rPr lang="cs-CZ" b="1" dirty="0" smtClean="0"/>
              <a:t>se umí tvářit velmi důvěryhodně </a:t>
            </a:r>
            <a:r>
              <a:rPr lang="cs-CZ" dirty="0" smtClean="0"/>
              <a:t>– než budete peníze kamkoli odesílat nebo poskytovat citlivé informace, pokuste se na internetu </a:t>
            </a:r>
            <a:r>
              <a:rPr lang="cs-CZ" b="1" dirty="0" smtClean="0"/>
              <a:t>o e-mailu vyhledat co nejvíce informací</a:t>
            </a:r>
            <a:r>
              <a:rPr lang="cs-CZ" dirty="0" smtClean="0"/>
              <a:t>, případně kontaktovat člověka v e-mailu uvedeného.</a:t>
            </a:r>
          </a:p>
          <a:p>
            <a:pPr>
              <a:spcBef>
                <a:spcPts val="600"/>
              </a:spcBef>
            </a:pPr>
            <a:r>
              <a:rPr lang="cs-CZ" dirty="0" smtClean="0"/>
              <a:t>V případě, že e-mail obsahuje </a:t>
            </a:r>
            <a:r>
              <a:rPr lang="cs-CZ" b="1" dirty="0" smtClean="0"/>
              <a:t>přílohu s koncovkou .</a:t>
            </a:r>
            <a:r>
              <a:rPr lang="cs-CZ" b="1" dirty="0" err="1" smtClean="0"/>
              <a:t>exe</a:t>
            </a:r>
            <a:r>
              <a:rPr lang="cs-CZ" dirty="0" smtClean="0"/>
              <a:t>, okamžitě jej smažte a rozhodně si jej nestahujte do počítače, ani neotvírejte (může se jednat o vir – koncovku .</a:t>
            </a:r>
            <a:r>
              <a:rPr lang="cs-CZ" dirty="0" err="1" smtClean="0"/>
              <a:t>exe</a:t>
            </a:r>
            <a:r>
              <a:rPr lang="cs-CZ" dirty="0" smtClean="0"/>
              <a:t> mívají instalační programy).</a:t>
            </a:r>
          </a:p>
          <a:p>
            <a:pPr>
              <a:spcBef>
                <a:spcPts val="600"/>
              </a:spcBef>
            </a:pPr>
            <a:r>
              <a:rPr lang="cs-CZ" dirty="0" smtClean="0"/>
              <a:t>I o dalších přílohách byste měli být informováni v těle e-mailu, pokud tomu tak není, raději přílohy neotvírejte.</a:t>
            </a:r>
          </a:p>
          <a:p>
            <a:endParaRPr lang="cs-CZ" dirty="0"/>
          </a:p>
        </p:txBody>
      </p:sp>
    </p:spTree>
    <p:extLst>
      <p:ext uri="{BB962C8B-B14F-4D97-AF65-F5344CB8AC3E}">
        <p14:creationId xmlns:p14="http://schemas.microsoft.com/office/powerpoint/2010/main" val="215708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674508" y="4310569"/>
            <a:ext cx="7722934" cy="1455963"/>
          </a:xfrm>
          <a:prstGeom prst="rect">
            <a:avLst/>
          </a:prstGeom>
          <a:solidFill>
            <a:schemeClr val="accent2">
              <a:lumMod val="20000"/>
              <a:lumOff val="80000"/>
              <a:alpha val="49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normAutofit/>
          </a:bodyPr>
          <a:lstStyle/>
          <a:p>
            <a:pPr algn="r"/>
            <a:r>
              <a:rPr lang="cs-CZ" sz="4000" b="1" dirty="0" err="1" smtClean="0"/>
              <a:t>Kyberstalking</a:t>
            </a:r>
            <a:endParaRPr lang="cs-CZ" sz="4000" b="1" dirty="0"/>
          </a:p>
        </p:txBody>
      </p:sp>
      <p:sp>
        <p:nvSpPr>
          <p:cNvPr id="3" name="Zástupný symbol pro obsah 2"/>
          <p:cNvSpPr>
            <a:spLocks noGrp="1"/>
          </p:cNvSpPr>
          <p:nvPr>
            <p:ph idx="1"/>
          </p:nvPr>
        </p:nvSpPr>
        <p:spPr>
          <a:xfrm>
            <a:off x="1450425" y="1421851"/>
            <a:ext cx="6552728" cy="648072"/>
          </a:xfrm>
        </p:spPr>
        <p:txBody>
          <a:bodyPr/>
          <a:lstStyle/>
          <a:p>
            <a:pPr marL="0" indent="0">
              <a:buNone/>
            </a:pPr>
            <a:r>
              <a:rPr lang="cs-CZ" dirty="0" err="1" smtClean="0"/>
              <a:t>Stalking</a:t>
            </a:r>
            <a:r>
              <a:rPr lang="cs-CZ" dirty="0" smtClean="0"/>
              <a:t> = nebezpečné pronásledování</a:t>
            </a:r>
          </a:p>
        </p:txBody>
      </p:sp>
      <p:sp>
        <p:nvSpPr>
          <p:cNvPr id="4" name="TextovéPole 3"/>
          <p:cNvSpPr txBox="1"/>
          <p:nvPr/>
        </p:nvSpPr>
        <p:spPr>
          <a:xfrm>
            <a:off x="570630" y="1872091"/>
            <a:ext cx="8064896" cy="1077218"/>
          </a:xfrm>
          <a:prstGeom prst="rect">
            <a:avLst/>
          </a:prstGeom>
          <a:noFill/>
        </p:spPr>
        <p:txBody>
          <a:bodyPr wrap="square" rtlCol="0">
            <a:spAutoFit/>
          </a:bodyPr>
          <a:lstStyle/>
          <a:p>
            <a:r>
              <a:rPr lang="cs-CZ" sz="3200" dirty="0" err="1"/>
              <a:t>Kyberstalking</a:t>
            </a:r>
            <a:r>
              <a:rPr lang="cs-CZ" sz="3200" dirty="0"/>
              <a:t> = nebezpečné pronásledování za pomoci digitálních technologií (mobil, internet</a:t>
            </a:r>
            <a:r>
              <a:rPr lang="cs-CZ" sz="3200" dirty="0" smtClean="0"/>
              <a:t>)</a:t>
            </a:r>
            <a:endParaRPr lang="cs-CZ" sz="3200" dirty="0"/>
          </a:p>
        </p:txBody>
      </p:sp>
      <p:sp>
        <p:nvSpPr>
          <p:cNvPr id="5" name="TextovéPole 4"/>
          <p:cNvSpPr txBox="1"/>
          <p:nvPr/>
        </p:nvSpPr>
        <p:spPr>
          <a:xfrm>
            <a:off x="746516" y="4319983"/>
            <a:ext cx="7578918" cy="1446550"/>
          </a:xfrm>
          <a:prstGeom prst="rect">
            <a:avLst/>
          </a:prstGeom>
          <a:noFill/>
        </p:spPr>
        <p:txBody>
          <a:bodyPr wrap="square" rtlCol="0">
            <a:spAutoFit/>
          </a:bodyPr>
          <a:lstStyle/>
          <a:p>
            <a:pPr algn="just"/>
            <a:r>
              <a:rPr lang="cs-CZ" sz="2200" dirty="0" smtClean="0"/>
              <a:t>V současné době je již prakticky veškerý </a:t>
            </a:r>
            <a:r>
              <a:rPr lang="cs-CZ" sz="2200" dirty="0" err="1" smtClean="0"/>
              <a:t>stalking</a:t>
            </a:r>
            <a:r>
              <a:rPr lang="cs-CZ" sz="2200" dirty="0" smtClean="0"/>
              <a:t> doprovázen i </a:t>
            </a:r>
            <a:r>
              <a:rPr lang="cs-CZ" sz="2200" dirty="0" err="1" smtClean="0"/>
              <a:t>kyberstalkingem</a:t>
            </a:r>
            <a:r>
              <a:rPr lang="cs-CZ" sz="2200" dirty="0" smtClean="0"/>
              <a:t> – digitální technologie totiž velmi usnadňují navázání kontaktu s obětí, </a:t>
            </a:r>
            <a:r>
              <a:rPr lang="cs-CZ" sz="2200" dirty="0" err="1" smtClean="0"/>
              <a:t>stalkerovi</a:t>
            </a:r>
            <a:r>
              <a:rPr lang="cs-CZ" sz="2200" dirty="0" smtClean="0"/>
              <a:t> umožňují shromažďovat údaje o oběti (na sociálních sítích atd.).</a:t>
            </a:r>
            <a:endParaRPr lang="cs-CZ" sz="2200" dirty="0"/>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7126" y="2949309"/>
            <a:ext cx="1851903" cy="1086450"/>
          </a:xfrm>
          <a:prstGeom prst="rect">
            <a:avLst/>
          </a:prstGeom>
          <a:ln>
            <a:solidFill>
              <a:schemeClr val="tx1">
                <a:lumMod val="50000"/>
                <a:lumOff val="50000"/>
              </a:schemeClr>
            </a:solidFill>
          </a:ln>
        </p:spPr>
      </p:pic>
    </p:spTree>
    <p:extLst>
      <p:ext uri="{BB962C8B-B14F-4D97-AF65-F5344CB8AC3E}">
        <p14:creationId xmlns:p14="http://schemas.microsoft.com/office/powerpoint/2010/main" val="270591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4000" b="1" dirty="0" err="1" smtClean="0"/>
              <a:t>Kyberstalking</a:t>
            </a:r>
            <a:endParaRPr lang="cs-CZ" sz="4000" b="1" dirty="0"/>
          </a:p>
        </p:txBody>
      </p:sp>
      <p:sp>
        <p:nvSpPr>
          <p:cNvPr id="4" name="Zástupný symbol pro obsah 3"/>
          <p:cNvSpPr txBox="1">
            <a:spLocks noGrp="1"/>
          </p:cNvSpPr>
          <p:nvPr>
            <p:ph idx="1"/>
          </p:nvPr>
        </p:nvSpPr>
        <p:spPr>
          <a:xfrm>
            <a:off x="539552" y="2516757"/>
            <a:ext cx="8064896" cy="3170099"/>
          </a:xfrm>
          <a:prstGeom prst="rect">
            <a:avLst/>
          </a:prstGeom>
          <a:noFill/>
        </p:spPr>
        <p:txBody>
          <a:bodyPr wrap="square" rtlCol="0">
            <a:spAutoFit/>
          </a:bodyPr>
          <a:lstStyle/>
          <a:p>
            <a:pPr marL="0" indent="0">
              <a:buNone/>
            </a:pPr>
            <a:r>
              <a:rPr lang="cs-CZ" sz="2000" dirty="0" smtClean="0"/>
              <a:t>Jde o </a:t>
            </a:r>
            <a:r>
              <a:rPr lang="cs-CZ" sz="2000" dirty="0"/>
              <a:t>dlouhodobé pronásledování </a:t>
            </a:r>
            <a:r>
              <a:rPr lang="cs-CZ" sz="2000" dirty="0" smtClean="0"/>
              <a:t>(min</a:t>
            </a:r>
            <a:r>
              <a:rPr lang="cs-CZ" sz="2000" dirty="0"/>
              <a:t>. 4-6 </a:t>
            </a:r>
            <a:r>
              <a:rPr lang="cs-CZ" sz="2000" dirty="0" smtClean="0"/>
              <a:t>týdnů) </a:t>
            </a:r>
            <a:r>
              <a:rPr lang="cs-CZ" sz="2000" dirty="0"/>
              <a:t>způsobilé vzbudit tzv. důvodnou obavu o život a zdraví oběti nebo jejích osob </a:t>
            </a:r>
            <a:r>
              <a:rPr lang="cs-CZ" sz="2000" dirty="0" smtClean="0"/>
              <a:t>blízkých</a:t>
            </a:r>
            <a:endParaRPr lang="cs-CZ" sz="2000" dirty="0"/>
          </a:p>
          <a:p>
            <a:pPr marL="285750" indent="-285750">
              <a:buFont typeface="Arial" panose="020B0604020202020204" pitchFamily="34" charset="0"/>
              <a:buChar char="•"/>
            </a:pPr>
            <a:r>
              <a:rPr lang="cs-CZ" sz="2000" dirty="0"/>
              <a:t>vyhrožováním ublížením na zdraví nebo jinou újmou oběti či jejím osobám blízkým, </a:t>
            </a:r>
          </a:p>
          <a:p>
            <a:pPr marL="285750" indent="-285750">
              <a:buFont typeface="Arial" panose="020B0604020202020204" pitchFamily="34" charset="0"/>
              <a:buChar char="•"/>
            </a:pPr>
            <a:r>
              <a:rPr lang="cs-CZ" sz="2000" dirty="0" smtClean="0"/>
              <a:t>vyhledáváním </a:t>
            </a:r>
            <a:r>
              <a:rPr lang="cs-CZ" sz="2000" dirty="0"/>
              <a:t>osobní blízkosti oběti nebo jejím sledováním, </a:t>
            </a:r>
          </a:p>
          <a:p>
            <a:pPr marL="285750" indent="-285750">
              <a:buFont typeface="Arial" panose="020B0604020202020204" pitchFamily="34" charset="0"/>
              <a:buChar char="•"/>
            </a:pPr>
            <a:r>
              <a:rPr lang="cs-CZ" sz="2000" dirty="0" smtClean="0"/>
              <a:t>vytrvalým </a:t>
            </a:r>
            <a:r>
              <a:rPr lang="cs-CZ" sz="2000" dirty="0"/>
              <a:t>kontaktováním (elektronicky, písemně či jinak), </a:t>
            </a:r>
          </a:p>
          <a:p>
            <a:pPr marL="285750" indent="-285750">
              <a:buFont typeface="Arial" panose="020B0604020202020204" pitchFamily="34" charset="0"/>
              <a:buChar char="•"/>
            </a:pPr>
            <a:r>
              <a:rPr lang="cs-CZ" sz="2000" dirty="0" smtClean="0"/>
              <a:t>omezováním </a:t>
            </a:r>
            <a:r>
              <a:rPr lang="cs-CZ" sz="2000" dirty="0"/>
              <a:t>oběti v obvyklém způsobu života, </a:t>
            </a:r>
          </a:p>
          <a:p>
            <a:pPr marL="285750" indent="-285750">
              <a:buFont typeface="Arial" panose="020B0604020202020204" pitchFamily="34" charset="0"/>
              <a:buChar char="•"/>
            </a:pPr>
            <a:r>
              <a:rPr lang="cs-CZ" sz="2000" dirty="0" smtClean="0"/>
              <a:t>zneužitím </a:t>
            </a:r>
            <a:r>
              <a:rPr lang="cs-CZ" sz="2000" dirty="0"/>
              <a:t>osobních údajů oběti za účelem získání osobního či jiného kontaktu. </a:t>
            </a:r>
          </a:p>
        </p:txBody>
      </p:sp>
      <p:sp>
        <p:nvSpPr>
          <p:cNvPr id="5" name="TextovéPole 4"/>
          <p:cNvSpPr txBox="1"/>
          <p:nvPr/>
        </p:nvSpPr>
        <p:spPr>
          <a:xfrm>
            <a:off x="323528" y="1412776"/>
            <a:ext cx="8501623" cy="954107"/>
          </a:xfrm>
          <a:prstGeom prst="rect">
            <a:avLst/>
          </a:prstGeom>
          <a:noFill/>
        </p:spPr>
        <p:txBody>
          <a:bodyPr wrap="none" rtlCol="0">
            <a:spAutoFit/>
          </a:bodyPr>
          <a:lstStyle/>
          <a:p>
            <a:pPr algn="ctr"/>
            <a:r>
              <a:rPr lang="cs-CZ" sz="2800" b="1" dirty="0" err="1" smtClean="0"/>
              <a:t>Stalking</a:t>
            </a:r>
            <a:r>
              <a:rPr lang="cs-CZ" sz="2800" b="1" dirty="0" smtClean="0"/>
              <a:t> je od roku </a:t>
            </a:r>
            <a:r>
              <a:rPr lang="cs-CZ" sz="2800" b="1" dirty="0" smtClean="0"/>
              <a:t>2010 </a:t>
            </a:r>
            <a:r>
              <a:rPr lang="cs-CZ" sz="2800" b="1" dirty="0" smtClean="0"/>
              <a:t>v ČR definován jako trestný čin </a:t>
            </a:r>
          </a:p>
          <a:p>
            <a:pPr algn="ctr"/>
            <a:r>
              <a:rPr lang="cs-CZ" sz="2800" b="1" dirty="0" smtClean="0"/>
              <a:t>Nebezpečné pronásledování </a:t>
            </a:r>
            <a:r>
              <a:rPr lang="cs-CZ" sz="2400" dirty="0" smtClean="0"/>
              <a:t>(</a:t>
            </a:r>
            <a:r>
              <a:rPr lang="cs-CZ" sz="2400" dirty="0"/>
              <a:t>§ 354 TZ </a:t>
            </a:r>
            <a:r>
              <a:rPr lang="cs-CZ" sz="2400" dirty="0" smtClean="0"/>
              <a:t>) </a:t>
            </a:r>
            <a:endParaRPr lang="cs-CZ" sz="2400" dirty="0"/>
          </a:p>
        </p:txBody>
      </p:sp>
    </p:spTree>
    <p:extLst>
      <p:ext uri="{BB962C8B-B14F-4D97-AF65-F5344CB8AC3E}">
        <p14:creationId xmlns:p14="http://schemas.microsoft.com/office/powerpoint/2010/main" val="1916179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4000" b="1" dirty="0" smtClean="0"/>
              <a:t>Případy </a:t>
            </a:r>
            <a:r>
              <a:rPr lang="cs-CZ" sz="4000" b="1" dirty="0" err="1" smtClean="0"/>
              <a:t>kyberstalkingu</a:t>
            </a:r>
            <a:endParaRPr lang="cs-CZ" sz="4000" b="1" dirty="0"/>
          </a:p>
        </p:txBody>
      </p:sp>
      <p:sp>
        <p:nvSpPr>
          <p:cNvPr id="3" name="Zástupný symbol pro obsah 2"/>
          <p:cNvSpPr>
            <a:spLocks noGrp="1"/>
          </p:cNvSpPr>
          <p:nvPr>
            <p:ph idx="1"/>
          </p:nvPr>
        </p:nvSpPr>
        <p:spPr>
          <a:xfrm>
            <a:off x="479574" y="1412776"/>
            <a:ext cx="8229600" cy="864096"/>
          </a:xfrm>
        </p:spPr>
        <p:txBody>
          <a:bodyPr>
            <a:normAutofit/>
          </a:bodyPr>
          <a:lstStyle/>
          <a:p>
            <a:pPr marL="0" indent="0">
              <a:buNone/>
            </a:pPr>
            <a:r>
              <a:rPr lang="cs-CZ" sz="2400" i="1" dirty="0" smtClean="0"/>
              <a:t>Nejčastěji se oběťmi </a:t>
            </a:r>
            <a:r>
              <a:rPr lang="cs-CZ" sz="2400" i="1" dirty="0" err="1" smtClean="0"/>
              <a:t>kyberstalkingu</a:t>
            </a:r>
            <a:r>
              <a:rPr lang="cs-CZ" sz="2400" i="1" dirty="0" smtClean="0"/>
              <a:t> stávají slavné osobnosti a bývalí partneři…</a:t>
            </a:r>
            <a:endParaRPr lang="cs-CZ" sz="2400" i="1" dirty="0"/>
          </a:p>
        </p:txBody>
      </p:sp>
      <p:sp>
        <p:nvSpPr>
          <p:cNvPr id="4" name="TextovéPole 3"/>
          <p:cNvSpPr txBox="1"/>
          <p:nvPr/>
        </p:nvSpPr>
        <p:spPr>
          <a:xfrm>
            <a:off x="479574" y="2420888"/>
            <a:ext cx="8064896" cy="364715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2400" dirty="0" smtClean="0"/>
              <a:t>Starší </a:t>
            </a:r>
            <a:r>
              <a:rPr lang="cs-CZ" sz="2400" dirty="0" smtClean="0">
                <a:hlinkClick r:id="rId3"/>
              </a:rPr>
              <a:t>článek</a:t>
            </a:r>
            <a:r>
              <a:rPr lang="cs-CZ" sz="2400" dirty="0" smtClean="0"/>
              <a:t> o několika konkrétních případech </a:t>
            </a:r>
            <a:r>
              <a:rPr lang="cs-CZ" sz="2400" dirty="0" err="1" smtClean="0"/>
              <a:t>stalkingu</a:t>
            </a:r>
            <a:r>
              <a:rPr lang="cs-CZ" sz="2400" dirty="0" smtClean="0"/>
              <a:t> z ČR.</a:t>
            </a:r>
          </a:p>
          <a:p>
            <a:pPr marL="285750" indent="-285750">
              <a:spcAft>
                <a:spcPts val="600"/>
              </a:spcAft>
              <a:buFont typeface="Arial" panose="020B0604020202020204" pitchFamily="34" charset="0"/>
              <a:buChar char="•"/>
            </a:pPr>
            <a:r>
              <a:rPr lang="cs-CZ" sz="2400" dirty="0" smtClean="0"/>
              <a:t>Typický </a:t>
            </a:r>
            <a:r>
              <a:rPr lang="cs-CZ" sz="2400" dirty="0" smtClean="0">
                <a:hlinkClick r:id="rId4"/>
              </a:rPr>
              <a:t>případ</a:t>
            </a:r>
            <a:r>
              <a:rPr lang="cs-CZ" sz="2400" dirty="0" smtClean="0"/>
              <a:t> </a:t>
            </a:r>
            <a:r>
              <a:rPr lang="cs-CZ" sz="2400" dirty="0" err="1" smtClean="0"/>
              <a:t>stalkingu</a:t>
            </a:r>
            <a:r>
              <a:rPr lang="cs-CZ" sz="2400" dirty="0" smtClean="0"/>
              <a:t> z roku 2008 - padesátiletý muž obtěžoval o 20 let mladší ženu zejména výhružnými SMS zprávami.</a:t>
            </a:r>
          </a:p>
          <a:p>
            <a:pPr marL="285750" indent="-285750">
              <a:spcAft>
                <a:spcPts val="600"/>
              </a:spcAft>
              <a:buFont typeface="Arial" panose="020B0604020202020204" pitchFamily="34" charset="0"/>
              <a:buChar char="•"/>
            </a:pPr>
            <a:r>
              <a:rPr lang="cs-CZ" sz="2400" dirty="0" smtClean="0">
                <a:hlinkClick r:id="rId5"/>
              </a:rPr>
              <a:t>Případy</a:t>
            </a:r>
            <a:r>
              <a:rPr lang="cs-CZ" sz="2400" dirty="0" smtClean="0"/>
              <a:t> </a:t>
            </a:r>
            <a:r>
              <a:rPr lang="cs-CZ" sz="2400" dirty="0" err="1" smtClean="0"/>
              <a:t>stalkingu</a:t>
            </a:r>
            <a:r>
              <a:rPr lang="cs-CZ" sz="2400" dirty="0" smtClean="0"/>
              <a:t> kombinovaného s </a:t>
            </a:r>
            <a:r>
              <a:rPr lang="cs-CZ" sz="2400" dirty="0" err="1" smtClean="0"/>
              <a:t>kyberstalkingem</a:t>
            </a:r>
            <a:r>
              <a:rPr lang="cs-CZ" sz="2400" dirty="0" smtClean="0"/>
              <a:t> na Znojemsku.</a:t>
            </a:r>
          </a:p>
          <a:p>
            <a:pPr marL="285750" indent="-285750">
              <a:spcAft>
                <a:spcPts val="600"/>
              </a:spcAft>
              <a:buFont typeface="Arial" panose="020B0604020202020204" pitchFamily="34" charset="0"/>
              <a:buChar char="•"/>
            </a:pPr>
            <a:r>
              <a:rPr lang="cs-CZ" sz="2400" dirty="0" smtClean="0">
                <a:hlinkClick r:id="rId6"/>
              </a:rPr>
              <a:t>Případ </a:t>
            </a:r>
            <a:r>
              <a:rPr lang="cs-CZ" sz="2400" dirty="0" smtClean="0"/>
              <a:t>z roku 2013, kdy sedmnáctiletý mladík obtěžoval matku své bývalé přítelkyně vulgárními a výhružnými zprávami.</a:t>
            </a:r>
          </a:p>
        </p:txBody>
      </p:sp>
    </p:spTree>
    <p:extLst>
      <p:ext uri="{BB962C8B-B14F-4D97-AF65-F5344CB8AC3E}">
        <p14:creationId xmlns:p14="http://schemas.microsoft.com/office/powerpoint/2010/main" val="390543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4000" b="1" dirty="0" err="1" smtClean="0"/>
              <a:t>Kybergrooming</a:t>
            </a:r>
            <a:endParaRPr lang="cs-CZ" sz="4000" b="1" dirty="0"/>
          </a:p>
        </p:txBody>
      </p:sp>
      <p:sp>
        <p:nvSpPr>
          <p:cNvPr id="3" name="Zástupný symbol pro obsah 2"/>
          <p:cNvSpPr>
            <a:spLocks noGrp="1"/>
          </p:cNvSpPr>
          <p:nvPr>
            <p:ph idx="1"/>
          </p:nvPr>
        </p:nvSpPr>
        <p:spPr>
          <a:xfrm>
            <a:off x="488685" y="1484784"/>
            <a:ext cx="8229600" cy="1368152"/>
          </a:xfrm>
        </p:spPr>
        <p:txBody>
          <a:bodyPr>
            <a:normAutofit/>
          </a:bodyPr>
          <a:lstStyle/>
          <a:p>
            <a:pPr marL="0" indent="0" algn="ctr">
              <a:buNone/>
            </a:pPr>
            <a:r>
              <a:rPr lang="cs-CZ" sz="2600" b="1" i="1" dirty="0" smtClean="0"/>
              <a:t>„Psychická </a:t>
            </a:r>
            <a:r>
              <a:rPr lang="cs-CZ" sz="2600" b="1" i="1" dirty="0"/>
              <a:t>manipulace prostřednictvím moderních komunikačních technologií s cílem získat důvěru oběti, vylákat ji na osobní schůzku a zpravidla sexuálně zneužít</a:t>
            </a:r>
            <a:r>
              <a:rPr lang="cs-CZ" sz="2600" b="1" i="1" dirty="0" smtClean="0"/>
              <a:t>.“ </a:t>
            </a:r>
            <a:endParaRPr lang="cs-CZ" sz="2600" b="1" i="1" dirty="0"/>
          </a:p>
        </p:txBody>
      </p:sp>
      <p:sp>
        <p:nvSpPr>
          <p:cNvPr id="4" name="TextovéPole 3"/>
          <p:cNvSpPr txBox="1"/>
          <p:nvPr/>
        </p:nvSpPr>
        <p:spPr>
          <a:xfrm>
            <a:off x="488685" y="3068960"/>
            <a:ext cx="7848872" cy="2462213"/>
          </a:xfrm>
          <a:prstGeom prst="rect">
            <a:avLst/>
          </a:prstGeom>
          <a:noFill/>
        </p:spPr>
        <p:txBody>
          <a:bodyPr wrap="square" rtlCol="0">
            <a:spAutoFit/>
          </a:bodyPr>
          <a:lstStyle/>
          <a:p>
            <a:pPr marL="285750" indent="-285750">
              <a:buFont typeface="Arial" panose="020B0604020202020204" pitchFamily="34" charset="0"/>
              <a:buChar char="•"/>
            </a:pPr>
            <a:r>
              <a:rPr lang="cs-CZ" sz="2200" dirty="0" smtClean="0"/>
              <a:t>Chování zaměřené konkrétně na dětské a mladistvé oběti.</a:t>
            </a:r>
          </a:p>
          <a:p>
            <a:pPr marL="285750" indent="-285750">
              <a:buFont typeface="Arial" panose="020B0604020202020204" pitchFamily="34" charset="0"/>
              <a:buChar char="•"/>
            </a:pPr>
            <a:r>
              <a:rPr lang="cs-CZ" sz="2200" dirty="0" smtClean="0"/>
              <a:t>Dlouhodobý proces manipulace a ovlivňování.</a:t>
            </a:r>
          </a:p>
          <a:p>
            <a:pPr marL="285750" indent="-285750">
              <a:buFont typeface="Arial" panose="020B0604020202020204" pitchFamily="34" charset="0"/>
              <a:buChar char="•"/>
            </a:pPr>
            <a:r>
              <a:rPr lang="cs-CZ" sz="2200" dirty="0" err="1"/>
              <a:t>Kybergroomeři</a:t>
            </a:r>
            <a:r>
              <a:rPr lang="cs-CZ" sz="2200" dirty="0"/>
              <a:t> využívají mnoha strategií ke kontaktování oběti a vzbuzení její </a:t>
            </a:r>
            <a:r>
              <a:rPr lang="cs-CZ" sz="2200" dirty="0" smtClean="0"/>
              <a:t>důvěry.</a:t>
            </a:r>
            <a:endParaRPr lang="cs-CZ" sz="2200" dirty="0"/>
          </a:p>
          <a:p>
            <a:pPr marL="285750" indent="-285750">
              <a:buFont typeface="Arial" panose="020B0604020202020204" pitchFamily="34" charset="0"/>
              <a:buChar char="•"/>
            </a:pPr>
            <a:r>
              <a:rPr lang="cs-CZ" sz="2200" dirty="0" smtClean="0"/>
              <a:t>Cílem je většinou osobní schůzka a následné sexuální zneužití či fyzické násilí, může to být ale i únos za účelem výroby dětské pornografie, k dětské prostituci a obchodu s bílým masem.</a:t>
            </a:r>
          </a:p>
        </p:txBody>
      </p:sp>
    </p:spTree>
    <p:extLst>
      <p:ext uri="{BB962C8B-B14F-4D97-AF65-F5344CB8AC3E}">
        <p14:creationId xmlns:p14="http://schemas.microsoft.com/office/powerpoint/2010/main" val="227223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700808"/>
            <a:ext cx="8229600" cy="3989039"/>
          </a:xfrm>
        </p:spPr>
        <p:txBody>
          <a:bodyPr>
            <a:normAutofit/>
          </a:bodyPr>
          <a:lstStyle/>
          <a:p>
            <a:r>
              <a:rPr lang="cs-CZ" dirty="0" smtClean="0"/>
              <a:t>nebezpečí plynoucí z nevhodného chování na internetu.</a:t>
            </a:r>
          </a:p>
          <a:p>
            <a:r>
              <a:rPr lang="cs-CZ" dirty="0" smtClean="0"/>
              <a:t>videa a kasuistiky související s různými projevy těchto rizik.</a:t>
            </a:r>
          </a:p>
          <a:p>
            <a:r>
              <a:rPr lang="cs-CZ" dirty="0" smtClean="0"/>
              <a:t>doporučení pro předcházení těmto rizikům.</a:t>
            </a:r>
          </a:p>
          <a:p>
            <a:r>
              <a:rPr lang="cs-CZ" dirty="0" smtClean="0"/>
              <a:t>právní souvislosti a důsledky.</a:t>
            </a:r>
          </a:p>
          <a:p>
            <a:r>
              <a:rPr lang="cs-CZ" dirty="0" smtClean="0"/>
              <a:t>ochranu profesionální reputace na internetu.</a:t>
            </a:r>
            <a:endParaRPr lang="cs-CZ" dirty="0"/>
          </a:p>
        </p:txBody>
      </p:sp>
      <p:sp>
        <p:nvSpPr>
          <p:cNvPr id="4" name="Title 1"/>
          <p:cNvSpPr>
            <a:spLocks noGrp="1"/>
          </p:cNvSpPr>
          <p:nvPr>
            <p:ph type="title"/>
          </p:nvPr>
        </p:nvSpPr>
        <p:spPr>
          <a:xfrm>
            <a:off x="457200" y="274638"/>
            <a:ext cx="8229600" cy="1143000"/>
          </a:xfrm>
        </p:spPr>
        <p:txBody>
          <a:bodyPr>
            <a:normAutofit/>
          </a:bodyPr>
          <a:lstStyle/>
          <a:p>
            <a:pPr algn="r"/>
            <a:r>
              <a:rPr lang="cs-CZ" b="1" dirty="0" smtClean="0"/>
              <a:t>Dnes se podíváme na…</a:t>
            </a:r>
            <a:endParaRPr lang="en-IE" b="1" dirty="0"/>
          </a:p>
        </p:txBody>
      </p:sp>
    </p:spTree>
    <p:extLst>
      <p:ext uri="{BB962C8B-B14F-4D97-AF65-F5344CB8AC3E}">
        <p14:creationId xmlns:p14="http://schemas.microsoft.com/office/powerpoint/2010/main" val="168257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4989123" y="1600785"/>
            <a:ext cx="3744416" cy="2906563"/>
          </a:xfrm>
          <a:prstGeom prst="rect">
            <a:avLst/>
          </a:prstGeom>
          <a:solidFill>
            <a:srgbClr val="00B0F0">
              <a:alpha val="8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ástupný symbol pro obsah 2"/>
          <p:cNvSpPr>
            <a:spLocks noGrp="1"/>
          </p:cNvSpPr>
          <p:nvPr>
            <p:ph idx="1"/>
          </p:nvPr>
        </p:nvSpPr>
        <p:spPr>
          <a:xfrm>
            <a:off x="5025127" y="1600785"/>
            <a:ext cx="3672408" cy="3024335"/>
          </a:xfrm>
        </p:spPr>
        <p:txBody>
          <a:bodyPr>
            <a:normAutofit lnSpcReduction="10000"/>
          </a:bodyPr>
          <a:lstStyle/>
          <a:p>
            <a:pPr marL="0" indent="0">
              <a:buNone/>
            </a:pPr>
            <a:r>
              <a:rPr lang="cs-CZ" sz="2000" b="1" dirty="0"/>
              <a:t>Fáze </a:t>
            </a:r>
            <a:r>
              <a:rPr lang="cs-CZ" sz="2000" b="1" dirty="0" err="1"/>
              <a:t>kybergroomingu</a:t>
            </a:r>
            <a:endParaRPr lang="cs-CZ" sz="2000" b="1" dirty="0" smtClean="0"/>
          </a:p>
          <a:p>
            <a:pPr marL="514350" indent="-514350">
              <a:buFont typeface="+mj-lt"/>
              <a:buAutoNum type="arabicPeriod"/>
            </a:pPr>
            <a:r>
              <a:rPr lang="cs-CZ" sz="2000" b="1" dirty="0" smtClean="0"/>
              <a:t>Navázání </a:t>
            </a:r>
            <a:r>
              <a:rPr lang="cs-CZ" sz="2000" b="1" dirty="0"/>
              <a:t>kontaktu </a:t>
            </a:r>
          </a:p>
          <a:p>
            <a:pPr marL="514350" indent="-514350">
              <a:buFont typeface="+mj-lt"/>
              <a:buAutoNum type="arabicPeriod"/>
            </a:pPr>
            <a:r>
              <a:rPr lang="cs-CZ" sz="2000" b="1" dirty="0"/>
              <a:t>Budování důvěry, přátelství </a:t>
            </a:r>
            <a:endParaRPr lang="cs-CZ" sz="2000" b="1" dirty="0" smtClean="0"/>
          </a:p>
          <a:p>
            <a:pPr marL="514350" indent="-514350">
              <a:buFont typeface="+mj-lt"/>
              <a:buAutoNum type="arabicPeriod"/>
            </a:pPr>
            <a:r>
              <a:rPr lang="cs-CZ" sz="2000" b="1" dirty="0"/>
              <a:t>Získání citlivých materiálů </a:t>
            </a:r>
            <a:endParaRPr lang="cs-CZ" sz="2000" b="1" dirty="0" smtClean="0"/>
          </a:p>
          <a:p>
            <a:pPr marL="514350" indent="-514350">
              <a:buFont typeface="+mj-lt"/>
              <a:buAutoNum type="arabicPeriod"/>
            </a:pPr>
            <a:r>
              <a:rPr lang="cs-CZ" sz="2000" b="1" dirty="0"/>
              <a:t>Budování emoční závislosti</a:t>
            </a:r>
          </a:p>
          <a:p>
            <a:pPr marL="514350" indent="-514350">
              <a:buFont typeface="+mj-lt"/>
              <a:buAutoNum type="arabicPeriod"/>
            </a:pPr>
            <a:r>
              <a:rPr lang="cs-CZ" sz="2000" b="1" dirty="0"/>
              <a:t>Příprava schůzky </a:t>
            </a:r>
            <a:endParaRPr lang="cs-CZ" sz="2000" b="1" dirty="0" smtClean="0"/>
          </a:p>
          <a:p>
            <a:pPr marL="514350" indent="-514350">
              <a:buFont typeface="+mj-lt"/>
              <a:buAutoNum type="arabicPeriod"/>
            </a:pPr>
            <a:r>
              <a:rPr lang="cs-CZ" sz="2000" b="1" dirty="0" smtClean="0"/>
              <a:t>Schůzka/zneužití</a:t>
            </a:r>
          </a:p>
          <a:p>
            <a:pPr marL="0" indent="0">
              <a:buNone/>
            </a:pPr>
            <a:r>
              <a:rPr lang="cs-CZ" sz="1600" i="1" dirty="0" smtClean="0"/>
              <a:t>…více k jednotlivým fázím na dalších </a:t>
            </a:r>
            <a:r>
              <a:rPr lang="cs-CZ" sz="1600" i="1" dirty="0" err="1" smtClean="0"/>
              <a:t>slidech</a:t>
            </a:r>
            <a:r>
              <a:rPr lang="cs-CZ" sz="1600" i="1" dirty="0" smtClean="0"/>
              <a:t>…</a:t>
            </a:r>
            <a:endParaRPr lang="cs-CZ" dirty="0"/>
          </a:p>
        </p:txBody>
      </p:sp>
      <p:sp>
        <p:nvSpPr>
          <p:cNvPr id="4" name="Nadpis 1"/>
          <p:cNvSpPr>
            <a:spLocks noGrp="1"/>
          </p:cNvSpPr>
          <p:nvPr>
            <p:ph type="title"/>
          </p:nvPr>
        </p:nvSpPr>
        <p:spPr/>
        <p:txBody>
          <a:bodyPr>
            <a:normAutofit/>
          </a:bodyPr>
          <a:lstStyle/>
          <a:p>
            <a:pPr algn="r"/>
            <a:r>
              <a:rPr lang="cs-CZ" sz="4000" b="1" dirty="0" err="1" smtClean="0"/>
              <a:t>Kybergrooming</a:t>
            </a:r>
            <a:endParaRPr lang="cs-CZ" sz="4000" b="1"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10" y="1984336"/>
            <a:ext cx="4464496" cy="246741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ovéPole 5"/>
          <p:cNvSpPr txBox="1"/>
          <p:nvPr/>
        </p:nvSpPr>
        <p:spPr>
          <a:xfrm>
            <a:off x="395536" y="1623105"/>
            <a:ext cx="4464496" cy="353943"/>
          </a:xfrm>
          <a:prstGeom prst="rect">
            <a:avLst/>
          </a:prstGeom>
          <a:noFill/>
        </p:spPr>
        <p:txBody>
          <a:bodyPr wrap="square" rtlCol="0">
            <a:spAutoFit/>
          </a:bodyPr>
          <a:lstStyle/>
          <a:p>
            <a:pPr algn="ctr"/>
            <a:r>
              <a:rPr lang="cs-CZ" sz="1700" b="1" i="1" dirty="0" smtClean="0"/>
              <a:t>Video ze série </a:t>
            </a:r>
            <a:r>
              <a:rPr lang="cs-CZ" sz="1700" b="1" i="1" dirty="0" smtClean="0">
                <a:hlinkClick r:id="rId5"/>
              </a:rPr>
              <a:t>ovce.sk</a:t>
            </a:r>
            <a:r>
              <a:rPr lang="cs-CZ" sz="1700" b="1" i="1" dirty="0" smtClean="0"/>
              <a:t> na téma </a:t>
            </a:r>
            <a:r>
              <a:rPr lang="cs-CZ" sz="1700" b="1" i="1" dirty="0" err="1" smtClean="0"/>
              <a:t>kybergroomingu</a:t>
            </a:r>
            <a:r>
              <a:rPr lang="cs-CZ" sz="1700" b="1" i="1" dirty="0" smtClean="0"/>
              <a:t> </a:t>
            </a:r>
            <a:endParaRPr lang="cs-CZ" sz="1700" b="1" i="1" dirty="0"/>
          </a:p>
        </p:txBody>
      </p:sp>
      <p:sp>
        <p:nvSpPr>
          <p:cNvPr id="8" name="TextovéPole 7"/>
          <p:cNvSpPr txBox="1"/>
          <p:nvPr/>
        </p:nvSpPr>
        <p:spPr>
          <a:xfrm>
            <a:off x="683568" y="4797152"/>
            <a:ext cx="8049971" cy="923330"/>
          </a:xfrm>
          <a:prstGeom prst="rect">
            <a:avLst/>
          </a:prstGeom>
          <a:noFill/>
        </p:spPr>
        <p:txBody>
          <a:bodyPr wrap="square" rtlCol="0">
            <a:spAutoFit/>
          </a:bodyPr>
          <a:lstStyle/>
          <a:p>
            <a:pPr algn="r"/>
            <a:r>
              <a:rPr lang="cs-CZ" dirty="0" smtClean="0"/>
              <a:t>Útočníci (</a:t>
            </a:r>
            <a:r>
              <a:rPr lang="cs-CZ" dirty="0" err="1" smtClean="0"/>
              <a:t>groomeři</a:t>
            </a:r>
            <a:r>
              <a:rPr lang="cs-CZ" dirty="0" smtClean="0"/>
              <a:t>) jsou nejčastěji muži s pedofilními sklony, nemusí ale splňovat prototyp všeobecně vnímaného násilníka. Může jít o člověka, který v běžném kontaktu působí naprosto normálně. Často jde o velmi emočně inteligentní jedince.</a:t>
            </a:r>
            <a:endParaRPr lang="cs-CZ" dirty="0"/>
          </a:p>
        </p:txBody>
      </p:sp>
    </p:spTree>
    <p:extLst>
      <p:ext uri="{BB962C8B-B14F-4D97-AF65-F5344CB8AC3E}">
        <p14:creationId xmlns:p14="http://schemas.microsoft.com/office/powerpoint/2010/main" val="4063451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4000" b="1" dirty="0" smtClean="0"/>
              <a:t>Fáze </a:t>
            </a:r>
            <a:r>
              <a:rPr lang="cs-CZ" sz="4000" b="1" dirty="0" err="1" smtClean="0"/>
              <a:t>kybergroomingu</a:t>
            </a:r>
            <a:endParaRPr lang="cs-CZ" sz="4000" b="1" dirty="0"/>
          </a:p>
        </p:txBody>
      </p:sp>
      <p:sp>
        <p:nvSpPr>
          <p:cNvPr id="3" name="Zástupný symbol pro obsah 2"/>
          <p:cNvSpPr>
            <a:spLocks noGrp="1"/>
          </p:cNvSpPr>
          <p:nvPr>
            <p:ph idx="1"/>
          </p:nvPr>
        </p:nvSpPr>
        <p:spPr>
          <a:xfrm>
            <a:off x="395536" y="1340769"/>
            <a:ext cx="8229600" cy="3240359"/>
          </a:xfrm>
        </p:spPr>
        <p:txBody>
          <a:bodyPr>
            <a:normAutofit/>
          </a:bodyPr>
          <a:lstStyle/>
          <a:p>
            <a:pPr marL="514350" indent="-514350">
              <a:buFont typeface="+mj-lt"/>
              <a:buAutoNum type="arabicPeriod"/>
            </a:pPr>
            <a:r>
              <a:rPr lang="cs-CZ" sz="2800" b="1" i="1" dirty="0" smtClean="0"/>
              <a:t>Navázání kontaktu </a:t>
            </a:r>
          </a:p>
          <a:p>
            <a:pPr>
              <a:buFont typeface="Calibri" panose="020F0502020204030204" pitchFamily="34" charset="0"/>
              <a:buChar char="–"/>
            </a:pPr>
            <a:r>
              <a:rPr lang="cs-CZ" sz="2400" dirty="0" smtClean="0"/>
              <a:t>různé strategie – útočníci se vydávají za vrstevníky nebo využívají autoritativního postavení (zástupce castingové agentury…), mohou potenciální oběti oslovovat formou soutěže atd.</a:t>
            </a:r>
          </a:p>
          <a:p>
            <a:pPr>
              <a:buFont typeface="Calibri" panose="020F0502020204030204" pitchFamily="34" charset="0"/>
              <a:buChar char="–"/>
            </a:pPr>
            <a:r>
              <a:rPr lang="cs-CZ" sz="2400" dirty="0" smtClean="0"/>
              <a:t>navázání kontaktu ještě předchází vyhledávání oběti vhodné k </a:t>
            </a:r>
            <a:r>
              <a:rPr lang="cs-CZ" sz="2400" dirty="0" smtClean="0"/>
              <a:t>oslovení </a:t>
            </a:r>
            <a:r>
              <a:rPr lang="cs-CZ" sz="2400" dirty="0" smtClean="0"/>
              <a:t>- dnes velmi </a:t>
            </a:r>
            <a:r>
              <a:rPr lang="cs-CZ" sz="2400" dirty="0"/>
              <a:t>snadné </a:t>
            </a:r>
            <a:r>
              <a:rPr lang="cs-CZ" sz="2400" dirty="0" smtClean="0"/>
              <a:t>na soc. sítích, souvisí to s poskytováním osobních informací…</a:t>
            </a:r>
          </a:p>
          <a:p>
            <a:endParaRPr lang="cs-CZ" dirty="0" smtClean="0"/>
          </a:p>
          <a:p>
            <a:endParaRPr lang="cs-CZ" dirty="0"/>
          </a:p>
        </p:txBody>
      </p:sp>
      <p:sp>
        <p:nvSpPr>
          <p:cNvPr id="4" name="TextovéPole 3"/>
          <p:cNvSpPr txBox="1"/>
          <p:nvPr/>
        </p:nvSpPr>
        <p:spPr>
          <a:xfrm>
            <a:off x="1810844" y="4941168"/>
            <a:ext cx="6912768" cy="707886"/>
          </a:xfrm>
          <a:prstGeom prst="rect">
            <a:avLst/>
          </a:prstGeom>
          <a:noFill/>
        </p:spPr>
        <p:txBody>
          <a:bodyPr wrap="square" rtlCol="0">
            <a:spAutoFit/>
          </a:bodyPr>
          <a:lstStyle/>
          <a:p>
            <a:pPr algn="r"/>
            <a:r>
              <a:rPr lang="cs-CZ" sz="2000" b="1" i="1" dirty="0" err="1"/>
              <a:t>Kybergroomer</a:t>
            </a:r>
            <a:r>
              <a:rPr lang="cs-CZ" sz="2000" b="1" i="1" dirty="0"/>
              <a:t> přizpůsobuje své online vyjadřování identitě, pod kterou vystupuje, oběti, kterou si vybral a svým záměrům</a:t>
            </a:r>
            <a:r>
              <a:rPr lang="cs-CZ" sz="2000" b="1" i="1" dirty="0" smtClean="0"/>
              <a:t>. </a:t>
            </a:r>
            <a:endParaRPr lang="cs-CZ" sz="2000" b="1" i="1" dirty="0"/>
          </a:p>
        </p:txBody>
      </p:sp>
    </p:spTree>
    <p:extLst>
      <p:ext uri="{BB962C8B-B14F-4D97-AF65-F5344CB8AC3E}">
        <p14:creationId xmlns:p14="http://schemas.microsoft.com/office/powerpoint/2010/main" val="2589720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268761"/>
            <a:ext cx="8229600" cy="3312367"/>
          </a:xfrm>
        </p:spPr>
        <p:txBody>
          <a:bodyPr>
            <a:normAutofit fontScale="92500" lnSpcReduction="10000"/>
          </a:bodyPr>
          <a:lstStyle/>
          <a:p>
            <a:pPr marL="514350" indent="-514350">
              <a:buFont typeface="+mj-lt"/>
              <a:buAutoNum type="arabicPeriod" startAt="2"/>
            </a:pPr>
            <a:r>
              <a:rPr lang="cs-CZ" sz="2800" b="1" i="1" dirty="0"/>
              <a:t>Budování důvěry, přátelství </a:t>
            </a:r>
            <a:endParaRPr lang="cs-CZ" sz="2800" b="1" i="1" dirty="0" smtClean="0"/>
          </a:p>
          <a:p>
            <a:pPr>
              <a:buFont typeface="Calibri" panose="020F0502020204030204" pitchFamily="34" charset="0"/>
              <a:buChar char="–"/>
            </a:pPr>
            <a:r>
              <a:rPr lang="cs-CZ" sz="2500" dirty="0" err="1" smtClean="0"/>
              <a:t>groomer</a:t>
            </a:r>
            <a:r>
              <a:rPr lang="cs-CZ" sz="2500" dirty="0" smtClean="0"/>
              <a:t> </a:t>
            </a:r>
            <a:r>
              <a:rPr lang="cs-CZ" sz="2500" dirty="0"/>
              <a:t>postupně zjišťuje citlivé informace </a:t>
            </a:r>
            <a:r>
              <a:rPr lang="cs-CZ" sz="2500" dirty="0" smtClean="0"/>
              <a:t>o oběti</a:t>
            </a:r>
          </a:p>
          <a:p>
            <a:pPr>
              <a:buFont typeface="Calibri" panose="020F0502020204030204" pitchFamily="34" charset="0"/>
              <a:buChar char="–"/>
            </a:pPr>
            <a:r>
              <a:rPr lang="cs-CZ" sz="2500" dirty="0"/>
              <a:t>č</a:t>
            </a:r>
            <a:r>
              <a:rPr lang="cs-CZ" sz="2500" dirty="0" smtClean="0"/>
              <a:t>asto současně komunikuje až s desítkami dětí (pro každé může mít jinou identitu)</a:t>
            </a:r>
          </a:p>
          <a:p>
            <a:pPr>
              <a:buFont typeface="Calibri" panose="020F0502020204030204" pitchFamily="34" charset="0"/>
              <a:buChar char="–"/>
            </a:pPr>
            <a:r>
              <a:rPr lang="cs-CZ" sz="2500" dirty="0" smtClean="0"/>
              <a:t>využívá různých metod – zrcadlení (stejné zájmy, záliby), dárky (dobíjí kredit, posílá oblíbenou hudbu), nahrazování péče (například u zanedbaných dětí), buduje zdání pochopení, má živý zájem o cokoli, co se týká oběti, navozuje citlivá témata komunikace…</a:t>
            </a:r>
          </a:p>
        </p:txBody>
      </p:sp>
      <p:sp>
        <p:nvSpPr>
          <p:cNvPr id="4" name="Nadpis 1"/>
          <p:cNvSpPr>
            <a:spLocks noGrp="1"/>
          </p:cNvSpPr>
          <p:nvPr>
            <p:ph type="title"/>
          </p:nvPr>
        </p:nvSpPr>
        <p:spPr>
          <a:xfrm>
            <a:off x="457200" y="274638"/>
            <a:ext cx="8229600" cy="1143000"/>
          </a:xfrm>
        </p:spPr>
        <p:txBody>
          <a:bodyPr>
            <a:normAutofit/>
          </a:bodyPr>
          <a:lstStyle/>
          <a:p>
            <a:pPr algn="r"/>
            <a:r>
              <a:rPr lang="cs-CZ" sz="4000" b="1" dirty="0" smtClean="0"/>
              <a:t>Fáze </a:t>
            </a:r>
            <a:r>
              <a:rPr lang="cs-CZ" sz="4000" b="1" dirty="0" err="1" smtClean="0"/>
              <a:t>kybergroomingu</a:t>
            </a:r>
            <a:endParaRPr lang="cs-CZ" sz="4000" b="1" dirty="0"/>
          </a:p>
        </p:txBody>
      </p:sp>
      <p:sp>
        <p:nvSpPr>
          <p:cNvPr id="5" name="TextovéPole 4"/>
          <p:cNvSpPr txBox="1"/>
          <p:nvPr/>
        </p:nvSpPr>
        <p:spPr>
          <a:xfrm>
            <a:off x="1266453" y="4797152"/>
            <a:ext cx="7416824" cy="923330"/>
          </a:xfrm>
          <a:prstGeom prst="rect">
            <a:avLst/>
          </a:prstGeom>
          <a:noFill/>
        </p:spPr>
        <p:txBody>
          <a:bodyPr wrap="square" rtlCol="0">
            <a:spAutoFit/>
          </a:bodyPr>
          <a:lstStyle/>
          <a:p>
            <a:pPr algn="r"/>
            <a:r>
              <a:rPr lang="cs-CZ" b="1" dirty="0" smtClean="0"/>
              <a:t>Příklady komunikace: </a:t>
            </a:r>
            <a:r>
              <a:rPr lang="cs-CZ" i="1" dirty="0"/>
              <a:t>“moc dobře ti </a:t>
            </a:r>
            <a:r>
              <a:rPr lang="cs-CZ" i="1" dirty="0" smtClean="0"/>
              <a:t>rozumím“ … „to </a:t>
            </a:r>
            <a:r>
              <a:rPr lang="cs-CZ" i="1" dirty="0"/>
              <a:t>je neuvěřitelný, já </a:t>
            </a:r>
            <a:r>
              <a:rPr lang="cs-CZ" i="1" dirty="0" smtClean="0"/>
              <a:t>taky“ … „</a:t>
            </a:r>
            <a:r>
              <a:rPr lang="cs-CZ" i="1" dirty="0"/>
              <a:t>mě taky naši </a:t>
            </a:r>
            <a:r>
              <a:rPr lang="cs-CZ" i="1" dirty="0" smtClean="0"/>
              <a:t>nerozumí“ … „připadám </a:t>
            </a:r>
            <a:r>
              <a:rPr lang="cs-CZ" i="1" dirty="0"/>
              <a:t>si </a:t>
            </a:r>
            <a:r>
              <a:rPr lang="cs-CZ" i="1" dirty="0" smtClean="0"/>
              <a:t>sám“ … „ máme </a:t>
            </a:r>
            <a:r>
              <a:rPr lang="cs-CZ" i="1" dirty="0"/>
              <a:t>tajemství </a:t>
            </a:r>
            <a:r>
              <a:rPr lang="cs-CZ" i="1" dirty="0" smtClean="0">
                <a:sym typeface="Wingdings" panose="05000000000000000000" pitchFamily="2" charset="2"/>
              </a:rPr>
              <a:t></a:t>
            </a:r>
            <a:r>
              <a:rPr lang="cs-CZ" i="1" dirty="0" smtClean="0"/>
              <a:t>“ … „jestli </a:t>
            </a:r>
            <a:r>
              <a:rPr lang="cs-CZ" i="1" dirty="0"/>
              <a:t>něco potřebuješ, řekni </a:t>
            </a:r>
            <a:r>
              <a:rPr lang="cs-CZ" i="1" dirty="0" smtClean="0"/>
              <a:t>si“ … „čím </a:t>
            </a:r>
            <a:r>
              <a:rPr lang="cs-CZ" i="1" dirty="0"/>
              <a:t>ti </a:t>
            </a:r>
            <a:r>
              <a:rPr lang="cs-CZ" i="1" dirty="0" smtClean="0"/>
              <a:t>můžu </a:t>
            </a:r>
            <a:r>
              <a:rPr lang="cs-CZ" i="1" dirty="0"/>
              <a:t>udělat </a:t>
            </a:r>
            <a:r>
              <a:rPr lang="cs-CZ" i="1" dirty="0" smtClean="0"/>
              <a:t>radost?“</a:t>
            </a:r>
            <a:endParaRPr lang="cs-CZ" i="1" dirty="0"/>
          </a:p>
        </p:txBody>
      </p:sp>
    </p:spTree>
    <p:extLst>
      <p:ext uri="{BB962C8B-B14F-4D97-AF65-F5344CB8AC3E}">
        <p14:creationId xmlns:p14="http://schemas.microsoft.com/office/powerpoint/2010/main" val="299694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46856" y="1412776"/>
            <a:ext cx="8229600" cy="3096344"/>
          </a:xfrm>
        </p:spPr>
        <p:txBody>
          <a:bodyPr>
            <a:normAutofit/>
          </a:bodyPr>
          <a:lstStyle/>
          <a:p>
            <a:pPr marL="514350" indent="-514350">
              <a:buFont typeface="+mj-lt"/>
              <a:buAutoNum type="arabicPeriod" startAt="3"/>
            </a:pPr>
            <a:r>
              <a:rPr lang="cs-CZ" sz="2800" b="1" i="1" dirty="0"/>
              <a:t>Získání citlivých materiálů </a:t>
            </a:r>
            <a:endParaRPr lang="cs-CZ" sz="2800" b="1" i="1" dirty="0" smtClean="0"/>
          </a:p>
          <a:p>
            <a:pPr>
              <a:buFont typeface="Calibri" panose="020F0502020204030204" pitchFamily="34" charset="0"/>
              <a:buChar char="–"/>
            </a:pPr>
            <a:r>
              <a:rPr lang="cs-CZ" sz="2400" dirty="0" smtClean="0"/>
              <a:t>pokračuje v budování důvěry a snaží se od oběti získat co nejcitlivější materiály použitelné </a:t>
            </a:r>
            <a:r>
              <a:rPr lang="cs-CZ" sz="2400" dirty="0"/>
              <a:t>později k </a:t>
            </a:r>
            <a:r>
              <a:rPr lang="cs-CZ" sz="2400" dirty="0" smtClean="0"/>
              <a:t>vydírání</a:t>
            </a:r>
          </a:p>
          <a:p>
            <a:pPr>
              <a:buFont typeface="Calibri" panose="020F0502020204030204" pitchFamily="34" charset="0"/>
              <a:buChar char="–"/>
            </a:pPr>
            <a:r>
              <a:rPr lang="cs-CZ" sz="2400" dirty="0" smtClean="0"/>
              <a:t>zejména eroticky laděné fotografie, sexuální touhy, </a:t>
            </a:r>
            <a:r>
              <a:rPr lang="cs-CZ" sz="2400" dirty="0" err="1" smtClean="0"/>
              <a:t>kybersex</a:t>
            </a:r>
            <a:r>
              <a:rPr lang="cs-CZ" sz="2400" dirty="0" smtClean="0"/>
              <a:t>, </a:t>
            </a:r>
            <a:r>
              <a:rPr lang="cs-CZ" sz="2400" dirty="0" err="1" smtClean="0"/>
              <a:t>sebeouspokojování</a:t>
            </a:r>
            <a:r>
              <a:rPr lang="cs-CZ" sz="2400" dirty="0" smtClean="0"/>
              <a:t> před webkamerou atd.</a:t>
            </a:r>
          </a:p>
          <a:p>
            <a:pPr>
              <a:buFont typeface="Calibri" panose="020F0502020204030204" pitchFamily="34" charset="0"/>
              <a:buChar char="–"/>
            </a:pPr>
            <a:r>
              <a:rPr lang="cs-CZ" sz="2400" dirty="0" smtClean="0"/>
              <a:t>využívá nejistoty dětí v této oblasti a u dospívajících i touhy objevovat zakázané, možnost chlubit se spolužačkám…</a:t>
            </a:r>
            <a:endParaRPr lang="cs-CZ" dirty="0"/>
          </a:p>
        </p:txBody>
      </p:sp>
      <p:sp>
        <p:nvSpPr>
          <p:cNvPr id="4" name="Nadpis 1"/>
          <p:cNvSpPr>
            <a:spLocks noGrp="1"/>
          </p:cNvSpPr>
          <p:nvPr>
            <p:ph type="title"/>
          </p:nvPr>
        </p:nvSpPr>
        <p:spPr>
          <a:xfrm>
            <a:off x="457200" y="274638"/>
            <a:ext cx="8229600" cy="1143000"/>
          </a:xfrm>
        </p:spPr>
        <p:txBody>
          <a:bodyPr>
            <a:normAutofit/>
          </a:bodyPr>
          <a:lstStyle/>
          <a:p>
            <a:pPr algn="r"/>
            <a:r>
              <a:rPr lang="cs-CZ" sz="4000" b="1" dirty="0" smtClean="0"/>
              <a:t>Fáze </a:t>
            </a:r>
            <a:r>
              <a:rPr lang="cs-CZ" sz="4000" b="1" dirty="0" err="1" smtClean="0"/>
              <a:t>kybergroomingu</a:t>
            </a:r>
            <a:endParaRPr lang="cs-CZ" sz="4000" b="1" dirty="0"/>
          </a:p>
        </p:txBody>
      </p:sp>
      <p:sp>
        <p:nvSpPr>
          <p:cNvPr id="5" name="TextovéPole 4"/>
          <p:cNvSpPr txBox="1"/>
          <p:nvPr/>
        </p:nvSpPr>
        <p:spPr>
          <a:xfrm>
            <a:off x="2339752" y="4653136"/>
            <a:ext cx="6336704" cy="923330"/>
          </a:xfrm>
          <a:prstGeom prst="rect">
            <a:avLst/>
          </a:prstGeom>
          <a:noFill/>
        </p:spPr>
        <p:txBody>
          <a:bodyPr wrap="square" rtlCol="0">
            <a:spAutoFit/>
          </a:bodyPr>
          <a:lstStyle/>
          <a:p>
            <a:pPr algn="r"/>
            <a:r>
              <a:rPr lang="cs-CZ" b="1" dirty="0" smtClean="0"/>
              <a:t>Příklady komunikace: </a:t>
            </a:r>
            <a:r>
              <a:rPr lang="cs-CZ" i="1" dirty="0"/>
              <a:t>“pošli </a:t>
            </a:r>
            <a:r>
              <a:rPr lang="cs-CZ" i="1" dirty="0" smtClean="0"/>
              <a:t>fotečku“… </a:t>
            </a:r>
            <a:r>
              <a:rPr lang="cs-CZ" i="1" dirty="0"/>
              <a:t>„jsi </a:t>
            </a:r>
            <a:r>
              <a:rPr lang="cs-CZ" i="1" dirty="0" smtClean="0"/>
              <a:t>krásná“ … „neboj </a:t>
            </a:r>
            <a:r>
              <a:rPr lang="cs-CZ" i="1" dirty="0"/>
              <a:t>se svléknout, je to jenom pro </a:t>
            </a:r>
            <a:r>
              <a:rPr lang="cs-CZ" i="1" dirty="0" smtClean="0"/>
              <a:t>mne” … </a:t>
            </a:r>
            <a:r>
              <a:rPr lang="pl-PL" i="1" dirty="0" smtClean="0"/>
              <a:t>„</a:t>
            </a:r>
            <a:r>
              <a:rPr lang="pl-PL" i="1" dirty="0"/>
              <a:t>je to normální, dělají to </a:t>
            </a:r>
            <a:r>
              <a:rPr lang="pl-PL" i="1" dirty="0" smtClean="0"/>
              <a:t>všichni“ ... </a:t>
            </a:r>
            <a:r>
              <a:rPr lang="cs-CZ" i="1" dirty="0" smtClean="0"/>
              <a:t>„pošlu </a:t>
            </a:r>
            <a:r>
              <a:rPr lang="cs-CZ" i="1" dirty="0"/>
              <a:t>ti ukázkovou od </a:t>
            </a:r>
            <a:r>
              <a:rPr lang="cs-CZ" i="1" dirty="0" smtClean="0"/>
              <a:t>kámošky </a:t>
            </a:r>
            <a:r>
              <a:rPr lang="cs-CZ" i="1" dirty="0" smtClean="0">
                <a:sym typeface="Wingdings" panose="05000000000000000000" pitchFamily="2" charset="2"/>
              </a:rPr>
              <a:t></a:t>
            </a:r>
            <a:r>
              <a:rPr lang="cs-CZ" i="1" dirty="0" smtClean="0"/>
              <a:t>“ </a:t>
            </a:r>
            <a:endParaRPr lang="cs-CZ" i="1" dirty="0"/>
          </a:p>
        </p:txBody>
      </p:sp>
    </p:spTree>
    <p:extLst>
      <p:ext uri="{BB962C8B-B14F-4D97-AF65-F5344CB8AC3E}">
        <p14:creationId xmlns:p14="http://schemas.microsoft.com/office/powerpoint/2010/main" val="779047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6917" y="1299667"/>
            <a:ext cx="8229600" cy="1468759"/>
          </a:xfrm>
        </p:spPr>
        <p:txBody>
          <a:bodyPr>
            <a:normAutofit fontScale="92500" lnSpcReduction="20000"/>
          </a:bodyPr>
          <a:lstStyle/>
          <a:p>
            <a:pPr marL="514350" indent="-514350">
              <a:buFont typeface="+mj-lt"/>
              <a:buAutoNum type="arabicPeriod" startAt="4"/>
            </a:pPr>
            <a:r>
              <a:rPr lang="cs-CZ" sz="2800" b="1" i="1" dirty="0"/>
              <a:t>Budování emoční </a:t>
            </a:r>
            <a:r>
              <a:rPr lang="cs-CZ" sz="2800" b="1" i="1" dirty="0" smtClean="0"/>
              <a:t>závislosti</a:t>
            </a:r>
          </a:p>
          <a:p>
            <a:pPr>
              <a:buFont typeface="Calibri" panose="020F0502020204030204" pitchFamily="34" charset="0"/>
              <a:buChar char="–"/>
            </a:pPr>
            <a:r>
              <a:rPr lang="cs-CZ" sz="2400" dirty="0" smtClean="0"/>
              <a:t>přesvědčuje oběť o jedinečnosti jejich vztahu, snaží se ji izolovat od okolí, citově vydírá</a:t>
            </a:r>
          </a:p>
          <a:p>
            <a:pPr>
              <a:buFont typeface="Calibri" panose="020F0502020204030204" pitchFamily="34" charset="0"/>
              <a:buChar char="–"/>
            </a:pPr>
            <a:r>
              <a:rPr lang="cs-CZ" sz="2400" dirty="0"/>
              <a:t>z</a:t>
            </a:r>
            <a:r>
              <a:rPr lang="cs-CZ" sz="2400" dirty="0" smtClean="0"/>
              <a:t>ačíná si připravovat půdu pro osobní setkání…</a:t>
            </a:r>
          </a:p>
        </p:txBody>
      </p:sp>
      <p:sp>
        <p:nvSpPr>
          <p:cNvPr id="4" name="TextovéPole 3"/>
          <p:cNvSpPr txBox="1"/>
          <p:nvPr/>
        </p:nvSpPr>
        <p:spPr>
          <a:xfrm>
            <a:off x="377493" y="2708920"/>
            <a:ext cx="8017807" cy="2215991"/>
          </a:xfrm>
          <a:prstGeom prst="rect">
            <a:avLst/>
          </a:prstGeom>
          <a:noFill/>
        </p:spPr>
        <p:txBody>
          <a:bodyPr wrap="square" rtlCol="0">
            <a:spAutoFit/>
          </a:bodyPr>
          <a:lstStyle/>
          <a:p>
            <a:pPr marL="514350" indent="-514350">
              <a:buFont typeface="+mj-lt"/>
              <a:buAutoNum type="arabicPeriod" startAt="5"/>
            </a:pPr>
            <a:r>
              <a:rPr lang="cs-CZ" sz="2600" b="1" i="1" dirty="0"/>
              <a:t>Příprava </a:t>
            </a:r>
            <a:r>
              <a:rPr lang="cs-CZ" sz="2600" b="1" i="1" dirty="0" smtClean="0"/>
              <a:t>schůzky, schůzka</a:t>
            </a:r>
          </a:p>
          <a:p>
            <a:pPr marL="285750" indent="-285750">
              <a:buFont typeface="Calibri" panose="020F0502020204030204" pitchFamily="34" charset="0"/>
              <a:buChar char="–"/>
            </a:pPr>
            <a:r>
              <a:rPr lang="cs-CZ" sz="2200" dirty="0" smtClean="0"/>
              <a:t>ujišťuje oběť o potřebě setkat se</a:t>
            </a:r>
          </a:p>
          <a:p>
            <a:pPr marL="285750" indent="-285750">
              <a:buFont typeface="Calibri" panose="020F0502020204030204" pitchFamily="34" charset="0"/>
              <a:buChar char="–"/>
            </a:pPr>
            <a:r>
              <a:rPr lang="cs-CZ" sz="2200" dirty="0" smtClean="0"/>
              <a:t>v případě, že se oběť brání, nastupuje vydírání pomocí citlivých materiálů</a:t>
            </a:r>
          </a:p>
          <a:p>
            <a:pPr marL="285750" indent="-285750">
              <a:buFont typeface="Calibri" panose="020F0502020204030204" pitchFamily="34" charset="0"/>
              <a:buChar char="–"/>
            </a:pPr>
            <a:r>
              <a:rPr lang="cs-CZ" sz="2200" dirty="0" smtClean="0"/>
              <a:t>první schůzka může proběhnout naprosto v pořádku </a:t>
            </a:r>
            <a:r>
              <a:rPr lang="cs-CZ" sz="2200" dirty="0"/>
              <a:t>na veřejném </a:t>
            </a:r>
            <a:r>
              <a:rPr lang="cs-CZ" sz="2200" dirty="0" smtClean="0"/>
              <a:t>místě - zejména pro upevnění vztahu a důvěry oběti…</a:t>
            </a:r>
            <a:endParaRPr lang="cs-CZ" sz="2200" dirty="0"/>
          </a:p>
        </p:txBody>
      </p:sp>
      <p:sp>
        <p:nvSpPr>
          <p:cNvPr id="5" name="TextovéPole 4"/>
          <p:cNvSpPr txBox="1"/>
          <p:nvPr/>
        </p:nvSpPr>
        <p:spPr>
          <a:xfrm>
            <a:off x="1691413" y="5150276"/>
            <a:ext cx="7140652" cy="923330"/>
          </a:xfrm>
          <a:prstGeom prst="rect">
            <a:avLst/>
          </a:prstGeom>
          <a:noFill/>
        </p:spPr>
        <p:txBody>
          <a:bodyPr wrap="square" rtlCol="0">
            <a:spAutoFit/>
          </a:bodyPr>
          <a:lstStyle/>
          <a:p>
            <a:pPr algn="r"/>
            <a:r>
              <a:rPr lang="cs-CZ" b="1" dirty="0" smtClean="0"/>
              <a:t>Příklady komunikace: </a:t>
            </a:r>
            <a:r>
              <a:rPr lang="cs-CZ" i="1" dirty="0" smtClean="0"/>
              <a:t>„</a:t>
            </a:r>
            <a:r>
              <a:rPr lang="cs-CZ" i="1" dirty="0"/>
              <a:t>nikdo mě tak </a:t>
            </a:r>
            <a:r>
              <a:rPr lang="cs-CZ" i="1" dirty="0" smtClean="0"/>
              <a:t>nechápe </a:t>
            </a:r>
            <a:r>
              <a:rPr lang="cs-CZ" i="1" dirty="0"/>
              <a:t>jako </a:t>
            </a:r>
            <a:r>
              <a:rPr lang="cs-CZ" i="1" dirty="0" smtClean="0"/>
              <a:t>ty“ … „</a:t>
            </a:r>
            <a:r>
              <a:rPr lang="pl-PL" i="1" dirty="0" smtClean="0"/>
              <a:t>někdy </a:t>
            </a:r>
            <a:r>
              <a:rPr lang="pl-PL" i="1" dirty="0"/>
              <a:t>jsem na tebe zlý, ale to proto, že mi na tobě strašně </a:t>
            </a:r>
            <a:r>
              <a:rPr lang="pl-PL" i="1" dirty="0" smtClean="0"/>
              <a:t>záleží” ... „</a:t>
            </a:r>
            <a:r>
              <a:rPr lang="cs-CZ" i="1" dirty="0" smtClean="0"/>
              <a:t>mám </a:t>
            </a:r>
            <a:r>
              <a:rPr lang="cs-CZ" i="1" dirty="0"/>
              <a:t>pro tebe dárek, rád bych ti jej předal </a:t>
            </a:r>
            <a:r>
              <a:rPr lang="cs-CZ" i="1" dirty="0" smtClean="0"/>
              <a:t>osobně“ …</a:t>
            </a:r>
            <a:endParaRPr lang="cs-CZ" i="1" dirty="0"/>
          </a:p>
        </p:txBody>
      </p:sp>
      <p:sp>
        <p:nvSpPr>
          <p:cNvPr id="7" name="Nadpis 1"/>
          <p:cNvSpPr txBox="1">
            <a:spLocks/>
          </p:cNvSpPr>
          <p:nvPr/>
        </p:nvSpPr>
        <p:spPr>
          <a:xfrm>
            <a:off x="602465"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4000" b="1" dirty="0" smtClean="0"/>
              <a:t>Fáze </a:t>
            </a:r>
            <a:r>
              <a:rPr lang="cs-CZ" sz="4000" b="1" dirty="0" err="1" smtClean="0"/>
              <a:t>kybergroomingu</a:t>
            </a:r>
            <a:endParaRPr lang="cs-CZ" sz="4000" b="1" dirty="0"/>
          </a:p>
        </p:txBody>
      </p:sp>
    </p:spTree>
    <p:extLst>
      <p:ext uri="{BB962C8B-B14F-4D97-AF65-F5344CB8AC3E}">
        <p14:creationId xmlns:p14="http://schemas.microsoft.com/office/powerpoint/2010/main" val="2778993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412776"/>
            <a:ext cx="8229600" cy="3384376"/>
          </a:xfrm>
        </p:spPr>
        <p:txBody>
          <a:bodyPr>
            <a:normAutofit fontScale="92500" lnSpcReduction="10000"/>
          </a:bodyPr>
          <a:lstStyle/>
          <a:p>
            <a:pPr marL="514350" indent="-514350">
              <a:buFont typeface="+mj-lt"/>
              <a:buAutoNum type="arabicPeriod" startAt="6"/>
            </a:pPr>
            <a:r>
              <a:rPr lang="cs-CZ" b="1" i="1" dirty="0" smtClean="0"/>
              <a:t>Zneužití</a:t>
            </a:r>
          </a:p>
          <a:p>
            <a:pPr>
              <a:buFont typeface="Calibri" panose="020F0502020204030204" pitchFamily="34" charset="0"/>
              <a:buChar char="–"/>
            </a:pPr>
            <a:r>
              <a:rPr lang="cs-CZ" sz="2400" dirty="0" smtClean="0"/>
              <a:t>pokud si oběť uvědomí, že </a:t>
            </a:r>
            <a:r>
              <a:rPr lang="cs-CZ" sz="2400" dirty="0" err="1" smtClean="0"/>
              <a:t>groomer</a:t>
            </a:r>
            <a:r>
              <a:rPr lang="cs-CZ" sz="2400" dirty="0" smtClean="0"/>
              <a:t> je nebezpečný,</a:t>
            </a:r>
            <a:r>
              <a:rPr lang="cs-CZ" sz="2400" dirty="0"/>
              <a:t> nastává čas vydírání, </a:t>
            </a:r>
            <a:r>
              <a:rPr lang="cs-CZ" sz="2400" dirty="0" smtClean="0"/>
              <a:t>výhružek a </a:t>
            </a:r>
            <a:r>
              <a:rPr lang="cs-CZ" sz="2400" dirty="0"/>
              <a:t>zastrašování</a:t>
            </a:r>
          </a:p>
          <a:p>
            <a:pPr>
              <a:buFont typeface="Calibri" panose="020F0502020204030204" pitchFamily="34" charset="0"/>
              <a:buChar char="–"/>
            </a:pPr>
            <a:r>
              <a:rPr lang="cs-CZ" sz="2400" dirty="0" smtClean="0"/>
              <a:t>oběť už ale není schopná se z jeho vlivu vymanit sama</a:t>
            </a:r>
          </a:p>
          <a:p>
            <a:pPr>
              <a:buFont typeface="Calibri" panose="020F0502020204030204" pitchFamily="34" charset="0"/>
              <a:buChar char="–"/>
            </a:pPr>
            <a:r>
              <a:rPr lang="cs-CZ" sz="2400" dirty="0" smtClean="0"/>
              <a:t>ze strany </a:t>
            </a:r>
            <a:r>
              <a:rPr lang="cs-CZ" sz="2400" dirty="0" err="1" smtClean="0"/>
              <a:t>groomera</a:t>
            </a:r>
            <a:r>
              <a:rPr lang="cs-CZ" sz="2400" dirty="0" smtClean="0"/>
              <a:t> často dochází k opakovanému zneužívání oběti, fyzickému napadání atd.</a:t>
            </a:r>
          </a:p>
          <a:p>
            <a:pPr>
              <a:buFont typeface="Calibri" panose="020F0502020204030204" pitchFamily="34" charset="0"/>
              <a:buChar char="–"/>
            </a:pPr>
            <a:r>
              <a:rPr lang="cs-CZ" sz="2400" dirty="0" smtClean="0"/>
              <a:t>výjimkou není ani psychická závislost oběti na útočníkovi v takové míře, že oběť podstupuje zneužívání opakovaně bez pokusu o obranu.</a:t>
            </a:r>
            <a:endParaRPr lang="cs-CZ" sz="2400" dirty="0"/>
          </a:p>
        </p:txBody>
      </p:sp>
      <p:sp>
        <p:nvSpPr>
          <p:cNvPr id="4" name="Nadpis 1"/>
          <p:cNvSpPr>
            <a:spLocks noGrp="1"/>
          </p:cNvSpPr>
          <p:nvPr>
            <p:ph type="title"/>
          </p:nvPr>
        </p:nvSpPr>
        <p:spPr>
          <a:xfrm>
            <a:off x="457200" y="274638"/>
            <a:ext cx="8229600" cy="1143000"/>
          </a:xfrm>
        </p:spPr>
        <p:txBody>
          <a:bodyPr>
            <a:normAutofit/>
          </a:bodyPr>
          <a:lstStyle/>
          <a:p>
            <a:pPr algn="r"/>
            <a:r>
              <a:rPr lang="cs-CZ" sz="4000" b="1" dirty="0" smtClean="0"/>
              <a:t>Fáze </a:t>
            </a:r>
            <a:r>
              <a:rPr lang="cs-CZ" sz="4000" b="1" dirty="0" err="1" smtClean="0"/>
              <a:t>kybergroomingu</a:t>
            </a:r>
            <a:endParaRPr lang="cs-CZ" sz="4000" b="1" dirty="0"/>
          </a:p>
        </p:txBody>
      </p:sp>
      <p:sp>
        <p:nvSpPr>
          <p:cNvPr id="5" name="TextovéPole 4"/>
          <p:cNvSpPr txBox="1"/>
          <p:nvPr/>
        </p:nvSpPr>
        <p:spPr>
          <a:xfrm>
            <a:off x="683569" y="4941168"/>
            <a:ext cx="8148496" cy="923330"/>
          </a:xfrm>
          <a:prstGeom prst="rect">
            <a:avLst/>
          </a:prstGeom>
          <a:noFill/>
        </p:spPr>
        <p:txBody>
          <a:bodyPr wrap="square" rtlCol="0">
            <a:spAutoFit/>
          </a:bodyPr>
          <a:lstStyle/>
          <a:p>
            <a:pPr algn="r"/>
            <a:r>
              <a:rPr lang="cs-CZ" b="1" dirty="0" smtClean="0"/>
              <a:t>Příklady komunikace: </a:t>
            </a:r>
            <a:r>
              <a:rPr lang="cs-CZ" i="1" dirty="0"/>
              <a:t>„nechceš, aby všichni věděli, že jsi </a:t>
            </a:r>
            <a:r>
              <a:rPr lang="cs-CZ" i="1" dirty="0" smtClean="0"/>
              <a:t>teplej“ … „uvidíš</a:t>
            </a:r>
            <a:r>
              <a:rPr lang="cs-CZ" i="1" dirty="0"/>
              <a:t>, co se </a:t>
            </a:r>
            <a:r>
              <a:rPr lang="cs-CZ" i="1" dirty="0" smtClean="0"/>
              <a:t>stane“ … „</a:t>
            </a:r>
            <a:r>
              <a:rPr lang="cs-CZ" i="1" dirty="0"/>
              <a:t>jestli to někomu </a:t>
            </a:r>
            <a:r>
              <a:rPr lang="cs-CZ" i="1" dirty="0" smtClean="0"/>
              <a:t>řekneš - </a:t>
            </a:r>
            <a:r>
              <a:rPr lang="cs-CZ" i="1" dirty="0"/>
              <a:t>vím, kde </a:t>
            </a:r>
            <a:r>
              <a:rPr lang="cs-CZ" i="1" dirty="0" smtClean="0"/>
              <a:t>bydlíš“ … „</a:t>
            </a:r>
            <a:r>
              <a:rPr lang="cs-CZ" i="1" dirty="0"/>
              <a:t>sama jsi mne vyprovokovala, je to všechno tvoje </a:t>
            </a:r>
            <a:r>
              <a:rPr lang="cs-CZ" i="1" dirty="0" smtClean="0"/>
              <a:t>vina“ … „</a:t>
            </a:r>
            <a:r>
              <a:rPr lang="cs-CZ" i="1" dirty="0"/>
              <a:t>klidně vystavím na </a:t>
            </a:r>
            <a:r>
              <a:rPr lang="cs-CZ" i="1" dirty="0" err="1"/>
              <a:t>netu</a:t>
            </a:r>
            <a:r>
              <a:rPr lang="cs-CZ" i="1" dirty="0"/>
              <a:t> všechno, cos mi poslala...” </a:t>
            </a:r>
          </a:p>
        </p:txBody>
      </p:sp>
    </p:spTree>
    <p:extLst>
      <p:ext uri="{BB962C8B-B14F-4D97-AF65-F5344CB8AC3E}">
        <p14:creationId xmlns:p14="http://schemas.microsoft.com/office/powerpoint/2010/main" val="1051965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5333" y="188640"/>
            <a:ext cx="8229600" cy="1143000"/>
          </a:xfrm>
        </p:spPr>
        <p:txBody>
          <a:bodyPr>
            <a:normAutofit/>
          </a:bodyPr>
          <a:lstStyle/>
          <a:p>
            <a:pPr algn="r"/>
            <a:r>
              <a:rPr lang="cs-CZ" sz="4000" b="1" dirty="0" smtClean="0"/>
              <a:t>Případy </a:t>
            </a:r>
            <a:r>
              <a:rPr lang="cs-CZ" sz="4000" b="1" dirty="0" err="1" smtClean="0"/>
              <a:t>kybergroomingu</a:t>
            </a:r>
            <a:endParaRPr lang="cs-CZ" sz="4000" b="1" dirty="0"/>
          </a:p>
        </p:txBody>
      </p:sp>
      <p:sp>
        <p:nvSpPr>
          <p:cNvPr id="3" name="Zástupný symbol pro obsah 2"/>
          <p:cNvSpPr>
            <a:spLocks noGrp="1"/>
          </p:cNvSpPr>
          <p:nvPr>
            <p:ph idx="1"/>
          </p:nvPr>
        </p:nvSpPr>
        <p:spPr>
          <a:xfrm>
            <a:off x="425260" y="1196752"/>
            <a:ext cx="8280920" cy="1080120"/>
          </a:xfrm>
          <a:ln w="12700">
            <a:solidFill>
              <a:srgbClr val="7030A0"/>
            </a:solidFill>
          </a:ln>
        </p:spPr>
        <p:txBody>
          <a:bodyPr>
            <a:noAutofit/>
          </a:bodyPr>
          <a:lstStyle/>
          <a:p>
            <a:pPr marL="0" indent="0" algn="just">
              <a:buNone/>
            </a:pPr>
            <a:r>
              <a:rPr lang="cs-CZ" sz="1600" dirty="0" smtClean="0"/>
              <a:t>Nejznámějším českým případem </a:t>
            </a:r>
            <a:r>
              <a:rPr lang="cs-CZ" sz="1600" dirty="0" err="1" smtClean="0"/>
              <a:t>kybergroomingu</a:t>
            </a:r>
            <a:r>
              <a:rPr lang="cs-CZ" sz="1600" dirty="0" smtClean="0"/>
              <a:t> je </a:t>
            </a:r>
            <a:r>
              <a:rPr lang="cs-CZ" sz="1600" b="1" dirty="0" smtClean="0">
                <a:hlinkClick r:id="rId3"/>
              </a:rPr>
              <a:t>kauza Pavla Hovorky</a:t>
            </a:r>
            <a:r>
              <a:rPr lang="cs-CZ" sz="1600" dirty="0" smtClean="0"/>
              <a:t> z roku 2009. Vrátný Hovorka od roku 2005 zneužil přes 20 chlapců z dětských domovů a internetových seznamek, kteří k němu jezdili „za odměnu“ jako výhru v soutěži. Hovorka byl odsouzen k 6,5 letům ve věznici s ostrahou a byla mu nařízena sexuologická léčba. </a:t>
            </a:r>
            <a:endParaRPr lang="cs-CZ" sz="1600" dirty="0"/>
          </a:p>
        </p:txBody>
      </p:sp>
      <p:sp>
        <p:nvSpPr>
          <p:cNvPr id="4" name="TextovéPole 3"/>
          <p:cNvSpPr txBox="1"/>
          <p:nvPr/>
        </p:nvSpPr>
        <p:spPr>
          <a:xfrm>
            <a:off x="677955" y="2420888"/>
            <a:ext cx="2610523" cy="369332"/>
          </a:xfrm>
          <a:prstGeom prst="rect">
            <a:avLst/>
          </a:prstGeom>
          <a:noFill/>
        </p:spPr>
        <p:txBody>
          <a:bodyPr wrap="none" rtlCol="0">
            <a:spAutoFit/>
          </a:bodyPr>
          <a:lstStyle/>
          <a:p>
            <a:r>
              <a:rPr lang="cs-CZ" b="1" dirty="0" smtClean="0"/>
              <a:t>Nejnovější české případy:</a:t>
            </a:r>
            <a:endParaRPr lang="cs-CZ" b="1"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94" y="4581128"/>
            <a:ext cx="7967813" cy="1084103"/>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93" y="3068960"/>
            <a:ext cx="7967813" cy="926812"/>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ovéPole 5"/>
          <p:cNvSpPr txBox="1"/>
          <p:nvPr/>
        </p:nvSpPr>
        <p:spPr>
          <a:xfrm>
            <a:off x="1187624" y="3995772"/>
            <a:ext cx="7323095" cy="307777"/>
          </a:xfrm>
          <a:prstGeom prst="rect">
            <a:avLst/>
          </a:prstGeom>
          <a:noFill/>
        </p:spPr>
        <p:txBody>
          <a:bodyPr wrap="square" rtlCol="0">
            <a:spAutoFit/>
          </a:bodyPr>
          <a:lstStyle/>
          <a:p>
            <a:pPr algn="r"/>
            <a:r>
              <a:rPr lang="cs-CZ" sz="1400" dirty="0" smtClean="0">
                <a:hlinkClick r:id="rId6"/>
              </a:rPr>
              <a:t>www.novinky.cz/krimi/334410-lakal-skolacky-k-nataceni-porna-nejmene-deset-jich-zneuzil.html</a:t>
            </a:r>
            <a:endParaRPr lang="cs-CZ" sz="1400" dirty="0"/>
          </a:p>
        </p:txBody>
      </p:sp>
      <p:sp>
        <p:nvSpPr>
          <p:cNvPr id="7" name="TextovéPole 6"/>
          <p:cNvSpPr txBox="1"/>
          <p:nvPr/>
        </p:nvSpPr>
        <p:spPr>
          <a:xfrm>
            <a:off x="395536" y="5665231"/>
            <a:ext cx="8164785" cy="523220"/>
          </a:xfrm>
          <a:prstGeom prst="rect">
            <a:avLst/>
          </a:prstGeom>
          <a:noFill/>
        </p:spPr>
        <p:txBody>
          <a:bodyPr wrap="square" rtlCol="0">
            <a:spAutoFit/>
          </a:bodyPr>
          <a:lstStyle/>
          <a:p>
            <a:pPr algn="r"/>
            <a:r>
              <a:rPr lang="cs-CZ" sz="1400" dirty="0" smtClean="0">
                <a:hlinkClick r:id="rId7" action="ppaction://hlinkfile"/>
              </a:rPr>
              <a:t>ustecky.denik.cz/</a:t>
            </a:r>
            <a:r>
              <a:rPr lang="cs-CZ" sz="1400" dirty="0" err="1" smtClean="0">
                <a:hlinkClick r:id="rId7" action="ppaction://hlinkfile"/>
              </a:rPr>
              <a:t>zlociny</a:t>
            </a:r>
            <a:r>
              <a:rPr lang="cs-CZ" sz="1400" dirty="0" smtClean="0">
                <a:hlinkClick r:id="rId7" action="ppaction://hlinkfile"/>
              </a:rPr>
              <a:t>-a-soudy/vedouci-skautu-zneuzili-39-deti-soud-jim-potvrdil-deset-let-vezeni-20140708-17bb.html</a:t>
            </a:r>
            <a:endParaRPr lang="cs-CZ" sz="1400" dirty="0"/>
          </a:p>
        </p:txBody>
      </p:sp>
    </p:spTree>
    <p:extLst>
      <p:ext uri="{BB962C8B-B14F-4D97-AF65-F5344CB8AC3E}">
        <p14:creationId xmlns:p14="http://schemas.microsoft.com/office/powerpoint/2010/main" val="2509080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755576" y="25208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3200" b="1" dirty="0" smtClean="0"/>
              <a:t>Boj proti </a:t>
            </a:r>
            <a:r>
              <a:rPr lang="cs-CZ" sz="3200" b="1" dirty="0" err="1" smtClean="0"/>
              <a:t>kybergroomingu</a:t>
            </a:r>
            <a:r>
              <a:rPr lang="cs-CZ" sz="3200" b="1" dirty="0" smtClean="0"/>
              <a:t> a sexuálnímu obtěžování přes webkamery </a:t>
            </a:r>
            <a:endParaRPr lang="cs-CZ" sz="3200" b="1" dirty="0"/>
          </a:p>
        </p:txBody>
      </p:sp>
      <p:pic>
        <p:nvPicPr>
          <p:cNvPr id="2050" name="Picture 2">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97822" y="1556792"/>
            <a:ext cx="4569044" cy="257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467544" y="4365104"/>
            <a:ext cx="8229600" cy="1754326"/>
          </a:xfrm>
          <a:prstGeom prst="rect">
            <a:avLst/>
          </a:prstGeom>
          <a:noFill/>
        </p:spPr>
        <p:txBody>
          <a:bodyPr wrap="square" rtlCol="0">
            <a:spAutoFit/>
          </a:bodyPr>
          <a:lstStyle/>
          <a:p>
            <a:pPr algn="just"/>
            <a:r>
              <a:rPr lang="cs-CZ" dirty="0" smtClean="0"/>
              <a:t>Virtuální desetiletá holčička </a:t>
            </a:r>
            <a:r>
              <a:rPr lang="cs-CZ" b="1" dirty="0" smtClean="0">
                <a:hlinkClick r:id="rId5"/>
              </a:rPr>
              <a:t>Sweetie</a:t>
            </a:r>
            <a:r>
              <a:rPr lang="cs-CZ" dirty="0" smtClean="0"/>
              <a:t> z Filipín dostala pomocí sofistikovaných technologií dětský </a:t>
            </a:r>
            <a:r>
              <a:rPr lang="cs-CZ" dirty="0"/>
              <a:t>hlas </a:t>
            </a:r>
            <a:r>
              <a:rPr lang="cs-CZ" dirty="0" smtClean="0"/>
              <a:t>i </a:t>
            </a:r>
            <a:r>
              <a:rPr lang="cs-CZ" dirty="0"/>
              <a:t>realistickou </a:t>
            </a:r>
            <a:r>
              <a:rPr lang="cs-CZ" dirty="0" smtClean="0"/>
              <a:t>podobu. </a:t>
            </a:r>
            <a:r>
              <a:rPr lang="cs-CZ" dirty="0"/>
              <a:t>Čtyři výzkumníci </a:t>
            </a:r>
            <a:r>
              <a:rPr lang="cs-CZ" dirty="0" smtClean="0"/>
              <a:t>ji testovali </a:t>
            </a:r>
            <a:r>
              <a:rPr lang="cs-CZ" dirty="0"/>
              <a:t>po dobu 10 </a:t>
            </a:r>
            <a:r>
              <a:rPr lang="cs-CZ" dirty="0" smtClean="0"/>
              <a:t>týdnů - </a:t>
            </a:r>
            <a:r>
              <a:rPr lang="cs-CZ" dirty="0"/>
              <a:t>navštívili s ní 19 veřejných </a:t>
            </a:r>
            <a:r>
              <a:rPr lang="cs-CZ" dirty="0" err="1"/>
              <a:t>chatů</a:t>
            </a:r>
            <a:r>
              <a:rPr lang="cs-CZ" dirty="0"/>
              <a:t>. Během této doby projevilo zájem o „pobavení se přes webovou kameru“ s touto virtuální filipínskou holčičkou 20 172 zájemců ze 71 zemí světa</a:t>
            </a:r>
            <a:r>
              <a:rPr lang="cs-CZ" dirty="0" smtClean="0"/>
              <a:t>. Nizozemská organizace </a:t>
            </a:r>
            <a:r>
              <a:rPr lang="cs-CZ" dirty="0" err="1"/>
              <a:t>Terre</a:t>
            </a:r>
            <a:r>
              <a:rPr lang="cs-CZ" dirty="0"/>
              <a:t> des </a:t>
            </a:r>
            <a:r>
              <a:rPr lang="cs-CZ" dirty="0" err="1" smtClean="0"/>
              <a:t>Hommes</a:t>
            </a:r>
            <a:r>
              <a:rPr lang="cs-CZ" dirty="0" smtClean="0"/>
              <a:t> tak přispěla k identifikování více než 1000 sexuálních predátorů z celého světa.</a:t>
            </a:r>
            <a:endParaRPr lang="cs-CZ" dirty="0"/>
          </a:p>
        </p:txBody>
      </p:sp>
    </p:spTree>
    <p:extLst>
      <p:ext uri="{BB962C8B-B14F-4D97-AF65-F5344CB8AC3E}">
        <p14:creationId xmlns:p14="http://schemas.microsoft.com/office/powerpoint/2010/main" val="3977232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4000" b="1" dirty="0" smtClean="0"/>
              <a:t>Autorská práva a stahování</a:t>
            </a:r>
            <a:endParaRPr lang="cs-CZ" sz="4000" dirty="0"/>
          </a:p>
        </p:txBody>
      </p:sp>
      <p:sp>
        <p:nvSpPr>
          <p:cNvPr id="3" name="Zástupný symbol pro obsah 2"/>
          <p:cNvSpPr>
            <a:spLocks noGrp="1"/>
          </p:cNvSpPr>
          <p:nvPr>
            <p:ph idx="1"/>
          </p:nvPr>
        </p:nvSpPr>
        <p:spPr>
          <a:xfrm>
            <a:off x="395536" y="1484784"/>
            <a:ext cx="8229600" cy="4525963"/>
          </a:xfrm>
        </p:spPr>
        <p:txBody>
          <a:bodyPr>
            <a:normAutofit/>
          </a:bodyPr>
          <a:lstStyle/>
          <a:p>
            <a:pPr marL="0" indent="0">
              <a:buNone/>
            </a:pPr>
            <a:r>
              <a:rPr lang="cs-CZ" sz="2800" b="1" dirty="0" smtClean="0"/>
              <a:t>Autorský zákon </a:t>
            </a:r>
            <a:r>
              <a:rPr lang="cs-CZ" sz="2800" b="1" dirty="0"/>
              <a:t>(č. 121/2000 Sb</a:t>
            </a:r>
            <a:r>
              <a:rPr lang="cs-CZ" sz="2800" b="1" dirty="0" smtClean="0"/>
              <a:t>.) </a:t>
            </a:r>
            <a:r>
              <a:rPr lang="cs-CZ" sz="2600" dirty="0" smtClean="0"/>
              <a:t>dělí autorská práva na:</a:t>
            </a:r>
          </a:p>
          <a:p>
            <a:r>
              <a:rPr lang="cs-CZ" sz="2600" b="1" dirty="0" err="1" smtClean="0"/>
              <a:t>AuP</a:t>
            </a:r>
            <a:r>
              <a:rPr lang="cs-CZ" sz="2600" b="1" dirty="0" smtClean="0"/>
              <a:t> osobnostní (morální) </a:t>
            </a:r>
            <a:r>
              <a:rPr lang="cs-CZ" sz="2400" dirty="0" smtClean="0"/>
              <a:t>– nezpochybnitelné právo autora díla na osobování si autorství a právo rozhodnout se o zveřejnění a zpřístupnění díla – jsou nepřevoditelná.</a:t>
            </a:r>
          </a:p>
          <a:p>
            <a:r>
              <a:rPr lang="cs-CZ" sz="2600" b="1" dirty="0" err="1" smtClean="0"/>
              <a:t>AuP</a:t>
            </a:r>
            <a:r>
              <a:rPr lang="cs-CZ" sz="2600" b="1" dirty="0" smtClean="0"/>
              <a:t> majetková </a:t>
            </a:r>
            <a:r>
              <a:rPr lang="cs-CZ" sz="2600" dirty="0" smtClean="0"/>
              <a:t>– </a:t>
            </a:r>
            <a:r>
              <a:rPr lang="cs-CZ" sz="2400" dirty="0"/>
              <a:t>p</a:t>
            </a:r>
            <a:r>
              <a:rPr lang="cs-CZ" sz="2400" dirty="0" smtClean="0"/>
              <a:t>ráva na užití díla a práva na odměnu za dílo, právě </a:t>
            </a:r>
            <a:r>
              <a:rPr lang="cs-CZ" sz="2400" dirty="0" err="1" smtClean="0"/>
              <a:t>AuP</a:t>
            </a:r>
            <a:r>
              <a:rPr lang="cs-CZ" sz="2400" dirty="0" smtClean="0"/>
              <a:t> majetková hlavně upravuje </a:t>
            </a:r>
            <a:r>
              <a:rPr lang="cs-CZ" sz="2400" i="1" dirty="0" smtClean="0"/>
              <a:t>Autorský zákon</a:t>
            </a:r>
            <a:r>
              <a:rPr lang="cs-CZ" sz="2400" dirty="0" smtClean="0"/>
              <a:t>, práva na užití se autor nemůže vzdát, ale může je převádět či dále licencovat (poskytovat dalším osobám, zástupným agenturám), zanikají 70 let po smrti autora či posledního spoluautora, po jejich zániku se dílo stává volně užitelným.</a:t>
            </a:r>
          </a:p>
          <a:p>
            <a:pPr marL="0" indent="0">
              <a:buNone/>
            </a:pPr>
            <a:endParaRPr lang="cs-CZ" sz="2800" b="1" dirty="0"/>
          </a:p>
          <a:p>
            <a:pPr marL="0" indent="0">
              <a:buNone/>
            </a:pPr>
            <a:endParaRPr lang="cs-CZ" sz="2800" dirty="0"/>
          </a:p>
        </p:txBody>
      </p:sp>
    </p:spTree>
    <p:extLst>
      <p:ext uri="{BB962C8B-B14F-4D97-AF65-F5344CB8AC3E}">
        <p14:creationId xmlns:p14="http://schemas.microsoft.com/office/powerpoint/2010/main" val="1363053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3253543"/>
            <a:ext cx="1512168" cy="1368773"/>
          </a:xfrm>
          <a:prstGeom prst="rect">
            <a:avLst/>
          </a:prstGeom>
        </p:spPr>
      </p:pic>
      <p:sp>
        <p:nvSpPr>
          <p:cNvPr id="3" name="Zástupný symbol pro obsah 2"/>
          <p:cNvSpPr>
            <a:spLocks noGrp="1"/>
          </p:cNvSpPr>
          <p:nvPr>
            <p:ph idx="1"/>
          </p:nvPr>
        </p:nvSpPr>
        <p:spPr>
          <a:xfrm>
            <a:off x="471898" y="1412776"/>
            <a:ext cx="8229600" cy="1872208"/>
          </a:xfrm>
        </p:spPr>
        <p:txBody>
          <a:bodyPr>
            <a:normAutofit/>
          </a:bodyPr>
          <a:lstStyle/>
          <a:p>
            <a:pPr marL="0" indent="0" algn="ctr">
              <a:buNone/>
            </a:pPr>
            <a:r>
              <a:rPr lang="cs-CZ" sz="2800" b="1" dirty="0" smtClean="0"/>
              <a:t>Užitím</a:t>
            </a:r>
            <a:r>
              <a:rPr lang="cs-CZ" sz="2800" dirty="0" smtClean="0"/>
              <a:t> autorského díla </a:t>
            </a:r>
            <a:r>
              <a:rPr lang="cs-CZ" sz="2800" b="1" dirty="0" smtClean="0"/>
              <a:t>se rozumí </a:t>
            </a:r>
            <a:r>
              <a:rPr lang="cs-CZ" sz="2800" dirty="0" smtClean="0"/>
              <a:t>především právo </a:t>
            </a:r>
            <a:r>
              <a:rPr lang="cs-CZ" sz="2800" dirty="0"/>
              <a:t>na </a:t>
            </a:r>
            <a:r>
              <a:rPr lang="cs-CZ" sz="2800" b="1" dirty="0"/>
              <a:t>rozmnožování</a:t>
            </a:r>
            <a:r>
              <a:rPr lang="cs-CZ" sz="2800" dirty="0"/>
              <a:t> díla, právo na </a:t>
            </a:r>
            <a:r>
              <a:rPr lang="cs-CZ" sz="2800" b="1" dirty="0" smtClean="0"/>
              <a:t>rozšiřování</a:t>
            </a:r>
            <a:r>
              <a:rPr lang="cs-CZ" sz="2800" dirty="0" smtClean="0"/>
              <a:t>, </a:t>
            </a:r>
            <a:r>
              <a:rPr lang="cs-CZ" sz="2800" b="1" dirty="0" smtClean="0"/>
              <a:t>pronájem</a:t>
            </a:r>
            <a:r>
              <a:rPr lang="cs-CZ" sz="2800" dirty="0" smtClean="0"/>
              <a:t>, </a:t>
            </a:r>
            <a:r>
              <a:rPr lang="cs-CZ" sz="2800" b="1" dirty="0" smtClean="0"/>
              <a:t>půjčování a</a:t>
            </a:r>
            <a:r>
              <a:rPr lang="cs-CZ" sz="2800" dirty="0" smtClean="0"/>
              <a:t> </a:t>
            </a:r>
            <a:r>
              <a:rPr lang="cs-CZ" sz="2800" b="1" dirty="0" smtClean="0"/>
              <a:t>vystavování</a:t>
            </a:r>
            <a:r>
              <a:rPr lang="cs-CZ" sz="2800" dirty="0" smtClean="0"/>
              <a:t> </a:t>
            </a:r>
            <a:r>
              <a:rPr lang="cs-CZ" sz="2800" dirty="0"/>
              <a:t>originálu nebo rozmnoženiny díla a právo na </a:t>
            </a:r>
            <a:r>
              <a:rPr lang="cs-CZ" sz="2800" b="1" dirty="0"/>
              <a:t>sdělování díla </a:t>
            </a:r>
            <a:r>
              <a:rPr lang="cs-CZ" sz="2800" b="1" dirty="0" smtClean="0"/>
              <a:t>veřejnosti.</a:t>
            </a:r>
            <a:endParaRPr lang="cs-CZ" sz="2800" b="1" dirty="0"/>
          </a:p>
        </p:txBody>
      </p:sp>
      <p:sp>
        <p:nvSpPr>
          <p:cNvPr id="5" name="Nadpis 1"/>
          <p:cNvSpPr>
            <a:spLocks noGrp="1"/>
          </p:cNvSpPr>
          <p:nvPr>
            <p:ph type="title"/>
          </p:nvPr>
        </p:nvSpPr>
        <p:spPr>
          <a:xfrm>
            <a:off x="457200" y="274638"/>
            <a:ext cx="8229600" cy="1143000"/>
          </a:xfrm>
        </p:spPr>
        <p:txBody>
          <a:bodyPr>
            <a:normAutofit/>
          </a:bodyPr>
          <a:lstStyle/>
          <a:p>
            <a:pPr algn="r"/>
            <a:r>
              <a:rPr lang="cs-CZ" sz="4000" b="1" dirty="0" smtClean="0"/>
              <a:t>Autorská práva a stahování</a:t>
            </a:r>
            <a:endParaRPr lang="cs-CZ" sz="4000" dirty="0"/>
          </a:p>
        </p:txBody>
      </p:sp>
      <p:sp>
        <p:nvSpPr>
          <p:cNvPr id="6" name="TextovéPole 5"/>
          <p:cNvSpPr txBox="1"/>
          <p:nvPr/>
        </p:nvSpPr>
        <p:spPr>
          <a:xfrm>
            <a:off x="1619672" y="4869160"/>
            <a:ext cx="7128792" cy="1015663"/>
          </a:xfrm>
          <a:prstGeom prst="rect">
            <a:avLst/>
          </a:prstGeom>
          <a:noFill/>
        </p:spPr>
        <p:txBody>
          <a:bodyPr wrap="square" rtlCol="0">
            <a:spAutoFit/>
          </a:bodyPr>
          <a:lstStyle/>
          <a:p>
            <a:pPr algn="r"/>
            <a:r>
              <a:rPr lang="cs-CZ" sz="2000" dirty="0" smtClean="0"/>
              <a:t>Více o možnosti užití díla zejména v kontextu pedagogické praxe (užití autorského díla při výuce, tvorbě výukových materiálů atd.) v  modulu 5 (aktivita 5.1 Digitálně-informační gramotnost).</a:t>
            </a:r>
            <a:endParaRPr lang="cs-CZ" sz="2000" dirty="0"/>
          </a:p>
        </p:txBody>
      </p:sp>
    </p:spTree>
    <p:extLst>
      <p:ext uri="{BB962C8B-B14F-4D97-AF65-F5344CB8AC3E}">
        <p14:creationId xmlns:p14="http://schemas.microsoft.com/office/powerpoint/2010/main" val="124766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43808" y="274638"/>
            <a:ext cx="5842992" cy="1143000"/>
          </a:xfrm>
        </p:spPr>
        <p:txBody>
          <a:bodyPr>
            <a:normAutofit fontScale="90000"/>
          </a:bodyPr>
          <a:lstStyle/>
          <a:p>
            <a:pPr algn="r"/>
            <a:r>
              <a:rPr lang="cs-CZ" b="1" dirty="0" smtClean="0"/>
              <a:t>Jsou opravdu děti na internetu v bezpečí?</a:t>
            </a:r>
            <a:endParaRPr lang="cs-CZ" b="1" dirty="0"/>
          </a:p>
        </p:txBody>
      </p:sp>
      <p:pic>
        <p:nvPicPr>
          <p:cNvPr id="4099"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879634"/>
            <a:ext cx="6336704" cy="3376927"/>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ovéPole 4"/>
          <p:cNvSpPr txBox="1"/>
          <p:nvPr/>
        </p:nvSpPr>
        <p:spPr>
          <a:xfrm>
            <a:off x="1181200" y="5345885"/>
            <a:ext cx="6781600" cy="369332"/>
          </a:xfrm>
          <a:prstGeom prst="rect">
            <a:avLst/>
          </a:prstGeom>
          <a:noFill/>
        </p:spPr>
        <p:txBody>
          <a:bodyPr wrap="none" rtlCol="0">
            <a:spAutoFit/>
          </a:bodyPr>
          <a:lstStyle/>
          <a:p>
            <a:pPr algn="ctr"/>
            <a:r>
              <a:rPr lang="cs-CZ" b="1" i="1" dirty="0" smtClean="0"/>
              <a:t>Ilustrativní video – jaká nebezpečí mohou na děti na internetu číhat? </a:t>
            </a:r>
            <a:endParaRPr lang="cs-CZ" b="1" i="1" dirty="0"/>
          </a:p>
        </p:txBody>
      </p:sp>
    </p:spTree>
    <p:extLst>
      <p:ext uri="{BB962C8B-B14F-4D97-AF65-F5344CB8AC3E}">
        <p14:creationId xmlns:p14="http://schemas.microsoft.com/office/powerpoint/2010/main" val="3643190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4000" b="1" dirty="0" smtClean="0"/>
              <a:t>Stahování</a:t>
            </a:r>
            <a:endParaRPr lang="cs-CZ" sz="4000" b="1" dirty="0"/>
          </a:p>
        </p:txBody>
      </p:sp>
      <p:sp>
        <p:nvSpPr>
          <p:cNvPr id="4" name="Zástupný symbol pro obsah 3"/>
          <p:cNvSpPr>
            <a:spLocks noGrp="1"/>
          </p:cNvSpPr>
          <p:nvPr>
            <p:ph idx="1"/>
          </p:nvPr>
        </p:nvSpPr>
        <p:spPr>
          <a:xfrm>
            <a:off x="457200" y="1268760"/>
            <a:ext cx="8229600" cy="1384995"/>
          </a:xfrm>
          <a:prstGeom prst="rect">
            <a:avLst/>
          </a:prstGeom>
        </p:spPr>
        <p:txBody>
          <a:bodyPr>
            <a:spAutoFit/>
          </a:bodyPr>
          <a:lstStyle/>
          <a:p>
            <a:pPr marL="0" indent="0" algn="ctr">
              <a:buNone/>
            </a:pPr>
            <a:r>
              <a:rPr lang="cs-CZ" sz="2800" dirty="0" smtClean="0"/>
              <a:t>K </a:t>
            </a:r>
            <a:r>
              <a:rPr lang="cs-CZ" sz="2800" b="1" dirty="0" smtClean="0"/>
              <a:t>porušování autorských práv </a:t>
            </a:r>
            <a:r>
              <a:rPr lang="cs-CZ" sz="2800" dirty="0" smtClean="0"/>
              <a:t>na internetu dochází zejména v souvislosti s </a:t>
            </a:r>
            <a:r>
              <a:rPr lang="cs-CZ" sz="2800" b="1" dirty="0" smtClean="0"/>
              <a:t>nelegálním stahováním </a:t>
            </a:r>
            <a:r>
              <a:rPr lang="cs-CZ" sz="2800" dirty="0" smtClean="0"/>
              <a:t>a </a:t>
            </a:r>
            <a:r>
              <a:rPr lang="cs-CZ" sz="2800" b="1" dirty="0" smtClean="0"/>
              <a:t>poskytováním autorských děl veřejnosti. </a:t>
            </a:r>
          </a:p>
        </p:txBody>
      </p:sp>
      <p:sp>
        <p:nvSpPr>
          <p:cNvPr id="5" name="TextovéPole 4"/>
          <p:cNvSpPr txBox="1"/>
          <p:nvPr/>
        </p:nvSpPr>
        <p:spPr>
          <a:xfrm>
            <a:off x="395536" y="2780928"/>
            <a:ext cx="8352928" cy="707886"/>
          </a:xfrm>
          <a:prstGeom prst="rect">
            <a:avLst/>
          </a:prstGeom>
          <a:noFill/>
        </p:spPr>
        <p:txBody>
          <a:bodyPr wrap="square" rtlCol="0">
            <a:spAutoFit/>
          </a:bodyPr>
          <a:lstStyle/>
          <a:p>
            <a:pPr algn="ctr"/>
            <a:r>
              <a:rPr lang="cs-CZ" sz="2000" dirty="0" smtClean="0"/>
              <a:t>Stále platí, že pořízení 1 rozmnoženiny díla pro osobní potřebu není nelegální (výjimku tvoří počítačové programy a databáze).</a:t>
            </a:r>
            <a:endParaRPr lang="cs-CZ" sz="2000" dirty="0"/>
          </a:p>
        </p:txBody>
      </p:sp>
      <p:sp>
        <p:nvSpPr>
          <p:cNvPr id="6" name="Šipka doprava 5"/>
          <p:cNvSpPr/>
          <p:nvPr/>
        </p:nvSpPr>
        <p:spPr>
          <a:xfrm>
            <a:off x="3599892" y="3673480"/>
            <a:ext cx="1944216" cy="648072"/>
          </a:xfrm>
          <a:prstGeom prst="rightArrow">
            <a:avLst/>
          </a:prstGeom>
          <a:solidFill>
            <a:srgbClr val="00F629">
              <a:alpha val="23000"/>
            </a:srgbClr>
          </a:solidFill>
          <a:ln>
            <a:solidFill>
              <a:srgbClr val="00F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3599892" y="3812850"/>
            <a:ext cx="1800200" cy="369332"/>
          </a:xfrm>
          <a:prstGeom prst="rect">
            <a:avLst/>
          </a:prstGeom>
          <a:noFill/>
        </p:spPr>
        <p:txBody>
          <a:bodyPr wrap="square" rtlCol="0">
            <a:spAutoFit/>
          </a:bodyPr>
          <a:lstStyle/>
          <a:p>
            <a:pPr algn="ctr"/>
            <a:r>
              <a:rPr lang="cs-CZ" b="1" dirty="0"/>
              <a:t>t</a:t>
            </a:r>
            <a:r>
              <a:rPr lang="cs-CZ" b="1" dirty="0" smtClean="0"/>
              <a:t>o znamená</a:t>
            </a:r>
            <a:endParaRPr lang="cs-CZ" b="1" dirty="0"/>
          </a:p>
        </p:txBody>
      </p:sp>
      <p:sp>
        <p:nvSpPr>
          <p:cNvPr id="8" name="TextovéPole 7"/>
          <p:cNvSpPr txBox="1"/>
          <p:nvPr/>
        </p:nvSpPr>
        <p:spPr>
          <a:xfrm>
            <a:off x="323528" y="4516201"/>
            <a:ext cx="8352928" cy="1569660"/>
          </a:xfrm>
          <a:prstGeom prst="rect">
            <a:avLst/>
          </a:prstGeom>
          <a:noFill/>
        </p:spPr>
        <p:txBody>
          <a:bodyPr wrap="square" rtlCol="0">
            <a:spAutoFit/>
          </a:bodyPr>
          <a:lstStyle/>
          <a:p>
            <a:pPr algn="ctr"/>
            <a:r>
              <a:rPr lang="cs-CZ" sz="2000" dirty="0" smtClean="0"/>
              <a:t>1 stažení filmu, hudby či knihy pro vlastní potřebu je v pořádku, pokud dílo neposkytnete dál (např. kamarádovi) a dílo nezveřejňujete (nevystavíte na web)</a:t>
            </a:r>
          </a:p>
          <a:p>
            <a:pPr algn="ctr"/>
            <a:r>
              <a:rPr lang="cs-CZ" dirty="0" smtClean="0"/>
              <a:t>POZOR – stahování počítačových her zatížených </a:t>
            </a:r>
            <a:r>
              <a:rPr lang="cs-CZ" dirty="0" err="1" smtClean="0"/>
              <a:t>AuP</a:t>
            </a:r>
            <a:r>
              <a:rPr lang="cs-CZ" dirty="0" smtClean="0"/>
              <a:t> je nelegální za jakýchkoli podmínek.</a:t>
            </a:r>
            <a:endParaRPr lang="cs-CZ" dirty="0"/>
          </a:p>
        </p:txBody>
      </p:sp>
    </p:spTree>
    <p:extLst>
      <p:ext uri="{BB962C8B-B14F-4D97-AF65-F5344CB8AC3E}">
        <p14:creationId xmlns:p14="http://schemas.microsoft.com/office/powerpoint/2010/main" val="542423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aoblený obdélník 3"/>
          <p:cNvSpPr/>
          <p:nvPr/>
        </p:nvSpPr>
        <p:spPr>
          <a:xfrm>
            <a:off x="917595" y="1556791"/>
            <a:ext cx="7380820" cy="1656185"/>
          </a:xfrm>
          <a:prstGeom prst="roundRect">
            <a:avLst/>
          </a:prstGeom>
          <a:solidFill>
            <a:srgbClr val="00B0F0">
              <a:alpha val="18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normAutofit/>
          </a:bodyPr>
          <a:lstStyle/>
          <a:p>
            <a:pPr algn="r"/>
            <a:r>
              <a:rPr lang="cs-CZ" sz="3600" b="1" dirty="0" smtClean="0"/>
              <a:t>Příklad nelegálního užití díla</a:t>
            </a:r>
            <a:endParaRPr lang="cs-CZ" sz="3600" b="1" dirty="0"/>
          </a:p>
        </p:txBody>
      </p:sp>
      <p:sp>
        <p:nvSpPr>
          <p:cNvPr id="3" name="Zástupný symbol pro obsah 2"/>
          <p:cNvSpPr>
            <a:spLocks noGrp="1"/>
          </p:cNvSpPr>
          <p:nvPr>
            <p:ph idx="1"/>
          </p:nvPr>
        </p:nvSpPr>
        <p:spPr>
          <a:xfrm>
            <a:off x="1025607" y="1556792"/>
            <a:ext cx="7164796" cy="1728191"/>
          </a:xfrm>
        </p:spPr>
        <p:txBody>
          <a:bodyPr>
            <a:normAutofit/>
          </a:bodyPr>
          <a:lstStyle/>
          <a:p>
            <a:pPr marL="0" indent="0" algn="just">
              <a:buNone/>
            </a:pPr>
            <a:r>
              <a:rPr lang="cs-CZ" sz="2000" i="1" dirty="0" smtClean="0"/>
              <a:t>Petr se rozhodl, že by rád vytvořil sestřih videa z dovolené. Sestřih sám byl ale velmi nudný, tak se rozhodl jej doplnit hudbou z CD, které si nedávno koupil. S videem se chtěl pochlubit přátelům, a tak jej nahrál na </a:t>
            </a:r>
            <a:r>
              <a:rPr lang="cs-CZ" sz="2000" i="1" dirty="0" err="1" smtClean="0"/>
              <a:t>YouTube</a:t>
            </a:r>
            <a:r>
              <a:rPr lang="cs-CZ" sz="2000" i="1" dirty="0" smtClean="0"/>
              <a:t> a pak </a:t>
            </a:r>
            <a:r>
              <a:rPr lang="cs-CZ" sz="2000" i="1" dirty="0" err="1" smtClean="0"/>
              <a:t>nasdílel</a:t>
            </a:r>
            <a:r>
              <a:rPr lang="cs-CZ" sz="2000" i="1" dirty="0" smtClean="0"/>
              <a:t> na svém </a:t>
            </a:r>
            <a:r>
              <a:rPr lang="cs-CZ" sz="2000" i="1" dirty="0" err="1" smtClean="0"/>
              <a:t>Facebookovém</a:t>
            </a:r>
            <a:r>
              <a:rPr lang="cs-CZ" sz="2000" i="1" dirty="0" smtClean="0"/>
              <a:t> účtu. Autora hudby u videa uvedl i s odkazem na jeho webové stránky.</a:t>
            </a:r>
            <a:endParaRPr lang="cs-CZ" sz="2000" i="1" dirty="0"/>
          </a:p>
        </p:txBody>
      </p:sp>
      <p:sp>
        <p:nvSpPr>
          <p:cNvPr id="5" name="TextovéPole 4"/>
          <p:cNvSpPr txBox="1"/>
          <p:nvPr/>
        </p:nvSpPr>
        <p:spPr>
          <a:xfrm>
            <a:off x="622449" y="3509851"/>
            <a:ext cx="6689652" cy="461665"/>
          </a:xfrm>
          <a:prstGeom prst="rect">
            <a:avLst/>
          </a:prstGeom>
          <a:noFill/>
        </p:spPr>
        <p:txBody>
          <a:bodyPr wrap="none" rtlCol="0">
            <a:spAutoFit/>
          </a:bodyPr>
          <a:lstStyle/>
          <a:p>
            <a:r>
              <a:rPr lang="cs-CZ" sz="2400" b="1" dirty="0" smtClean="0"/>
              <a:t>V čem přesně se Petr dopustil nelegálního jednání?</a:t>
            </a:r>
            <a:endParaRPr lang="cs-CZ" sz="2400" b="1" dirty="0"/>
          </a:p>
        </p:txBody>
      </p:sp>
      <p:sp>
        <p:nvSpPr>
          <p:cNvPr id="6" name="TextovéPole 5"/>
          <p:cNvSpPr txBox="1"/>
          <p:nvPr/>
        </p:nvSpPr>
        <p:spPr>
          <a:xfrm>
            <a:off x="478434" y="3971516"/>
            <a:ext cx="8064896" cy="2031325"/>
          </a:xfrm>
          <a:prstGeom prst="rect">
            <a:avLst/>
          </a:prstGeom>
          <a:noFill/>
        </p:spPr>
        <p:txBody>
          <a:bodyPr wrap="square" rtlCol="0">
            <a:spAutoFit/>
          </a:bodyPr>
          <a:lstStyle/>
          <a:p>
            <a:pPr marL="285750" indent="-285750">
              <a:buFontTx/>
              <a:buChar char="-"/>
            </a:pPr>
            <a:r>
              <a:rPr lang="cs-CZ" dirty="0" smtClean="0"/>
              <a:t>Petr se dopustil nelegálního šíření díla bez souhlasu autora a to především nahráním videa na </a:t>
            </a:r>
            <a:r>
              <a:rPr lang="cs-CZ" dirty="0" err="1" smtClean="0"/>
              <a:t>YouTube</a:t>
            </a:r>
            <a:r>
              <a:rPr lang="cs-CZ" dirty="0" smtClean="0"/>
              <a:t> a sdílením na sociální síti.</a:t>
            </a:r>
          </a:p>
          <a:p>
            <a:pPr marL="285750" indent="-285750">
              <a:buFontTx/>
              <a:buChar char="-"/>
            </a:pPr>
            <a:r>
              <a:rPr lang="cs-CZ" dirty="0" smtClean="0"/>
              <a:t>Ačkoli Petr uvedl autora hudby, právo na šíření jeho díla nemá – autor by ho mohl žalovat za nelegální užití díla.</a:t>
            </a:r>
          </a:p>
          <a:p>
            <a:pPr marL="285750" indent="-285750">
              <a:buFontTx/>
              <a:buChar char="-"/>
            </a:pPr>
            <a:r>
              <a:rPr lang="cs-CZ" dirty="0" smtClean="0"/>
              <a:t>Aby bylo Petrovo jednání legální, musel by video zveřejnit bez hudby a nebo jej doplnit hudbou volnou (uplynulo 70 let od smrti autora) a nebo hudbou pod některou z licencí </a:t>
            </a:r>
            <a:r>
              <a:rPr lang="cs-CZ" dirty="0" err="1" smtClean="0"/>
              <a:t>Creative</a:t>
            </a:r>
            <a:r>
              <a:rPr lang="cs-CZ" dirty="0" smtClean="0"/>
              <a:t> </a:t>
            </a:r>
            <a:r>
              <a:rPr lang="cs-CZ" dirty="0" err="1" smtClean="0"/>
              <a:t>Commons</a:t>
            </a:r>
            <a:r>
              <a:rPr lang="cs-CZ" dirty="0" smtClean="0"/>
              <a:t>.</a:t>
            </a:r>
            <a:endParaRPr lang="cs-CZ" dirty="0"/>
          </a:p>
        </p:txBody>
      </p:sp>
    </p:spTree>
    <p:extLst>
      <p:ext uri="{BB962C8B-B14F-4D97-AF65-F5344CB8AC3E}">
        <p14:creationId xmlns:p14="http://schemas.microsoft.com/office/powerpoint/2010/main" val="593652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3600" b="1" dirty="0" smtClean="0"/>
              <a:t>Problematika peer to peer sítí</a:t>
            </a:r>
            <a:endParaRPr lang="cs-CZ" sz="3600" b="1" dirty="0"/>
          </a:p>
        </p:txBody>
      </p:sp>
      <p:sp>
        <p:nvSpPr>
          <p:cNvPr id="3" name="Zástupný symbol pro obsah 2"/>
          <p:cNvSpPr>
            <a:spLocks noGrp="1"/>
          </p:cNvSpPr>
          <p:nvPr>
            <p:ph idx="1"/>
          </p:nvPr>
        </p:nvSpPr>
        <p:spPr>
          <a:xfrm>
            <a:off x="449288" y="1484783"/>
            <a:ext cx="8229600" cy="1008112"/>
          </a:xfrm>
        </p:spPr>
        <p:txBody>
          <a:bodyPr>
            <a:normAutofit/>
          </a:bodyPr>
          <a:lstStyle/>
          <a:p>
            <a:pPr marL="0" indent="0" algn="ctr">
              <a:buNone/>
            </a:pPr>
            <a:r>
              <a:rPr lang="cs-CZ" sz="2800" b="1" dirty="0" smtClean="0"/>
              <a:t>Stahování pomocí softwaru typu peer to peer je vždy nelegální.</a:t>
            </a:r>
            <a:endParaRPr lang="cs-CZ" sz="2800" b="1" dirty="0"/>
          </a:p>
        </p:txBody>
      </p:sp>
      <p:sp>
        <p:nvSpPr>
          <p:cNvPr id="4" name="TextovéPole 3"/>
          <p:cNvSpPr txBox="1"/>
          <p:nvPr/>
        </p:nvSpPr>
        <p:spPr>
          <a:xfrm>
            <a:off x="627696" y="2690013"/>
            <a:ext cx="1027204" cy="461665"/>
          </a:xfrm>
          <a:prstGeom prst="rect">
            <a:avLst/>
          </a:prstGeom>
          <a:noFill/>
        </p:spPr>
        <p:txBody>
          <a:bodyPr wrap="none" rtlCol="0">
            <a:spAutoFit/>
          </a:bodyPr>
          <a:lstStyle/>
          <a:p>
            <a:r>
              <a:rPr lang="cs-CZ" sz="2400" b="1" i="1" dirty="0" smtClean="0"/>
              <a:t>PROČ?</a:t>
            </a:r>
            <a:endParaRPr lang="cs-CZ" sz="2400" b="1" i="1" dirty="0"/>
          </a:p>
        </p:txBody>
      </p:sp>
      <p:sp>
        <p:nvSpPr>
          <p:cNvPr id="5" name="TextovéPole 4"/>
          <p:cNvSpPr txBox="1"/>
          <p:nvPr/>
        </p:nvSpPr>
        <p:spPr>
          <a:xfrm>
            <a:off x="457895" y="3157258"/>
            <a:ext cx="7920880" cy="2246769"/>
          </a:xfrm>
          <a:prstGeom prst="rect">
            <a:avLst/>
          </a:prstGeom>
          <a:noFill/>
        </p:spPr>
        <p:txBody>
          <a:bodyPr wrap="square" rtlCol="0">
            <a:spAutoFit/>
          </a:bodyPr>
          <a:lstStyle/>
          <a:p>
            <a:pPr marL="285750" indent="-285750">
              <a:buFont typeface="Arial" panose="020B0604020202020204" pitchFamily="34" charset="0"/>
              <a:buChar char="•"/>
            </a:pPr>
            <a:r>
              <a:rPr lang="cs-CZ" sz="2000" dirty="0"/>
              <a:t>Aby mohl uživatel stahovat </a:t>
            </a:r>
            <a:r>
              <a:rPr lang="cs-CZ" sz="2000" dirty="0" smtClean="0"/>
              <a:t>obsah jejich pomocí, </a:t>
            </a:r>
            <a:r>
              <a:rPr lang="cs-CZ" sz="2000" dirty="0"/>
              <a:t>musí nejprve dát přístup ostatním uživatelům k části obsahu svého počítače – </a:t>
            </a:r>
            <a:r>
              <a:rPr lang="cs-CZ" sz="2000" dirty="0" smtClean="0"/>
              <a:t>často se jedná o jiná díla zatížená autorskými právy.</a:t>
            </a:r>
          </a:p>
          <a:p>
            <a:pPr marL="285750" indent="-285750">
              <a:buFont typeface="Arial" panose="020B0604020202020204" pitchFamily="34" charset="0"/>
              <a:buChar char="•"/>
            </a:pPr>
            <a:r>
              <a:rPr lang="cs-CZ" sz="2000" dirty="0" smtClean="0"/>
              <a:t>Při stahování pomocí těchto sítí je právě </a:t>
            </a:r>
            <a:r>
              <a:rPr lang="cs-CZ" sz="2000" dirty="0"/>
              <a:t>stahovaný obsah </a:t>
            </a:r>
            <a:r>
              <a:rPr lang="cs-CZ" sz="2000" dirty="0" smtClean="0"/>
              <a:t>zpřístupněn </a:t>
            </a:r>
            <a:r>
              <a:rPr lang="cs-CZ" sz="2000" dirty="0"/>
              <a:t>ostatním </a:t>
            </a:r>
            <a:r>
              <a:rPr lang="cs-CZ" sz="2000" dirty="0" smtClean="0"/>
              <a:t>uživatelům – </a:t>
            </a:r>
            <a:r>
              <a:rPr lang="cs-CZ" sz="2000" dirty="0"/>
              <a:t>stahovaný </a:t>
            </a:r>
            <a:r>
              <a:rPr lang="cs-CZ" sz="2000" dirty="0" smtClean="0"/>
              <a:t>obsah (dílo spadající pod ochranu autorského zákona) </a:t>
            </a:r>
            <a:r>
              <a:rPr lang="cs-CZ" sz="2000" dirty="0"/>
              <a:t>je </a:t>
            </a:r>
            <a:r>
              <a:rPr lang="cs-CZ" sz="2000" dirty="0" smtClean="0"/>
              <a:t>tedy  současně zpřístupněn k </a:t>
            </a:r>
            <a:r>
              <a:rPr lang="cs-CZ" sz="2000" dirty="0"/>
              <a:t>dalšímu stažení ostatním uživatelům, a tedy neoprávněně sdělován </a:t>
            </a:r>
            <a:r>
              <a:rPr lang="cs-CZ" sz="2000" dirty="0" smtClean="0"/>
              <a:t>veřejnosti.</a:t>
            </a:r>
            <a:endParaRPr lang="cs-CZ" sz="2000" dirty="0"/>
          </a:p>
        </p:txBody>
      </p:sp>
    </p:spTree>
    <p:extLst>
      <p:ext uri="{BB962C8B-B14F-4D97-AF65-F5344CB8AC3E}">
        <p14:creationId xmlns:p14="http://schemas.microsoft.com/office/powerpoint/2010/main" val="2589105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1512147"/>
            <a:ext cx="8229600" cy="4392488"/>
          </a:xfrm>
        </p:spPr>
        <p:txBody>
          <a:bodyPr>
            <a:normAutofit lnSpcReduction="10000"/>
          </a:bodyPr>
          <a:lstStyle/>
          <a:p>
            <a:pPr fontAlgn="base"/>
            <a:r>
              <a:rPr lang="cs-CZ" sz="2800" dirty="0" smtClean="0">
                <a:hlinkClick r:id="rId2"/>
              </a:rPr>
              <a:t>Nejznámější </a:t>
            </a:r>
            <a:r>
              <a:rPr lang="cs-CZ" sz="2800" dirty="0">
                <a:hlinkClick r:id="rId2"/>
              </a:rPr>
              <a:t>český </a:t>
            </a:r>
            <a:r>
              <a:rPr lang="cs-CZ" sz="2800" dirty="0" smtClean="0">
                <a:hlinkClick r:id="rId2"/>
              </a:rPr>
              <a:t>případ</a:t>
            </a:r>
            <a:r>
              <a:rPr lang="cs-CZ" sz="2800" dirty="0" smtClean="0"/>
              <a:t> z roku 2008 – chlapec natočil </a:t>
            </a:r>
            <a:r>
              <a:rPr lang="cs-CZ" sz="2800" dirty="0" err="1" smtClean="0"/>
              <a:t>kinorip</a:t>
            </a:r>
            <a:r>
              <a:rPr lang="cs-CZ" sz="2800" dirty="0" smtClean="0"/>
              <a:t> filmu </a:t>
            </a:r>
            <a:r>
              <a:rPr lang="cs-CZ" sz="2800" dirty="0" err="1" smtClean="0"/>
              <a:t>Simpsonovi</a:t>
            </a:r>
            <a:r>
              <a:rPr lang="cs-CZ" sz="2800" dirty="0" smtClean="0"/>
              <a:t> ve filmu a </a:t>
            </a:r>
            <a:r>
              <a:rPr lang="cs-CZ" sz="2800" dirty="0" err="1" smtClean="0"/>
              <a:t>nasdílel</a:t>
            </a:r>
            <a:r>
              <a:rPr lang="cs-CZ" sz="2800" dirty="0" smtClean="0"/>
              <a:t> jej na internetu.</a:t>
            </a:r>
          </a:p>
          <a:p>
            <a:pPr fontAlgn="base"/>
            <a:endParaRPr lang="cs-CZ" sz="2800" dirty="0"/>
          </a:p>
          <a:p>
            <a:pPr fontAlgn="base"/>
            <a:endParaRPr lang="cs-CZ" dirty="0" smtClean="0"/>
          </a:p>
          <a:p>
            <a:pPr fontAlgn="base"/>
            <a:endParaRPr lang="cs-CZ" dirty="0" smtClean="0"/>
          </a:p>
          <a:p>
            <a:pPr fontAlgn="base"/>
            <a:endParaRPr lang="cs-CZ" dirty="0"/>
          </a:p>
          <a:p>
            <a:r>
              <a:rPr lang="cs-CZ" sz="2800" dirty="0" smtClean="0">
                <a:hlinkClick r:id="rId3"/>
              </a:rPr>
              <a:t>Případ</a:t>
            </a:r>
            <a:r>
              <a:rPr lang="cs-CZ" sz="2800" dirty="0" smtClean="0"/>
              <a:t> 16 letého chlapce z Liberce, který na svých webových stránkách nabízel až 2 500 filmů ke stažení. </a:t>
            </a:r>
            <a:endParaRPr lang="cs-CZ" sz="2800" dirty="0"/>
          </a:p>
        </p:txBody>
      </p:sp>
      <p:sp>
        <p:nvSpPr>
          <p:cNvPr id="4" name="Nadpis 1"/>
          <p:cNvSpPr>
            <a:spLocks noGrp="1"/>
          </p:cNvSpPr>
          <p:nvPr>
            <p:ph type="title"/>
          </p:nvPr>
        </p:nvSpPr>
        <p:spPr>
          <a:xfrm>
            <a:off x="3563888" y="116632"/>
            <a:ext cx="5194920" cy="1143000"/>
          </a:xfrm>
        </p:spPr>
        <p:txBody>
          <a:bodyPr>
            <a:noAutofit/>
          </a:bodyPr>
          <a:lstStyle/>
          <a:p>
            <a:pPr algn="r"/>
            <a:r>
              <a:rPr lang="cs-CZ" sz="3200" b="1" dirty="0" smtClean="0"/>
              <a:t>Případy postihů za </a:t>
            </a:r>
            <a:br>
              <a:rPr lang="cs-CZ" sz="3200" b="1" dirty="0" smtClean="0"/>
            </a:br>
            <a:r>
              <a:rPr lang="cs-CZ" sz="3200" b="1" dirty="0" smtClean="0"/>
              <a:t>nelegální stahování</a:t>
            </a:r>
            <a:endParaRPr lang="cs-CZ" sz="3200" dirty="0"/>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3218" y="2708920"/>
            <a:ext cx="4032448" cy="1854926"/>
          </a:xfrm>
          <a:prstGeom prst="rect">
            <a:avLst/>
          </a:prstGeom>
        </p:spPr>
      </p:pic>
    </p:spTree>
    <p:extLst>
      <p:ext uri="{BB962C8B-B14F-4D97-AF65-F5344CB8AC3E}">
        <p14:creationId xmlns:p14="http://schemas.microsoft.com/office/powerpoint/2010/main" val="1337758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4000" b="1" dirty="0" smtClean="0"/>
              <a:t>Nevhodný a nelegální obsah</a:t>
            </a:r>
            <a:endParaRPr lang="cs-CZ" sz="4000" b="1" dirty="0"/>
          </a:p>
        </p:txBody>
      </p:sp>
      <p:sp>
        <p:nvSpPr>
          <p:cNvPr id="3" name="Zástupný symbol pro obsah 2"/>
          <p:cNvSpPr>
            <a:spLocks noGrp="1"/>
          </p:cNvSpPr>
          <p:nvPr>
            <p:ph idx="1"/>
          </p:nvPr>
        </p:nvSpPr>
        <p:spPr>
          <a:xfrm>
            <a:off x="467544" y="1556792"/>
            <a:ext cx="8229600" cy="4176465"/>
          </a:xfrm>
        </p:spPr>
        <p:txBody>
          <a:bodyPr>
            <a:normAutofit/>
          </a:bodyPr>
          <a:lstStyle/>
          <a:p>
            <a:pPr marL="0" indent="0">
              <a:buNone/>
            </a:pPr>
            <a:r>
              <a:rPr lang="cs-CZ" sz="2800" dirty="0" smtClean="0"/>
              <a:t>Obsah webu, který je pro děti a mladé uživatele nevhodný, můžeme rozdělit na obsah:</a:t>
            </a:r>
          </a:p>
          <a:p>
            <a:r>
              <a:rPr lang="cs-CZ" sz="2800" b="1" dirty="0" smtClean="0"/>
              <a:t>Nelegální/protizákonný</a:t>
            </a:r>
            <a:r>
              <a:rPr lang="cs-CZ" sz="2800" dirty="0" smtClean="0"/>
              <a:t> </a:t>
            </a:r>
            <a:r>
              <a:rPr lang="cs-CZ" sz="2600" dirty="0" smtClean="0"/>
              <a:t>– tento obsah je možné nahlásit a pokusit se jej z internetu odstranit, do těchto snah se zapojuje i policie a státní složky.</a:t>
            </a:r>
          </a:p>
          <a:p>
            <a:r>
              <a:rPr lang="cs-CZ" sz="2800" b="1" dirty="0" smtClean="0"/>
              <a:t>Legální, ale nevhodný </a:t>
            </a:r>
            <a:r>
              <a:rPr lang="cs-CZ" sz="2600" dirty="0" smtClean="0"/>
              <a:t>– obsah je obecně legální, ale pro děti nevhodný, většinou se za dostatečné upozornění považuje tzv. </a:t>
            </a:r>
            <a:r>
              <a:rPr lang="cs-CZ" sz="2600" dirty="0" err="1" smtClean="0"/>
              <a:t>disclaimer</a:t>
            </a:r>
            <a:r>
              <a:rPr lang="cs-CZ" sz="2600" dirty="0" smtClean="0"/>
              <a:t> nebo varování, že obsah není vhodný pro mladší 18 let.</a:t>
            </a:r>
            <a:endParaRPr lang="cs-CZ" sz="2600" dirty="0"/>
          </a:p>
        </p:txBody>
      </p:sp>
    </p:spTree>
    <p:extLst>
      <p:ext uri="{BB962C8B-B14F-4D97-AF65-F5344CB8AC3E}">
        <p14:creationId xmlns:p14="http://schemas.microsoft.com/office/powerpoint/2010/main" val="1750385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BEBA8EAE-BF5A-486C-A8C5-ECC9F3942E4B}">
                <a14:imgProps xmlns:a14="http://schemas.microsoft.com/office/drawing/2010/main">
                  <a14:imgLayer r:embed="rId3">
                    <a14:imgEffect>
                      <a14:artisticCrisscrossEtching trans="42000"/>
                    </a14:imgEffect>
                  </a14:imgLayer>
                </a14:imgProps>
              </a:ext>
              <a:ext uri="{28A0092B-C50C-407E-A947-70E740481C1C}">
                <a14:useLocalDpi xmlns:a14="http://schemas.microsoft.com/office/drawing/2010/main" val="0"/>
              </a:ext>
            </a:extLst>
          </a:blip>
          <a:stretch>
            <a:fillRect/>
          </a:stretch>
        </p:blipFill>
        <p:spPr>
          <a:xfrm>
            <a:off x="2411760" y="1700808"/>
            <a:ext cx="4272619" cy="4272619"/>
          </a:xfrm>
          <a:prstGeom prst="rect">
            <a:avLst/>
          </a:prstGeom>
        </p:spPr>
      </p:pic>
      <p:sp>
        <p:nvSpPr>
          <p:cNvPr id="2" name="Nadpis 1"/>
          <p:cNvSpPr>
            <a:spLocks noGrp="1"/>
          </p:cNvSpPr>
          <p:nvPr>
            <p:ph type="title"/>
          </p:nvPr>
        </p:nvSpPr>
        <p:spPr>
          <a:xfrm>
            <a:off x="467544" y="188640"/>
            <a:ext cx="8229600" cy="1143000"/>
          </a:xfrm>
        </p:spPr>
        <p:txBody>
          <a:bodyPr>
            <a:normAutofit/>
          </a:bodyPr>
          <a:lstStyle/>
          <a:p>
            <a:pPr algn="r"/>
            <a:r>
              <a:rPr lang="cs-CZ" sz="4000" b="1" dirty="0" smtClean="0"/>
              <a:t>Nelegální/protizákonný obsah</a:t>
            </a:r>
            <a:endParaRPr lang="cs-CZ" sz="4000" b="1" dirty="0"/>
          </a:p>
        </p:txBody>
      </p:sp>
      <p:sp>
        <p:nvSpPr>
          <p:cNvPr id="3" name="Zástupný symbol pro obsah 2"/>
          <p:cNvSpPr>
            <a:spLocks noGrp="1"/>
          </p:cNvSpPr>
          <p:nvPr>
            <p:ph idx="1"/>
          </p:nvPr>
        </p:nvSpPr>
        <p:spPr>
          <a:xfrm>
            <a:off x="323528" y="1700808"/>
            <a:ext cx="8229600" cy="4392488"/>
          </a:xfrm>
        </p:spPr>
        <p:txBody>
          <a:bodyPr>
            <a:normAutofit fontScale="70000" lnSpcReduction="20000"/>
          </a:bodyPr>
          <a:lstStyle/>
          <a:p>
            <a:r>
              <a:rPr lang="cs-CZ" b="1" dirty="0" smtClean="0"/>
              <a:t>Dětská pornografie</a:t>
            </a:r>
            <a:r>
              <a:rPr lang="cs-CZ" dirty="0" smtClean="0"/>
              <a:t>, </a:t>
            </a:r>
            <a:r>
              <a:rPr lang="cs-CZ" b="1" dirty="0" smtClean="0"/>
              <a:t>tvrdá</a:t>
            </a:r>
            <a:r>
              <a:rPr lang="cs-CZ" b="1" dirty="0"/>
              <a:t> </a:t>
            </a:r>
            <a:r>
              <a:rPr lang="cs-CZ" b="1" dirty="0" smtClean="0"/>
              <a:t>a deviantní pornografie</a:t>
            </a:r>
            <a:r>
              <a:rPr lang="cs-CZ" dirty="0" smtClean="0"/>
              <a:t>, neoznačená pornografie na místech přístupných dětem</a:t>
            </a:r>
          </a:p>
          <a:p>
            <a:r>
              <a:rPr lang="cs-CZ" b="1" dirty="0" smtClean="0"/>
              <a:t>Extremistický obsah</a:t>
            </a:r>
            <a:r>
              <a:rPr lang="cs-CZ" dirty="0" smtClean="0"/>
              <a:t>, hnutí, která </a:t>
            </a:r>
            <a:r>
              <a:rPr lang="cs-CZ" dirty="0"/>
              <a:t>prokazatelně </a:t>
            </a:r>
            <a:r>
              <a:rPr lang="cs-CZ" dirty="0" smtClean="0"/>
              <a:t>směřují </a:t>
            </a:r>
            <a:r>
              <a:rPr lang="cs-CZ" dirty="0"/>
              <a:t>k </a:t>
            </a:r>
            <a:r>
              <a:rPr lang="cs-CZ" b="1" dirty="0"/>
              <a:t>potlačení práv a svobod člověka</a:t>
            </a:r>
            <a:r>
              <a:rPr lang="cs-CZ" dirty="0"/>
              <a:t>, nebo </a:t>
            </a:r>
            <a:r>
              <a:rPr lang="cs-CZ" dirty="0" smtClean="0"/>
              <a:t>hlásají </a:t>
            </a:r>
            <a:r>
              <a:rPr lang="cs-CZ" dirty="0"/>
              <a:t>rasovou, etnickou, národnostní, náboženskou či třídní </a:t>
            </a:r>
            <a:r>
              <a:rPr lang="cs-CZ" b="1" dirty="0"/>
              <a:t>zášť</a:t>
            </a:r>
            <a:r>
              <a:rPr lang="cs-CZ" dirty="0"/>
              <a:t> nebo zášť vůči jiné skupině osob, nesmí být ani vyjadřován pozitivní vztah či obdiv k takovému </a:t>
            </a:r>
            <a:r>
              <a:rPr lang="cs-CZ" dirty="0" smtClean="0"/>
              <a:t>hnutí</a:t>
            </a:r>
          </a:p>
          <a:p>
            <a:r>
              <a:rPr lang="cs-CZ" b="1" dirty="0" smtClean="0"/>
              <a:t>Popírání genocidia</a:t>
            </a:r>
          </a:p>
          <a:p>
            <a:r>
              <a:rPr lang="cs-CZ" b="1" dirty="0" smtClean="0"/>
              <a:t>Hanobení</a:t>
            </a:r>
            <a:r>
              <a:rPr lang="cs-CZ" dirty="0" smtClean="0"/>
              <a:t> národa, rasy, etnické </a:t>
            </a:r>
            <a:r>
              <a:rPr lang="cs-CZ" dirty="0"/>
              <a:t>nebo </a:t>
            </a:r>
            <a:r>
              <a:rPr lang="cs-CZ" dirty="0" smtClean="0"/>
              <a:t>jiné skupiny osob, </a:t>
            </a:r>
            <a:r>
              <a:rPr lang="cs-CZ" b="1" dirty="0" smtClean="0"/>
              <a:t>podněcování </a:t>
            </a:r>
            <a:r>
              <a:rPr lang="cs-CZ" b="1" dirty="0"/>
              <a:t>k nenávisti </a:t>
            </a:r>
            <a:r>
              <a:rPr lang="cs-CZ" dirty="0"/>
              <a:t>nebo k omezování jejich práv a svobod </a:t>
            </a:r>
            <a:endParaRPr lang="cs-CZ" dirty="0" smtClean="0"/>
          </a:p>
          <a:p>
            <a:r>
              <a:rPr lang="cs-CZ" b="1" dirty="0" smtClean="0"/>
              <a:t>Vyhrožování</a:t>
            </a:r>
            <a:r>
              <a:rPr lang="cs-CZ" dirty="0" smtClean="0"/>
              <a:t> </a:t>
            </a:r>
            <a:r>
              <a:rPr lang="cs-CZ" dirty="0"/>
              <a:t>usmrcením, ublížením na zdraví nebo způsobením škody velkého rozsahu </a:t>
            </a:r>
            <a:endParaRPr lang="cs-CZ" dirty="0" smtClean="0"/>
          </a:p>
          <a:p>
            <a:r>
              <a:rPr lang="cs-CZ" dirty="0" smtClean="0"/>
              <a:t>Materiály ukazující surové </a:t>
            </a:r>
            <a:r>
              <a:rPr lang="cs-CZ" dirty="0"/>
              <a:t>nebo </a:t>
            </a:r>
            <a:r>
              <a:rPr lang="cs-CZ" dirty="0" smtClean="0"/>
              <a:t>trýznivé </a:t>
            </a:r>
            <a:r>
              <a:rPr lang="cs-CZ" b="1" dirty="0" smtClean="0"/>
              <a:t>týrání zvířete</a:t>
            </a:r>
          </a:p>
          <a:p>
            <a:r>
              <a:rPr lang="cs-CZ" dirty="0" smtClean="0"/>
              <a:t>Dětem </a:t>
            </a:r>
            <a:r>
              <a:rPr lang="cs-CZ" dirty="0"/>
              <a:t>či dítěti </a:t>
            </a:r>
            <a:r>
              <a:rPr lang="cs-CZ" dirty="0" smtClean="0"/>
              <a:t>zpřístupněný závadný </a:t>
            </a:r>
            <a:r>
              <a:rPr lang="cs-CZ" dirty="0"/>
              <a:t>obsah s úmyslem svést ho k zahálčivému nebo nemravnému životu </a:t>
            </a:r>
            <a:r>
              <a:rPr lang="cs-CZ" dirty="0" smtClean="0"/>
              <a:t> </a:t>
            </a:r>
            <a:endParaRPr lang="cs-CZ" dirty="0"/>
          </a:p>
        </p:txBody>
      </p:sp>
    </p:spTree>
    <p:extLst>
      <p:ext uri="{BB962C8B-B14F-4D97-AF65-F5344CB8AC3E}">
        <p14:creationId xmlns:p14="http://schemas.microsoft.com/office/powerpoint/2010/main" val="1091856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BEBA8EAE-BF5A-486C-A8C5-ECC9F3942E4B}">
                <a14:imgProps xmlns:a14="http://schemas.microsoft.com/office/drawing/2010/main">
                  <a14:imgLayer r:embed="rId4">
                    <a14:imgEffect>
                      <a14:artisticCrisscrossEtching trans="9000"/>
                    </a14:imgEffect>
                  </a14:imgLayer>
                </a14:imgProps>
              </a:ext>
              <a:ext uri="{28A0092B-C50C-407E-A947-70E740481C1C}">
                <a14:useLocalDpi xmlns:a14="http://schemas.microsoft.com/office/drawing/2010/main" val="0"/>
              </a:ext>
            </a:extLst>
          </a:blip>
          <a:stretch>
            <a:fillRect/>
          </a:stretch>
        </p:blipFill>
        <p:spPr>
          <a:xfrm>
            <a:off x="3682132" y="2027364"/>
            <a:ext cx="938461" cy="938461"/>
          </a:xfrm>
          <a:prstGeom prst="rect">
            <a:avLst/>
          </a:prstGeom>
        </p:spPr>
      </p:pic>
      <p:pic>
        <p:nvPicPr>
          <p:cNvPr id="5" name="Obrázek 4"/>
          <p:cNvPicPr>
            <a:picLocks noChangeAspect="1"/>
          </p:cNvPicPr>
          <p:nvPr/>
        </p:nvPicPr>
        <p:blipFill>
          <a:blip r:embed="rId5">
            <a:extLst>
              <a:ext uri="{BEBA8EAE-BF5A-486C-A8C5-ECC9F3942E4B}">
                <a14:imgProps xmlns:a14="http://schemas.microsoft.com/office/drawing/2010/main">
                  <a14:imgLayer r:embed="rId6">
                    <a14:imgEffect>
                      <a14:artisticCrisscrossEtching trans="10000"/>
                    </a14:imgEffect>
                  </a14:imgLayer>
                </a14:imgProps>
              </a:ext>
              <a:ext uri="{28A0092B-C50C-407E-A947-70E740481C1C}">
                <a14:useLocalDpi xmlns:a14="http://schemas.microsoft.com/office/drawing/2010/main" val="0"/>
              </a:ext>
            </a:extLst>
          </a:blip>
          <a:stretch>
            <a:fillRect/>
          </a:stretch>
        </p:blipFill>
        <p:spPr>
          <a:xfrm>
            <a:off x="2977995" y="2060849"/>
            <a:ext cx="398524" cy="816976"/>
          </a:xfrm>
          <a:prstGeom prst="rect">
            <a:avLst/>
          </a:prstGeom>
        </p:spPr>
      </p:pic>
      <p:pic>
        <p:nvPicPr>
          <p:cNvPr id="6" name="Obrázek 5"/>
          <p:cNvPicPr>
            <a:picLocks noChangeAspect="1"/>
          </p:cNvPicPr>
          <p:nvPr/>
        </p:nvPicPr>
        <p:blipFill>
          <a:blip r:embed="rId5">
            <a:extLst>
              <a:ext uri="{BEBA8EAE-BF5A-486C-A8C5-ECC9F3942E4B}">
                <a14:imgProps xmlns:a14="http://schemas.microsoft.com/office/drawing/2010/main">
                  <a14:imgLayer r:embed="rId6">
                    <a14:imgEffect>
                      <a14:artisticCrisscrossEtching trans="10000"/>
                    </a14:imgEffect>
                  </a14:imgLayer>
                </a14:imgProps>
              </a:ext>
              <a:ext uri="{28A0092B-C50C-407E-A947-70E740481C1C}">
                <a14:useLocalDpi xmlns:a14="http://schemas.microsoft.com/office/drawing/2010/main" val="0"/>
              </a:ext>
            </a:extLst>
          </a:blip>
          <a:stretch>
            <a:fillRect/>
          </a:stretch>
        </p:blipFill>
        <p:spPr>
          <a:xfrm>
            <a:off x="4915913" y="2060848"/>
            <a:ext cx="398524" cy="816976"/>
          </a:xfrm>
          <a:prstGeom prst="rect">
            <a:avLst/>
          </a:prstGeom>
        </p:spPr>
      </p:pic>
      <p:pic>
        <p:nvPicPr>
          <p:cNvPr id="7" name="Obrázek 6"/>
          <p:cNvPicPr>
            <a:picLocks noChangeAspect="1"/>
          </p:cNvPicPr>
          <p:nvPr/>
        </p:nvPicPr>
        <p:blipFill>
          <a:blip r:embed="rId5">
            <a:extLst>
              <a:ext uri="{BEBA8EAE-BF5A-486C-A8C5-ECC9F3942E4B}">
                <a14:imgProps xmlns:a14="http://schemas.microsoft.com/office/drawing/2010/main">
                  <a14:imgLayer r:embed="rId6">
                    <a14:imgEffect>
                      <a14:artisticCrisscrossEtching trans="10000"/>
                    </a14:imgEffect>
                  </a14:imgLayer>
                </a14:imgProps>
              </a:ext>
              <a:ext uri="{28A0092B-C50C-407E-A947-70E740481C1C}">
                <a14:useLocalDpi xmlns:a14="http://schemas.microsoft.com/office/drawing/2010/main" val="0"/>
              </a:ext>
            </a:extLst>
          </a:blip>
          <a:stretch>
            <a:fillRect/>
          </a:stretch>
        </p:blipFill>
        <p:spPr>
          <a:xfrm>
            <a:off x="5430047" y="2060847"/>
            <a:ext cx="398524" cy="816976"/>
          </a:xfrm>
          <a:prstGeom prst="rect">
            <a:avLst/>
          </a:prstGeom>
        </p:spPr>
      </p:pic>
      <p:pic>
        <p:nvPicPr>
          <p:cNvPr id="8" name="Obrázek 7"/>
          <p:cNvPicPr>
            <a:picLocks noChangeAspect="1"/>
          </p:cNvPicPr>
          <p:nvPr/>
        </p:nvPicPr>
        <p:blipFill>
          <a:blip r:embed="rId5">
            <a:extLst>
              <a:ext uri="{BEBA8EAE-BF5A-486C-A8C5-ECC9F3942E4B}">
                <a14:imgProps xmlns:a14="http://schemas.microsoft.com/office/drawing/2010/main">
                  <a14:imgLayer r:embed="rId6">
                    <a14:imgEffect>
                      <a14:artisticCrisscrossEtching trans="10000"/>
                    </a14:imgEffect>
                  </a14:imgLayer>
                </a14:imgProps>
              </a:ext>
              <a:ext uri="{28A0092B-C50C-407E-A947-70E740481C1C}">
                <a14:useLocalDpi xmlns:a14="http://schemas.microsoft.com/office/drawing/2010/main" val="0"/>
              </a:ext>
            </a:extLst>
          </a:blip>
          <a:stretch>
            <a:fillRect/>
          </a:stretch>
        </p:blipFill>
        <p:spPr>
          <a:xfrm>
            <a:off x="2445872" y="2060849"/>
            <a:ext cx="398524" cy="816976"/>
          </a:xfrm>
          <a:prstGeom prst="rect">
            <a:avLst/>
          </a:prstGeom>
        </p:spPr>
      </p:pic>
      <p:sp>
        <p:nvSpPr>
          <p:cNvPr id="2" name="Nadpis 1"/>
          <p:cNvSpPr>
            <a:spLocks noGrp="1"/>
          </p:cNvSpPr>
          <p:nvPr>
            <p:ph type="title"/>
          </p:nvPr>
        </p:nvSpPr>
        <p:spPr>
          <a:xfrm>
            <a:off x="395536" y="188640"/>
            <a:ext cx="8229600" cy="1143000"/>
          </a:xfrm>
        </p:spPr>
        <p:txBody>
          <a:bodyPr>
            <a:normAutofit/>
          </a:bodyPr>
          <a:lstStyle/>
          <a:p>
            <a:pPr algn="r"/>
            <a:r>
              <a:rPr lang="cs-CZ" sz="4000" b="1" dirty="0" smtClean="0"/>
              <a:t>Legální, ale nevhodný obsah</a:t>
            </a:r>
            <a:endParaRPr lang="cs-CZ" sz="4000" b="1" dirty="0"/>
          </a:p>
        </p:txBody>
      </p:sp>
      <p:sp>
        <p:nvSpPr>
          <p:cNvPr id="3" name="Zástupný symbol pro obsah 2"/>
          <p:cNvSpPr>
            <a:spLocks noGrp="1"/>
          </p:cNvSpPr>
          <p:nvPr>
            <p:ph idx="1"/>
          </p:nvPr>
        </p:nvSpPr>
        <p:spPr>
          <a:xfrm>
            <a:off x="395536" y="1484784"/>
            <a:ext cx="8229600" cy="4525963"/>
          </a:xfrm>
        </p:spPr>
        <p:txBody>
          <a:bodyPr>
            <a:normAutofit fontScale="92500" lnSpcReduction="10000"/>
          </a:bodyPr>
          <a:lstStyle/>
          <a:p>
            <a:r>
              <a:rPr lang="cs-CZ" sz="2600" b="1" dirty="0" smtClean="0"/>
              <a:t>Pornografie, je-li zajištěna její nepřístupnost do 18 let </a:t>
            </a:r>
          </a:p>
          <a:p>
            <a:pPr>
              <a:buFont typeface="Calibri" panose="020F0502020204030204" pitchFamily="34" charset="0"/>
              <a:buChar char="–"/>
            </a:pPr>
            <a:r>
              <a:rPr lang="cs-CZ" sz="2400" dirty="0" smtClean="0"/>
              <a:t>v </a:t>
            </a:r>
            <a:r>
              <a:rPr lang="cs-CZ" sz="2400" dirty="0"/>
              <a:t>praxi se </a:t>
            </a:r>
            <a:r>
              <a:rPr lang="cs-CZ" sz="2400" dirty="0" smtClean="0"/>
              <a:t>ovšem </a:t>
            </a:r>
            <a:r>
              <a:rPr lang="cs-CZ" sz="2400" dirty="0"/>
              <a:t>považuje za dostačující </a:t>
            </a:r>
            <a:r>
              <a:rPr lang="cs-CZ" sz="2400" dirty="0" smtClean="0"/>
              <a:t>ochranu </a:t>
            </a:r>
            <a:r>
              <a:rPr lang="cs-CZ" sz="2400" dirty="0"/>
              <a:t>umístí-li provozovatel na web před zobrazením samotného obsahu varování (tzv. </a:t>
            </a:r>
            <a:r>
              <a:rPr lang="cs-CZ" sz="2400" dirty="0" err="1"/>
              <a:t>disclaimer</a:t>
            </a:r>
            <a:r>
              <a:rPr lang="cs-CZ" sz="2400" dirty="0"/>
              <a:t>), že je tam umístěn obsah přístupný až od 18 </a:t>
            </a:r>
            <a:r>
              <a:rPr lang="cs-CZ" sz="2400" dirty="0" smtClean="0"/>
              <a:t>let,</a:t>
            </a:r>
          </a:p>
          <a:p>
            <a:pPr>
              <a:buFont typeface="Calibri" panose="020F0502020204030204" pitchFamily="34" charset="0"/>
              <a:buChar char="–"/>
            </a:pPr>
            <a:r>
              <a:rPr lang="cs-CZ" sz="2400" dirty="0" smtClean="0"/>
              <a:t>v průběhu dospívání je sledování soft pornografie naprosto normální a není nijak škodlivé,</a:t>
            </a:r>
          </a:p>
          <a:p>
            <a:pPr>
              <a:buFont typeface="Calibri" panose="020F0502020204030204" pitchFamily="34" charset="0"/>
              <a:buChar char="–"/>
            </a:pPr>
            <a:r>
              <a:rPr lang="cs-CZ" sz="2400" dirty="0" smtClean="0"/>
              <a:t>problémy mohou nastávat při častém sledování pornografie, která ukazuje, jak sex v praxi nevypadá – z toho mohou později vyplývat různé problémy, které mohou narušovat zdravý sexuální život,</a:t>
            </a:r>
          </a:p>
          <a:p>
            <a:pPr>
              <a:buFont typeface="Calibri" panose="020F0502020204030204" pitchFamily="34" charset="0"/>
              <a:buChar char="–"/>
            </a:pPr>
            <a:r>
              <a:rPr lang="cs-CZ" sz="2400" dirty="0"/>
              <a:t>j</a:t>
            </a:r>
            <a:r>
              <a:rPr lang="cs-CZ" sz="2400" dirty="0" smtClean="0"/>
              <a:t>e důležité, aby byly děti včas před pornografií varovány a bylo jim vysvětleno, k čemu slouží a co je a co není normální,</a:t>
            </a:r>
          </a:p>
          <a:p>
            <a:pPr>
              <a:buFont typeface="Calibri" panose="020F0502020204030204" pitchFamily="34" charset="0"/>
              <a:buChar char="–"/>
            </a:pPr>
            <a:r>
              <a:rPr lang="cs-CZ" sz="2400" dirty="0" smtClean="0"/>
              <a:t>vzdělávací film s názvem </a:t>
            </a:r>
            <a:r>
              <a:rPr lang="cs-CZ" sz="2400" dirty="0" smtClean="0">
                <a:hlinkClick r:id="rId7"/>
              </a:rPr>
              <a:t>Get </a:t>
            </a:r>
            <a:r>
              <a:rPr lang="cs-CZ" sz="2400" dirty="0" err="1" smtClean="0">
                <a:hlinkClick r:id="rId7"/>
              </a:rPr>
              <a:t>Consent</a:t>
            </a:r>
            <a:r>
              <a:rPr lang="cs-CZ" sz="2400" dirty="0" smtClean="0"/>
              <a:t> (Měj souhlas) týkající se pornografie, sexuální výchovy a znásilnění.</a:t>
            </a:r>
          </a:p>
        </p:txBody>
      </p:sp>
    </p:spTree>
    <p:extLst>
      <p:ext uri="{BB962C8B-B14F-4D97-AF65-F5344CB8AC3E}">
        <p14:creationId xmlns:p14="http://schemas.microsoft.com/office/powerpoint/2010/main" val="1706479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484784"/>
            <a:ext cx="8424936" cy="4525963"/>
          </a:xfrm>
        </p:spPr>
        <p:txBody>
          <a:bodyPr>
            <a:normAutofit fontScale="92500" lnSpcReduction="10000"/>
          </a:bodyPr>
          <a:lstStyle/>
          <a:p>
            <a:r>
              <a:rPr lang="cs-CZ" sz="2400" b="1" dirty="0"/>
              <a:t>Násilný obsah </a:t>
            </a:r>
            <a:r>
              <a:rPr lang="cs-CZ" sz="2400" dirty="0"/>
              <a:t>– videa a obrázky zachycující násilí, rvačky </a:t>
            </a:r>
            <a:r>
              <a:rPr lang="cs-CZ" sz="2400" dirty="0" smtClean="0"/>
              <a:t>atd.</a:t>
            </a:r>
          </a:p>
          <a:p>
            <a:pPr lvl="1">
              <a:spcBef>
                <a:spcPts val="0"/>
              </a:spcBef>
              <a:buFont typeface="Calibri" panose="020F0502020204030204" pitchFamily="34" charset="0"/>
              <a:buChar char="-"/>
            </a:pPr>
            <a:r>
              <a:rPr lang="cs-CZ" sz="2000" dirty="0" smtClean="0"/>
              <a:t>konzumaci </a:t>
            </a:r>
            <a:r>
              <a:rPr lang="cs-CZ" sz="2000" dirty="0"/>
              <a:t>takového obsahu je velmi těžké </a:t>
            </a:r>
            <a:r>
              <a:rPr lang="cs-CZ" sz="2000" dirty="0" smtClean="0"/>
              <a:t>zabránit (většinou nejde o nelegální obsah),</a:t>
            </a:r>
          </a:p>
          <a:p>
            <a:pPr lvl="1">
              <a:spcBef>
                <a:spcPts val="0"/>
              </a:spcBef>
              <a:buFont typeface="Calibri" panose="020F0502020204030204" pitchFamily="34" charset="0"/>
              <a:buChar char="-"/>
            </a:pPr>
            <a:r>
              <a:rPr lang="cs-CZ" sz="2000" dirty="0" smtClean="0"/>
              <a:t>mezi </a:t>
            </a:r>
            <a:r>
              <a:rPr lang="cs-CZ" sz="2000" dirty="0"/>
              <a:t>dospívajícími </a:t>
            </a:r>
            <a:r>
              <a:rPr lang="cs-CZ" sz="2000" dirty="0" smtClean="0"/>
              <a:t>chlapci jsou </a:t>
            </a:r>
            <a:r>
              <a:rPr lang="cs-CZ" sz="2000" dirty="0"/>
              <a:t>taková videa často velmi </a:t>
            </a:r>
            <a:r>
              <a:rPr lang="cs-CZ" sz="2000" dirty="0" smtClean="0"/>
              <a:t>populární,</a:t>
            </a:r>
          </a:p>
          <a:p>
            <a:pPr lvl="1">
              <a:spcBef>
                <a:spcPts val="0"/>
              </a:spcBef>
              <a:buFont typeface="Calibri" panose="020F0502020204030204" pitchFamily="34" charset="0"/>
              <a:buChar char="-"/>
            </a:pPr>
            <a:r>
              <a:rPr lang="cs-CZ" sz="2000" dirty="0" smtClean="0"/>
              <a:t>násilná videa mohou vzbuzovat pocity síly, burcovat ve sledujících bojovnost a agresivitu a pocit, že bolest neexistuje nebo minimálně není taková, dnešní chlapci tak často nemají představu o skutečné bolesti,</a:t>
            </a:r>
          </a:p>
          <a:p>
            <a:pPr lvl="1">
              <a:spcBef>
                <a:spcPts val="0"/>
              </a:spcBef>
              <a:buFont typeface="Calibri" panose="020F0502020204030204" pitchFamily="34" charset="0"/>
              <a:buChar char="-"/>
            </a:pPr>
            <a:r>
              <a:rPr lang="cs-CZ" sz="2000" dirty="0"/>
              <a:t>protože děti neznají vlastní bolest ani bolest soupeře, bez ostychu nebo vcítění se jsou </a:t>
            </a:r>
            <a:r>
              <a:rPr lang="cs-CZ" sz="2000" dirty="0" smtClean="0"/>
              <a:t>schopny </a:t>
            </a:r>
            <a:r>
              <a:rPr lang="cs-CZ" sz="2000" dirty="0"/>
              <a:t>si </a:t>
            </a:r>
            <a:r>
              <a:rPr lang="cs-CZ" sz="2000" dirty="0" smtClean="0"/>
              <a:t>na </a:t>
            </a:r>
            <a:r>
              <a:rPr lang="cs-CZ" sz="2000" dirty="0"/>
              <a:t>mobil </a:t>
            </a:r>
            <a:r>
              <a:rPr lang="cs-CZ" sz="2000" dirty="0" smtClean="0"/>
              <a:t>natočit </a:t>
            </a:r>
            <a:r>
              <a:rPr lang="cs-CZ" sz="2000" dirty="0"/>
              <a:t>jak je někdo </a:t>
            </a:r>
            <a:r>
              <a:rPr lang="cs-CZ" sz="2000" dirty="0" smtClean="0"/>
              <a:t>bit</a:t>
            </a:r>
            <a:r>
              <a:rPr lang="cs-CZ" sz="2000" dirty="0"/>
              <a:t>, </a:t>
            </a:r>
            <a:r>
              <a:rPr lang="cs-CZ" sz="2000" dirty="0" smtClean="0"/>
              <a:t>týrán </a:t>
            </a:r>
            <a:r>
              <a:rPr lang="cs-CZ" sz="2000" dirty="0"/>
              <a:t>nebo </a:t>
            </a:r>
            <a:r>
              <a:rPr lang="cs-CZ" sz="2000" dirty="0" smtClean="0"/>
              <a:t>ponížen, </a:t>
            </a:r>
          </a:p>
          <a:p>
            <a:pPr lvl="1">
              <a:spcBef>
                <a:spcPts val="0"/>
              </a:spcBef>
              <a:buFont typeface="Calibri" panose="020F0502020204030204" pitchFamily="34" charset="0"/>
              <a:buChar char="-"/>
            </a:pPr>
            <a:r>
              <a:rPr lang="cs-CZ" sz="2000" dirty="0" smtClean="0"/>
              <a:t>za problematickou součást tohoto tématu je považována tzv. občanská žurnalistika – tedy reálná videa šířena po internetu za účelem informovanosti a přímého zpravodajství např. z míst, kde probíhají ozbrojené konflikty.</a:t>
            </a:r>
          </a:p>
          <a:p>
            <a:pPr marL="457200" lvl="1" indent="0">
              <a:spcBef>
                <a:spcPts val="0"/>
              </a:spcBef>
              <a:buNone/>
            </a:pPr>
            <a:r>
              <a:rPr lang="cs-CZ" sz="2000" dirty="0" smtClean="0"/>
              <a:t>Právní pozadí: přímé a časté šíření brutálních videí mezi dětmi mladšími 18 může být považováno za trestný čin </a:t>
            </a:r>
            <a:r>
              <a:rPr lang="cs-CZ" sz="2000" dirty="0"/>
              <a:t>ohrožování výchovy dítěte (§ 201 TZ</a:t>
            </a:r>
            <a:r>
              <a:rPr lang="cs-CZ" sz="2000" dirty="0" smtClean="0"/>
              <a:t>).</a:t>
            </a:r>
          </a:p>
          <a:p>
            <a:pPr marL="0" indent="0">
              <a:buNone/>
            </a:pPr>
            <a:endParaRPr lang="cs-CZ" dirty="0"/>
          </a:p>
        </p:txBody>
      </p:sp>
      <p:sp>
        <p:nvSpPr>
          <p:cNvPr id="4" name="Nadpis 1"/>
          <p:cNvSpPr>
            <a:spLocks noGrp="1"/>
          </p:cNvSpPr>
          <p:nvPr>
            <p:ph type="title"/>
          </p:nvPr>
        </p:nvSpPr>
        <p:spPr>
          <a:xfrm>
            <a:off x="457200" y="274638"/>
            <a:ext cx="8229600" cy="1143000"/>
          </a:xfrm>
        </p:spPr>
        <p:txBody>
          <a:bodyPr>
            <a:normAutofit/>
          </a:bodyPr>
          <a:lstStyle/>
          <a:p>
            <a:pPr algn="r"/>
            <a:r>
              <a:rPr lang="cs-CZ" sz="4000" b="1" dirty="0" smtClean="0"/>
              <a:t>Legální, ale nevhodný obsah</a:t>
            </a:r>
            <a:endParaRPr lang="cs-CZ" sz="4000" b="1" dirty="0"/>
          </a:p>
        </p:txBody>
      </p:sp>
    </p:spTree>
    <p:extLst>
      <p:ext uri="{BB962C8B-B14F-4D97-AF65-F5344CB8AC3E}">
        <p14:creationId xmlns:p14="http://schemas.microsoft.com/office/powerpoint/2010/main" val="858015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8229600" cy="4248472"/>
          </a:xfrm>
        </p:spPr>
        <p:txBody>
          <a:bodyPr>
            <a:normAutofit fontScale="85000" lnSpcReduction="10000"/>
          </a:bodyPr>
          <a:lstStyle/>
          <a:p>
            <a:r>
              <a:rPr lang="cs-CZ" b="1" dirty="0" smtClean="0"/>
              <a:t>Pro-</a:t>
            </a:r>
            <a:r>
              <a:rPr lang="cs-CZ" b="1" dirty="0" err="1" smtClean="0"/>
              <a:t>ana</a:t>
            </a:r>
            <a:r>
              <a:rPr lang="cs-CZ" b="1" dirty="0" smtClean="0"/>
              <a:t> weby </a:t>
            </a:r>
            <a:r>
              <a:rPr lang="cs-CZ" sz="2800" dirty="0" smtClean="0"/>
              <a:t>– webové stránky zaměřené na propagaci extrémního hubnutí (poruch příjmu potravy), sdružují se zde většinou dívky, které tomuto kultu podlehly a vzájemně se podporují, tyto weby mohou svádět také k sebepoškozování.</a:t>
            </a:r>
          </a:p>
          <a:p>
            <a:r>
              <a:rPr lang="cs-CZ" b="1" dirty="0" smtClean="0"/>
              <a:t>Obsah podněcující extremistické názory </a:t>
            </a:r>
            <a:r>
              <a:rPr lang="cs-CZ" sz="2800" dirty="0" smtClean="0"/>
              <a:t>– webové stránky, které často působí naprosto nevinně, mají informativní charakter, ale jejich obsah je tendenční a zmanipulovaný, často odkazují na již zjevné extremistické weby. </a:t>
            </a:r>
          </a:p>
          <a:p>
            <a:pPr lvl="1">
              <a:buNone/>
            </a:pPr>
            <a:r>
              <a:rPr lang="cs-CZ" sz="2400" dirty="0" smtClean="0"/>
              <a:t>Ačkoli je šíření extremismu v ČR nelegální, weby tohoto charakteru se těžko definují jako extremistické a zároveň jsou často provozované na zahraničních severech, čímž jejich postižitelnost dále klesá. </a:t>
            </a:r>
            <a:endParaRPr lang="cs-CZ" sz="2400" dirty="0"/>
          </a:p>
          <a:p>
            <a:endParaRPr lang="cs-CZ" dirty="0"/>
          </a:p>
        </p:txBody>
      </p:sp>
      <p:sp>
        <p:nvSpPr>
          <p:cNvPr id="4" name="Nadpis 1"/>
          <p:cNvSpPr>
            <a:spLocks noGrp="1"/>
          </p:cNvSpPr>
          <p:nvPr>
            <p:ph type="title"/>
          </p:nvPr>
        </p:nvSpPr>
        <p:spPr>
          <a:xfrm>
            <a:off x="457200" y="274638"/>
            <a:ext cx="8229600" cy="1143000"/>
          </a:xfrm>
        </p:spPr>
        <p:txBody>
          <a:bodyPr>
            <a:normAutofit/>
          </a:bodyPr>
          <a:lstStyle/>
          <a:p>
            <a:pPr algn="r"/>
            <a:r>
              <a:rPr lang="cs-CZ" sz="4000" b="1" dirty="0" smtClean="0"/>
              <a:t>Legální, ale nevhodný obsah</a:t>
            </a:r>
            <a:endParaRPr lang="cs-CZ" sz="4000" b="1" dirty="0"/>
          </a:p>
        </p:txBody>
      </p:sp>
    </p:spTree>
    <p:extLst>
      <p:ext uri="{BB962C8B-B14F-4D97-AF65-F5344CB8AC3E}">
        <p14:creationId xmlns:p14="http://schemas.microsoft.com/office/powerpoint/2010/main" val="3718083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4000" b="1" dirty="0" smtClean="0"/>
              <a:t>Hlášení nevhodného obsahu</a:t>
            </a:r>
            <a:endParaRPr lang="cs-CZ" sz="4000" b="1" dirty="0"/>
          </a:p>
        </p:txBody>
      </p:sp>
      <p:sp>
        <p:nvSpPr>
          <p:cNvPr id="3" name="Zástupný symbol pro obsah 2"/>
          <p:cNvSpPr>
            <a:spLocks noGrp="1"/>
          </p:cNvSpPr>
          <p:nvPr>
            <p:ph idx="1"/>
          </p:nvPr>
        </p:nvSpPr>
        <p:spPr>
          <a:xfrm>
            <a:off x="395536" y="1340768"/>
            <a:ext cx="8229600" cy="4525963"/>
          </a:xfrm>
        </p:spPr>
        <p:txBody>
          <a:bodyPr>
            <a:normAutofit/>
          </a:bodyPr>
          <a:lstStyle/>
          <a:p>
            <a:pPr marL="0" indent="0" algn="ctr">
              <a:buNone/>
            </a:pPr>
            <a:r>
              <a:rPr lang="cs-CZ" sz="2400" dirty="0" smtClean="0"/>
              <a:t>K nahlašování nevhodného obsahu slouží tzv. Hot-lines – horké linky</a:t>
            </a:r>
          </a:p>
          <a:p>
            <a:pPr marL="0" indent="0" algn="ctr">
              <a:buNone/>
            </a:pPr>
            <a:r>
              <a:rPr lang="cs-CZ" sz="2400" b="1" dirty="0" smtClean="0"/>
              <a:t>V ČR takto funguje </a:t>
            </a:r>
            <a:r>
              <a:rPr lang="cs-CZ" sz="2400" b="1" dirty="0" smtClean="0">
                <a:hlinkClick r:id="rId2"/>
              </a:rPr>
              <a:t>Horká linka</a:t>
            </a:r>
            <a:r>
              <a:rPr lang="cs-CZ" sz="2400" b="1" dirty="0" smtClean="0"/>
              <a:t>, kde je možné obsah nahlásit pomocí webového formuláře či e-mailem</a:t>
            </a:r>
            <a:endParaRPr lang="cs-CZ"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225" y="3212976"/>
            <a:ext cx="4933925" cy="275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35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3179676" y="1371669"/>
            <a:ext cx="5415408" cy="3583081"/>
          </a:xfrm>
          <a:prstGeom prst="rect">
            <a:avLst/>
          </a:prstGeom>
          <a:solidFill>
            <a:srgbClr val="FFFC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467544" y="175541"/>
            <a:ext cx="8229600" cy="1143000"/>
          </a:xfrm>
        </p:spPr>
        <p:txBody>
          <a:bodyPr>
            <a:normAutofit/>
          </a:bodyPr>
          <a:lstStyle/>
          <a:p>
            <a:pPr algn="r"/>
            <a:r>
              <a:rPr lang="cs-CZ" sz="4000" b="1" dirty="0" smtClean="0"/>
              <a:t>Již víme, že sociální sítě jsou…</a:t>
            </a:r>
            <a:endParaRPr lang="cs-CZ" sz="4000" b="1" dirty="0"/>
          </a:p>
        </p:txBody>
      </p:sp>
      <p:sp>
        <p:nvSpPr>
          <p:cNvPr id="4" name="Nadpis 1"/>
          <p:cNvSpPr txBox="1">
            <a:spLocks/>
          </p:cNvSpPr>
          <p:nvPr/>
        </p:nvSpPr>
        <p:spPr>
          <a:xfrm>
            <a:off x="3338500" y="1429065"/>
            <a:ext cx="5116488" cy="50973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2800" b="1" dirty="0" smtClean="0"/>
              <a:t>Prostředí plné rizik</a:t>
            </a:r>
            <a:endParaRPr lang="cs-CZ" sz="2800" b="1" dirty="0"/>
          </a:p>
        </p:txBody>
      </p:sp>
      <p:sp>
        <p:nvSpPr>
          <p:cNvPr id="5" name="Zástupný symbol pro obsah 2"/>
          <p:cNvSpPr>
            <a:spLocks noGrp="1"/>
          </p:cNvSpPr>
          <p:nvPr>
            <p:ph idx="1"/>
          </p:nvPr>
        </p:nvSpPr>
        <p:spPr>
          <a:xfrm>
            <a:off x="3291880" y="1858085"/>
            <a:ext cx="5191000" cy="3124943"/>
          </a:xfrm>
        </p:spPr>
        <p:txBody>
          <a:bodyPr>
            <a:normAutofit fontScale="62500" lnSpcReduction="20000"/>
          </a:bodyPr>
          <a:lstStyle/>
          <a:p>
            <a:pPr marL="0" indent="0">
              <a:spcAft>
                <a:spcPts val="600"/>
              </a:spcAft>
              <a:buNone/>
            </a:pPr>
            <a:r>
              <a:rPr lang="cs-CZ" sz="2800" b="1" dirty="0" smtClean="0"/>
              <a:t>Sociální sítě jsou ideálním prostředím pro celou řadu projevů rizikového chování:</a:t>
            </a:r>
          </a:p>
          <a:p>
            <a:pPr>
              <a:spcAft>
                <a:spcPts val="600"/>
              </a:spcAft>
            </a:pPr>
            <a:r>
              <a:rPr lang="cs-CZ" sz="2900" b="1" dirty="0" smtClean="0"/>
              <a:t>Zveřejňování osobních údajů</a:t>
            </a:r>
          </a:p>
          <a:p>
            <a:pPr>
              <a:spcAft>
                <a:spcPts val="600"/>
              </a:spcAft>
            </a:pPr>
            <a:r>
              <a:rPr lang="cs-CZ" sz="2900" dirty="0" err="1" smtClean="0"/>
              <a:t>Kyberšikana</a:t>
            </a:r>
            <a:r>
              <a:rPr lang="cs-CZ" sz="2900" dirty="0" smtClean="0"/>
              <a:t>, projevy agrese</a:t>
            </a:r>
          </a:p>
          <a:p>
            <a:pPr>
              <a:spcAft>
                <a:spcPts val="600"/>
              </a:spcAft>
            </a:pPr>
            <a:r>
              <a:rPr lang="cs-CZ" sz="2900" b="1" dirty="0" err="1" smtClean="0"/>
              <a:t>Kyberstalking</a:t>
            </a:r>
            <a:endParaRPr lang="cs-CZ" sz="2900" b="1" dirty="0" smtClean="0"/>
          </a:p>
          <a:p>
            <a:pPr>
              <a:spcAft>
                <a:spcPts val="600"/>
              </a:spcAft>
            </a:pPr>
            <a:r>
              <a:rPr lang="cs-CZ" sz="2900" b="1" dirty="0" err="1" smtClean="0"/>
              <a:t>Kybergrooming</a:t>
            </a:r>
            <a:endParaRPr lang="cs-CZ" sz="2900" b="1" dirty="0" smtClean="0"/>
          </a:p>
          <a:p>
            <a:pPr>
              <a:spcAft>
                <a:spcPts val="600"/>
              </a:spcAft>
            </a:pPr>
            <a:r>
              <a:rPr lang="cs-CZ" sz="2900" dirty="0" err="1" smtClean="0"/>
              <a:t>Sexting</a:t>
            </a:r>
            <a:endParaRPr lang="cs-CZ" sz="2900" dirty="0" smtClean="0"/>
          </a:p>
          <a:p>
            <a:pPr>
              <a:spcAft>
                <a:spcPts val="600"/>
              </a:spcAft>
            </a:pPr>
            <a:r>
              <a:rPr lang="cs-CZ" sz="2900" b="1" dirty="0" smtClean="0"/>
              <a:t>Porušování autorských práv</a:t>
            </a:r>
          </a:p>
          <a:p>
            <a:pPr>
              <a:spcAft>
                <a:spcPts val="600"/>
              </a:spcAft>
            </a:pPr>
            <a:r>
              <a:rPr lang="cs-CZ" sz="2900" b="1" dirty="0" smtClean="0"/>
              <a:t>Tvorba a sledování nevhodného obsahu</a:t>
            </a:r>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947" y="2162148"/>
            <a:ext cx="2479137" cy="2396499"/>
          </a:xfrm>
          <a:prstGeom prst="rect">
            <a:avLst/>
          </a:prstGeom>
        </p:spPr>
      </p:pic>
      <p:sp>
        <p:nvSpPr>
          <p:cNvPr id="8" name="TextovéPole 7"/>
          <p:cNvSpPr txBox="1"/>
          <p:nvPr/>
        </p:nvSpPr>
        <p:spPr>
          <a:xfrm>
            <a:off x="467544" y="1683931"/>
            <a:ext cx="2197937" cy="2677656"/>
          </a:xfrm>
          <a:prstGeom prst="rect">
            <a:avLst/>
          </a:prstGeom>
          <a:noFill/>
        </p:spPr>
        <p:txBody>
          <a:bodyPr wrap="square" rtlCol="0">
            <a:spAutoFit/>
          </a:bodyPr>
          <a:lstStyle/>
          <a:p>
            <a:pPr algn="r"/>
            <a:r>
              <a:rPr lang="cs-CZ" sz="2800" b="1" dirty="0" smtClean="0"/>
              <a:t>Na většinu těchto rizik se v tomto modulu podíváme podrobněji.</a:t>
            </a:r>
          </a:p>
        </p:txBody>
      </p:sp>
      <p:sp>
        <p:nvSpPr>
          <p:cNvPr id="9" name="TextovéPole 8"/>
          <p:cNvSpPr txBox="1"/>
          <p:nvPr/>
        </p:nvSpPr>
        <p:spPr>
          <a:xfrm>
            <a:off x="467544" y="5085184"/>
            <a:ext cx="8271556" cy="892552"/>
          </a:xfrm>
          <a:prstGeom prst="rect">
            <a:avLst/>
          </a:prstGeom>
          <a:noFill/>
        </p:spPr>
        <p:txBody>
          <a:bodyPr wrap="square" rtlCol="0">
            <a:spAutoFit/>
          </a:bodyPr>
          <a:lstStyle/>
          <a:p>
            <a:pPr algn="ctr"/>
            <a:r>
              <a:rPr lang="cs-CZ" sz="2400" i="1" dirty="0" smtClean="0"/>
              <a:t>Vynecháme </a:t>
            </a:r>
            <a:r>
              <a:rPr lang="cs-CZ" sz="2400" b="1" dirty="0" err="1" smtClean="0"/>
              <a:t>kyberšikanu</a:t>
            </a:r>
            <a:r>
              <a:rPr lang="cs-CZ" sz="2400" i="1" dirty="0" smtClean="0"/>
              <a:t> a </a:t>
            </a:r>
            <a:r>
              <a:rPr lang="cs-CZ" sz="2400" b="1" dirty="0" err="1" smtClean="0"/>
              <a:t>sexting</a:t>
            </a:r>
            <a:r>
              <a:rPr lang="cs-CZ" sz="2400" i="1" dirty="0" smtClean="0"/>
              <a:t> (o těch podrobněji v modulu 6) a přidáme </a:t>
            </a:r>
            <a:r>
              <a:rPr lang="cs-CZ" sz="2800" b="1" dirty="0" err="1" smtClean="0"/>
              <a:t>Netolismus</a:t>
            </a:r>
            <a:r>
              <a:rPr lang="cs-CZ" sz="2800" b="1" dirty="0" smtClean="0"/>
              <a:t> - závislost</a:t>
            </a:r>
            <a:endParaRPr lang="cs-CZ" sz="2800" b="1" dirty="0"/>
          </a:p>
        </p:txBody>
      </p:sp>
    </p:spTree>
    <p:extLst>
      <p:ext uri="{BB962C8B-B14F-4D97-AF65-F5344CB8AC3E}">
        <p14:creationId xmlns:p14="http://schemas.microsoft.com/office/powerpoint/2010/main" val="1478723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2545" y="116632"/>
            <a:ext cx="8229600" cy="1143000"/>
          </a:xfrm>
        </p:spPr>
        <p:txBody>
          <a:bodyPr>
            <a:normAutofit/>
          </a:bodyPr>
          <a:lstStyle/>
          <a:p>
            <a:pPr algn="r"/>
            <a:r>
              <a:rPr lang="cs-CZ" sz="3600" b="1" dirty="0" smtClean="0"/>
              <a:t>Hesla</a:t>
            </a:r>
            <a:endParaRPr lang="cs-CZ" sz="3600" b="1" dirty="0"/>
          </a:p>
        </p:txBody>
      </p:sp>
      <p:sp>
        <p:nvSpPr>
          <p:cNvPr id="3" name="Zástupný symbol pro obsah 2"/>
          <p:cNvSpPr>
            <a:spLocks noGrp="1"/>
          </p:cNvSpPr>
          <p:nvPr>
            <p:ph idx="1"/>
          </p:nvPr>
        </p:nvSpPr>
        <p:spPr>
          <a:xfrm>
            <a:off x="385191" y="836712"/>
            <a:ext cx="8517632" cy="936104"/>
          </a:xfrm>
        </p:spPr>
        <p:txBody>
          <a:bodyPr>
            <a:normAutofit/>
          </a:bodyPr>
          <a:lstStyle/>
          <a:p>
            <a:pPr marL="0" indent="0" algn="ctr">
              <a:buNone/>
            </a:pPr>
            <a:r>
              <a:rPr lang="cs-CZ" sz="2600" b="1" dirty="0" smtClean="0"/>
              <a:t>Používání silných a různých hesel </a:t>
            </a:r>
            <a:r>
              <a:rPr lang="cs-CZ" sz="2600" b="1" dirty="0" smtClean="0"/>
              <a:t>je základním předpokladem k udržení si vlastního soukromí na internetu</a:t>
            </a:r>
            <a:endParaRPr lang="cs-CZ" sz="2600" b="1" dirty="0" smtClean="0"/>
          </a:p>
        </p:txBody>
      </p:sp>
      <p:sp>
        <p:nvSpPr>
          <p:cNvPr id="5" name="TextovéPole 4"/>
          <p:cNvSpPr txBox="1"/>
          <p:nvPr/>
        </p:nvSpPr>
        <p:spPr>
          <a:xfrm>
            <a:off x="539552" y="4618296"/>
            <a:ext cx="8208911" cy="369332"/>
          </a:xfrm>
          <a:prstGeom prst="rect">
            <a:avLst/>
          </a:prstGeom>
          <a:noFill/>
        </p:spPr>
        <p:txBody>
          <a:bodyPr wrap="square" rtlCol="0">
            <a:spAutoFit/>
          </a:bodyPr>
          <a:lstStyle/>
          <a:p>
            <a:r>
              <a:rPr lang="cs-CZ" dirty="0"/>
              <a:t>	</a:t>
            </a:r>
          </a:p>
        </p:txBody>
      </p:sp>
      <p:sp>
        <p:nvSpPr>
          <p:cNvPr id="6" name="TextovéPole 5"/>
          <p:cNvSpPr txBox="1"/>
          <p:nvPr/>
        </p:nvSpPr>
        <p:spPr>
          <a:xfrm>
            <a:off x="481260" y="1772816"/>
            <a:ext cx="8208911" cy="457048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cs-CZ" sz="1900" dirty="0" smtClean="0"/>
              <a:t>Silné heslo = </a:t>
            </a:r>
            <a:r>
              <a:rPr lang="cs-CZ" sz="1900" dirty="0"/>
              <a:t>obsahuje </a:t>
            </a:r>
            <a:r>
              <a:rPr lang="cs-CZ" sz="1900" b="1" dirty="0"/>
              <a:t>alespoň 8 znaků ze tří znakových řad</a:t>
            </a:r>
            <a:r>
              <a:rPr lang="cs-CZ" sz="1900" dirty="0"/>
              <a:t>, ideálně jde o „slovo“ co na první pohled nedává </a:t>
            </a:r>
            <a:r>
              <a:rPr lang="cs-CZ" sz="1900" dirty="0" smtClean="0"/>
              <a:t>smysl</a:t>
            </a:r>
          </a:p>
          <a:p>
            <a:pPr marL="285750" indent="-285750">
              <a:spcBef>
                <a:spcPts val="600"/>
              </a:spcBef>
              <a:buFont typeface="Arial" panose="020B0604020202020204" pitchFamily="34" charset="0"/>
              <a:buChar char="•"/>
            </a:pPr>
            <a:r>
              <a:rPr lang="cs-CZ" sz="1900" dirty="0" smtClean="0"/>
              <a:t>Heslo by nemělo obsahovat </a:t>
            </a:r>
            <a:r>
              <a:rPr lang="cs-CZ" sz="1900" b="1" dirty="0" smtClean="0"/>
              <a:t>žádné osobní informace </a:t>
            </a:r>
            <a:r>
              <a:rPr lang="cs-CZ" sz="1900" dirty="0" smtClean="0"/>
              <a:t>o uživatelovi (např. datum narození, jména rodinných příslušníků, místo narození atd.)</a:t>
            </a:r>
          </a:p>
          <a:p>
            <a:pPr marL="285750" indent="-285750">
              <a:spcBef>
                <a:spcPts val="600"/>
              </a:spcBef>
              <a:buFont typeface="Arial" panose="020B0604020202020204" pitchFamily="34" charset="0"/>
              <a:buChar char="•"/>
            </a:pPr>
            <a:r>
              <a:rPr lang="cs-CZ" sz="1900" dirty="0" smtClean="0"/>
              <a:t>Heslo je osobní informace, kterou </a:t>
            </a:r>
            <a:r>
              <a:rPr lang="cs-CZ" sz="1900" b="1" dirty="0" smtClean="0"/>
              <a:t>nesdělujeme</a:t>
            </a:r>
            <a:r>
              <a:rPr lang="cs-CZ" sz="1900" dirty="0" smtClean="0"/>
              <a:t> ani nejbližším přátelům, zároveň si je nikam </a:t>
            </a:r>
            <a:r>
              <a:rPr lang="cs-CZ" sz="1900" b="1" dirty="0" smtClean="0"/>
              <a:t>nezapisujeme</a:t>
            </a:r>
            <a:r>
              <a:rPr lang="cs-CZ" sz="1900" dirty="0" smtClean="0"/>
              <a:t> – rozhodně ne na papírek k počítači (možnost používání </a:t>
            </a:r>
            <a:r>
              <a:rPr lang="cs-CZ" sz="1900" dirty="0" smtClean="0">
                <a:hlinkClick r:id="rId3"/>
              </a:rPr>
              <a:t>správce hesel</a:t>
            </a:r>
            <a:r>
              <a:rPr lang="cs-CZ" sz="1900" dirty="0" smtClean="0"/>
              <a:t>)</a:t>
            </a:r>
          </a:p>
          <a:p>
            <a:pPr marL="285750" indent="-285750">
              <a:spcBef>
                <a:spcPts val="600"/>
              </a:spcBef>
              <a:buFont typeface="Arial" panose="020B0604020202020204" pitchFamily="34" charset="0"/>
              <a:buChar char="•"/>
            </a:pPr>
            <a:r>
              <a:rPr lang="cs-CZ" sz="1900" dirty="0" smtClean="0"/>
              <a:t>Nepoužíváme 1 heslo pro všechny služby</a:t>
            </a:r>
          </a:p>
          <a:p>
            <a:pPr marL="285750" indent="-285750">
              <a:spcBef>
                <a:spcPts val="600"/>
              </a:spcBef>
              <a:buFont typeface="Arial" panose="020B0604020202020204" pitchFamily="34" charset="0"/>
              <a:buChar char="•"/>
            </a:pPr>
            <a:r>
              <a:rPr lang="cs-CZ" sz="1900" dirty="0" smtClean="0"/>
              <a:t>Ideální je mít v zásobě </a:t>
            </a:r>
            <a:r>
              <a:rPr lang="cs-CZ" sz="1900" b="1" dirty="0" smtClean="0"/>
              <a:t>několik hesel různé síly </a:t>
            </a:r>
            <a:r>
              <a:rPr lang="cs-CZ" sz="1900" dirty="0" smtClean="0"/>
              <a:t>tvořených například na stejném principu a </a:t>
            </a:r>
            <a:r>
              <a:rPr lang="cs-CZ" sz="1900" b="1" dirty="0" smtClean="0"/>
              <a:t>podle důležitosti služby </a:t>
            </a:r>
            <a:r>
              <a:rPr lang="cs-CZ" sz="1900" dirty="0" smtClean="0"/>
              <a:t>je používat (např. pro </a:t>
            </a:r>
            <a:r>
              <a:rPr lang="cs-CZ" sz="1900" dirty="0" err="1" smtClean="0"/>
              <a:t>eshopy</a:t>
            </a:r>
            <a:r>
              <a:rPr lang="cs-CZ" sz="1900" dirty="0" smtClean="0"/>
              <a:t>, kde nemám zadané žádné osobní informace nemusí být heslo tak silné, jako na sociální síť, kde je o mě mnoho informací)</a:t>
            </a:r>
          </a:p>
          <a:p>
            <a:pPr marL="285750" indent="-285750">
              <a:spcBef>
                <a:spcPts val="600"/>
              </a:spcBef>
              <a:buFont typeface="Arial" panose="020B0604020202020204" pitchFamily="34" charset="0"/>
              <a:buChar char="•"/>
            </a:pPr>
            <a:r>
              <a:rPr lang="cs-CZ" sz="1900" dirty="0" smtClean="0"/>
              <a:t>Pro </a:t>
            </a:r>
            <a:r>
              <a:rPr lang="cs-CZ" sz="1900" b="1" dirty="0" smtClean="0"/>
              <a:t>důležité služby</a:t>
            </a:r>
            <a:r>
              <a:rPr lang="cs-CZ" sz="1900" dirty="0" smtClean="0"/>
              <a:t>, jako je internetové bankovnictví a e-mail je důležité mít opravdu </a:t>
            </a:r>
            <a:r>
              <a:rPr lang="cs-CZ" sz="1900" b="1" dirty="0" smtClean="0"/>
              <a:t>silná a jedinečná hesla </a:t>
            </a:r>
            <a:r>
              <a:rPr lang="cs-CZ" sz="1900" dirty="0" smtClean="0"/>
              <a:t>a pravidelně je </a:t>
            </a:r>
            <a:r>
              <a:rPr lang="cs-CZ" sz="1900" b="1" dirty="0" smtClean="0"/>
              <a:t>měnit</a:t>
            </a:r>
            <a:endParaRPr lang="cs-CZ" sz="1900" b="1" dirty="0"/>
          </a:p>
        </p:txBody>
      </p:sp>
    </p:spTree>
    <p:extLst>
      <p:ext uri="{BB962C8B-B14F-4D97-AF65-F5344CB8AC3E}">
        <p14:creationId xmlns:p14="http://schemas.microsoft.com/office/powerpoint/2010/main" val="1229495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1"/>
            <a:ext cx="8229600" cy="3989040"/>
          </a:xfrm>
        </p:spPr>
        <p:txBody>
          <a:bodyPr>
            <a:normAutofit fontScale="92500" lnSpcReduction="20000"/>
          </a:bodyPr>
          <a:lstStyle/>
          <a:p>
            <a:r>
              <a:rPr lang="cs-CZ" sz="2800" b="1" dirty="0"/>
              <a:t>Technické zabezpečení zařízení – platí i pro mobily a tablety</a:t>
            </a:r>
          </a:p>
          <a:p>
            <a:pPr marL="0" indent="0">
              <a:buNone/>
            </a:pPr>
            <a:r>
              <a:rPr lang="cs-CZ" sz="2800" dirty="0"/>
              <a:t>	</a:t>
            </a:r>
            <a:r>
              <a:rPr lang="cs-CZ" sz="2400" dirty="0"/>
              <a:t>- nainstalovaný a aktualizovaný </a:t>
            </a:r>
            <a:r>
              <a:rPr lang="cs-CZ" sz="2400" b="1" dirty="0"/>
              <a:t>antivirový </a:t>
            </a:r>
            <a:r>
              <a:rPr lang="cs-CZ" sz="2400" b="1" dirty="0" smtClean="0"/>
              <a:t>program </a:t>
            </a:r>
            <a:r>
              <a:rPr lang="cs-CZ" sz="2400" dirty="0" smtClean="0"/>
              <a:t>(kvalitní 	program s dobrými referencemi)</a:t>
            </a:r>
          </a:p>
          <a:p>
            <a:pPr marL="0" indent="0">
              <a:buNone/>
            </a:pPr>
            <a:r>
              <a:rPr lang="cs-CZ" sz="2400" dirty="0"/>
              <a:t>	</a:t>
            </a:r>
            <a:r>
              <a:rPr lang="cs-CZ" sz="2400" dirty="0" smtClean="0"/>
              <a:t>- </a:t>
            </a:r>
            <a:r>
              <a:rPr lang="cs-CZ" sz="2400" dirty="0"/>
              <a:t>nainstalovaný a aktualizovaný </a:t>
            </a:r>
            <a:r>
              <a:rPr lang="cs-CZ" sz="2400" b="1" dirty="0" smtClean="0"/>
              <a:t>firewall</a:t>
            </a:r>
            <a:r>
              <a:rPr lang="cs-CZ" sz="2400" dirty="0" smtClean="0"/>
              <a:t> (brána</a:t>
            </a:r>
            <a:r>
              <a:rPr lang="cs-CZ" sz="2400" dirty="0"/>
              <a:t>, </a:t>
            </a:r>
            <a:r>
              <a:rPr lang="cs-CZ" sz="2400" dirty="0" smtClean="0"/>
              <a:t>která 	zabezpečuje komunikaci </a:t>
            </a:r>
            <a:r>
              <a:rPr lang="cs-CZ" sz="2400" dirty="0"/>
              <a:t>našeho zařízení s ostatními v síti, </a:t>
            </a:r>
            <a:r>
              <a:rPr lang="cs-CZ" sz="2400" dirty="0" smtClean="0"/>
              <a:t>	chrání </a:t>
            </a:r>
            <a:r>
              <a:rPr lang="cs-CZ" sz="2400" dirty="0"/>
              <a:t>data v našem </a:t>
            </a:r>
            <a:r>
              <a:rPr lang="cs-CZ" sz="2400" dirty="0" smtClean="0"/>
              <a:t>zařízení)</a:t>
            </a:r>
          </a:p>
          <a:p>
            <a:pPr marL="0" indent="0">
              <a:buNone/>
            </a:pPr>
            <a:r>
              <a:rPr lang="cs-CZ" sz="2400" dirty="0"/>
              <a:t>	</a:t>
            </a:r>
            <a:r>
              <a:rPr lang="cs-CZ" sz="2400" dirty="0" smtClean="0"/>
              <a:t>- nainstalovaný vždy </a:t>
            </a:r>
            <a:r>
              <a:rPr lang="cs-CZ" sz="2400" dirty="0"/>
              <a:t>jen jeden </a:t>
            </a:r>
            <a:r>
              <a:rPr lang="cs-CZ" sz="2400" dirty="0" smtClean="0"/>
              <a:t>typ antiviru </a:t>
            </a:r>
            <a:r>
              <a:rPr lang="cs-CZ" sz="2400" dirty="0"/>
              <a:t>– jinak se </a:t>
            </a:r>
            <a:r>
              <a:rPr lang="cs-CZ" sz="2400" dirty="0" smtClean="0"/>
              <a:t>	softwary přebíjí  a </a:t>
            </a:r>
            <a:r>
              <a:rPr lang="cs-CZ" sz="2400" dirty="0"/>
              <a:t>nefungují </a:t>
            </a:r>
            <a:r>
              <a:rPr lang="cs-CZ" sz="2400" dirty="0" smtClean="0"/>
              <a:t>správně</a:t>
            </a:r>
            <a:endParaRPr lang="cs-CZ" sz="2400" dirty="0"/>
          </a:p>
          <a:p>
            <a:r>
              <a:rPr lang="cs-CZ" sz="2800" b="1" dirty="0"/>
              <a:t>Zodpovědné užívání aplikací a internetu</a:t>
            </a:r>
          </a:p>
          <a:p>
            <a:pPr marL="0" indent="0">
              <a:buNone/>
            </a:pPr>
            <a:r>
              <a:rPr lang="cs-CZ" sz="2200" dirty="0"/>
              <a:t>	</a:t>
            </a:r>
            <a:r>
              <a:rPr lang="cs-CZ" sz="2400" dirty="0" smtClean="0"/>
              <a:t>- stahování </a:t>
            </a:r>
            <a:r>
              <a:rPr lang="cs-CZ" sz="2400" b="1" dirty="0"/>
              <a:t>bezpečných aplikací</a:t>
            </a:r>
            <a:r>
              <a:rPr lang="cs-CZ" sz="2400" dirty="0"/>
              <a:t>, kontrola </a:t>
            </a:r>
            <a:r>
              <a:rPr lang="cs-CZ" sz="2400" b="1" dirty="0"/>
              <a:t>příloh v poště</a:t>
            </a:r>
            <a:r>
              <a:rPr lang="cs-CZ" sz="2400" dirty="0"/>
              <a:t>, </a:t>
            </a:r>
            <a:r>
              <a:rPr lang="cs-CZ" sz="2400" dirty="0" smtClean="0"/>
              <a:t>	pravidelné </a:t>
            </a:r>
            <a:r>
              <a:rPr lang="cs-CZ" sz="2400" b="1" dirty="0" smtClean="0"/>
              <a:t>aktualizace </a:t>
            </a:r>
            <a:r>
              <a:rPr lang="cs-CZ" sz="2400" b="1" dirty="0"/>
              <a:t>a čištění zařízení</a:t>
            </a:r>
            <a:r>
              <a:rPr lang="cs-CZ" sz="2400" dirty="0"/>
              <a:t>, </a:t>
            </a:r>
            <a:r>
              <a:rPr lang="cs-CZ" sz="2400" b="1" dirty="0"/>
              <a:t>zálohování dat</a:t>
            </a:r>
            <a:r>
              <a:rPr lang="cs-CZ" sz="2400" dirty="0"/>
              <a:t>, atd</a:t>
            </a:r>
            <a:r>
              <a:rPr lang="cs-CZ" sz="2400" dirty="0" smtClean="0"/>
              <a:t>.</a:t>
            </a:r>
            <a:endParaRPr lang="cs-CZ" sz="2400" dirty="0"/>
          </a:p>
          <a:p>
            <a:endParaRPr lang="cs-CZ" dirty="0"/>
          </a:p>
        </p:txBody>
      </p:sp>
      <p:sp>
        <p:nvSpPr>
          <p:cNvPr id="4" name="Nadpis 1"/>
          <p:cNvSpPr>
            <a:spLocks noGrp="1"/>
          </p:cNvSpPr>
          <p:nvPr>
            <p:ph type="title"/>
          </p:nvPr>
        </p:nvSpPr>
        <p:spPr>
          <a:xfrm>
            <a:off x="457200" y="274638"/>
            <a:ext cx="8229600" cy="1143000"/>
          </a:xfrm>
        </p:spPr>
        <p:txBody>
          <a:bodyPr>
            <a:normAutofit/>
          </a:bodyPr>
          <a:lstStyle/>
          <a:p>
            <a:pPr algn="r"/>
            <a:r>
              <a:rPr lang="cs-CZ" sz="3600" b="1" dirty="0" smtClean="0"/>
              <a:t>Další rizika technického charakteru</a:t>
            </a:r>
            <a:endParaRPr lang="cs-CZ" sz="3600" b="1" dirty="0"/>
          </a:p>
        </p:txBody>
      </p:sp>
    </p:spTree>
    <p:extLst>
      <p:ext uri="{BB962C8B-B14F-4D97-AF65-F5344CB8AC3E}">
        <p14:creationId xmlns:p14="http://schemas.microsoft.com/office/powerpoint/2010/main" val="2565915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Grainne\AppData\Local\Microsoft\Windows\Temporary Internet Files\Content.IE5\B1K41DJG\MP900440914[1].jpg">
            <a:hlinkClick r:id="rId2"/>
          </p:cNvPr>
          <p:cNvPicPr>
            <a:picLocks noChangeAspect="1" noChangeArrowheads="1"/>
          </p:cNvPicPr>
          <p:nvPr/>
        </p:nvPicPr>
        <p:blipFill>
          <a:blip r:embed="rId3" cstate="print"/>
          <a:srcRect/>
          <a:stretch>
            <a:fillRect/>
          </a:stretch>
        </p:blipFill>
        <p:spPr bwMode="auto">
          <a:xfrm>
            <a:off x="5940152" y="4509120"/>
            <a:ext cx="3024336" cy="1873773"/>
          </a:xfrm>
          <a:prstGeom prst="rect">
            <a:avLst/>
          </a:prstGeom>
          <a:noFill/>
        </p:spPr>
      </p:pic>
      <p:sp>
        <p:nvSpPr>
          <p:cNvPr id="2" name="Nadpis 1"/>
          <p:cNvSpPr>
            <a:spLocks noGrp="1"/>
          </p:cNvSpPr>
          <p:nvPr>
            <p:ph type="title"/>
          </p:nvPr>
        </p:nvSpPr>
        <p:spPr>
          <a:xfrm>
            <a:off x="2051720" y="274638"/>
            <a:ext cx="6635080" cy="1143000"/>
          </a:xfrm>
        </p:spPr>
        <p:txBody>
          <a:bodyPr>
            <a:noAutofit/>
          </a:bodyPr>
          <a:lstStyle/>
          <a:p>
            <a:pPr algn="r"/>
            <a:r>
              <a:rPr lang="cs-CZ" sz="3600" b="1" dirty="0" smtClean="0"/>
              <a:t>Využívání veřejných </a:t>
            </a:r>
            <a:r>
              <a:rPr lang="cs-CZ" sz="3600" b="1" dirty="0" err="1" smtClean="0"/>
              <a:t>wi-fi</a:t>
            </a:r>
            <a:r>
              <a:rPr lang="cs-CZ" sz="3600" b="1" dirty="0" smtClean="0"/>
              <a:t> a technických zařízení</a:t>
            </a:r>
            <a:endParaRPr lang="cs-CZ" sz="3600" b="1" dirty="0"/>
          </a:p>
        </p:txBody>
      </p:sp>
      <p:sp>
        <p:nvSpPr>
          <p:cNvPr id="3" name="Zástupný symbol pro obsah 2"/>
          <p:cNvSpPr>
            <a:spLocks noGrp="1"/>
          </p:cNvSpPr>
          <p:nvPr>
            <p:ph idx="1"/>
          </p:nvPr>
        </p:nvSpPr>
        <p:spPr>
          <a:xfrm>
            <a:off x="395536" y="4249083"/>
            <a:ext cx="6203032" cy="1800200"/>
          </a:xfrm>
        </p:spPr>
        <p:txBody>
          <a:bodyPr>
            <a:normAutofit/>
          </a:bodyPr>
          <a:lstStyle/>
          <a:p>
            <a:pPr>
              <a:spcBef>
                <a:spcPts val="1200"/>
              </a:spcBef>
            </a:pPr>
            <a:r>
              <a:rPr lang="cs-CZ" sz="2400" dirty="0" smtClean="0"/>
              <a:t>Při </a:t>
            </a:r>
            <a:r>
              <a:rPr lang="cs-CZ" sz="2400" dirty="0" smtClean="0"/>
              <a:t>odchodu se nezapomeňte ze všech služeb odhlásit.</a:t>
            </a:r>
          </a:p>
          <a:p>
            <a:pPr>
              <a:spcBef>
                <a:spcPts val="1200"/>
              </a:spcBef>
            </a:pPr>
            <a:r>
              <a:rPr lang="cs-CZ" sz="2400" dirty="0" smtClean="0"/>
              <a:t>Pro jistotu též zkontrolujte historii prohlížeče a smažte ji.</a:t>
            </a:r>
            <a:endParaRPr lang="cs-CZ" sz="2400" dirty="0"/>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75" y="1556792"/>
            <a:ext cx="1694673" cy="2542009"/>
          </a:xfrm>
          <a:prstGeom prst="rect">
            <a:avLst/>
          </a:prstGeom>
          <a:ln>
            <a:solidFill>
              <a:schemeClr val="bg1">
                <a:lumMod val="50000"/>
              </a:schemeClr>
            </a:solidFill>
          </a:ln>
        </p:spPr>
      </p:pic>
      <p:sp>
        <p:nvSpPr>
          <p:cNvPr id="6" name="TextovéPole 5"/>
          <p:cNvSpPr txBox="1"/>
          <p:nvPr/>
        </p:nvSpPr>
        <p:spPr>
          <a:xfrm>
            <a:off x="2464916" y="1417539"/>
            <a:ext cx="6192688" cy="2831544"/>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cs-CZ" sz="2400" dirty="0"/>
              <a:t>Při využívání volně přístupných zařízení či </a:t>
            </a:r>
            <a:r>
              <a:rPr lang="cs-CZ" sz="2400" dirty="0" err="1"/>
              <a:t>wi-fi</a:t>
            </a:r>
            <a:r>
              <a:rPr lang="cs-CZ" sz="2400" dirty="0"/>
              <a:t> sítí </a:t>
            </a:r>
            <a:r>
              <a:rPr lang="cs-CZ" sz="2400" dirty="0" err="1"/>
              <a:t>sítí</a:t>
            </a:r>
            <a:r>
              <a:rPr lang="cs-CZ" sz="2400" dirty="0"/>
              <a:t> si vždy dávejte pozor, kam se přihlašujete (zařízení může být infikováno virem, který sleduje přihlašovací údaje).</a:t>
            </a:r>
          </a:p>
          <a:p>
            <a:pPr marL="285750" indent="-285750">
              <a:spcBef>
                <a:spcPts val="1200"/>
              </a:spcBef>
              <a:buFont typeface="Arial" panose="020B0604020202020204" pitchFamily="34" charset="0"/>
              <a:buChar char="•"/>
            </a:pPr>
            <a:r>
              <a:rPr lang="cs-CZ" sz="2400" dirty="0"/>
              <a:t>Ujistěte se, že na internetovém prohlížeči není zapnutá funkce zapamatování si přihlašovacích údajů</a:t>
            </a:r>
            <a:r>
              <a:rPr lang="cs-CZ" sz="2400" dirty="0" smtClean="0"/>
              <a:t>.</a:t>
            </a:r>
            <a:endParaRPr lang="cs-CZ" sz="2400" dirty="0"/>
          </a:p>
        </p:txBody>
      </p:sp>
    </p:spTree>
    <p:extLst>
      <p:ext uri="{BB962C8B-B14F-4D97-AF65-F5344CB8AC3E}">
        <p14:creationId xmlns:p14="http://schemas.microsoft.com/office/powerpoint/2010/main" val="3368235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4000" b="1" dirty="0" smtClean="0"/>
              <a:t>Profesionální reputace</a:t>
            </a:r>
            <a:endParaRPr lang="cs-CZ" sz="4000" b="1" dirty="0"/>
          </a:p>
        </p:txBody>
      </p:sp>
      <p:sp>
        <p:nvSpPr>
          <p:cNvPr id="3" name="Zástupný symbol pro obsah 2"/>
          <p:cNvSpPr>
            <a:spLocks noGrp="1"/>
          </p:cNvSpPr>
          <p:nvPr>
            <p:ph idx="1"/>
          </p:nvPr>
        </p:nvSpPr>
        <p:spPr>
          <a:xfrm>
            <a:off x="395536" y="1556792"/>
            <a:ext cx="8229600" cy="4525963"/>
          </a:xfrm>
        </p:spPr>
        <p:txBody>
          <a:bodyPr>
            <a:normAutofit fontScale="92500"/>
          </a:bodyPr>
          <a:lstStyle/>
          <a:p>
            <a:pPr marL="0" indent="0">
              <a:buNone/>
            </a:pPr>
            <a:r>
              <a:rPr lang="cs-CZ" sz="2400" i="1" dirty="0" smtClean="0"/>
              <a:t>Jak na ochranu vlastní profesionální i osobní reputace na internetu?</a:t>
            </a:r>
          </a:p>
          <a:p>
            <a:r>
              <a:rPr lang="cs-CZ" sz="2400" b="1" dirty="0" smtClean="0"/>
              <a:t>Kontrola vlastní digitální stopy </a:t>
            </a:r>
            <a:r>
              <a:rPr lang="cs-CZ" sz="2400" dirty="0"/>
              <a:t>-</a:t>
            </a:r>
            <a:r>
              <a:rPr lang="cs-CZ" sz="2400" dirty="0" smtClean="0"/>
              <a:t> </a:t>
            </a:r>
            <a:r>
              <a:rPr lang="cs-CZ" sz="2400" dirty="0" err="1" smtClean="0"/>
              <a:t>googlujte</a:t>
            </a:r>
            <a:r>
              <a:rPr lang="cs-CZ" sz="2400" dirty="0" smtClean="0"/>
              <a:t> se (pravidelně – studenti to budou také zkoušet pravidelně </a:t>
            </a:r>
            <a:r>
              <a:rPr lang="cs-CZ" sz="2400" dirty="0" smtClean="0">
                <a:sym typeface="Wingdings" panose="05000000000000000000" pitchFamily="2" charset="2"/>
              </a:rPr>
              <a:t>, pozor - je dobré se před tím odhlásit ze všech služeb, abychom nedostali zkreslené informace)</a:t>
            </a:r>
            <a:endParaRPr lang="cs-CZ" sz="2400" dirty="0" smtClean="0"/>
          </a:p>
          <a:p>
            <a:r>
              <a:rPr lang="cs-CZ" sz="2400" b="1" dirty="0" smtClean="0"/>
              <a:t>Využívání sociálních sítí s rozmyslem </a:t>
            </a:r>
            <a:r>
              <a:rPr lang="cs-CZ" sz="2400" dirty="0" smtClean="0"/>
              <a:t>- kontrola </a:t>
            </a:r>
            <a:r>
              <a:rPr lang="cs-CZ" sz="2400" dirty="0"/>
              <a:t>školního </a:t>
            </a:r>
            <a:r>
              <a:rPr lang="cs-CZ" sz="2400" dirty="0" smtClean="0"/>
              <a:t>řádu, zda se na pedagogy v tomto ohledu vztahují nějaká </a:t>
            </a:r>
            <a:r>
              <a:rPr lang="cs-CZ" sz="2400" dirty="0"/>
              <a:t>omezení (např. přátelství se žáky, osobní x profesní účet</a:t>
            </a:r>
            <a:r>
              <a:rPr lang="cs-CZ" sz="2400" dirty="0" smtClean="0"/>
              <a:t>…)</a:t>
            </a:r>
          </a:p>
          <a:p>
            <a:r>
              <a:rPr lang="cs-CZ" sz="2400" b="1" dirty="0" smtClean="0"/>
              <a:t>Oddělování profesních a osobních věcí, sítí a zařízení </a:t>
            </a:r>
            <a:r>
              <a:rPr lang="cs-CZ" sz="2400" dirty="0"/>
              <a:t>-</a:t>
            </a:r>
            <a:r>
              <a:rPr lang="cs-CZ" sz="2400" dirty="0" smtClean="0"/>
              <a:t> myšleno v oblasti užívání moderních technologií</a:t>
            </a:r>
          </a:p>
          <a:p>
            <a:r>
              <a:rPr lang="cs-CZ" sz="2400" b="1" dirty="0" smtClean="0"/>
              <a:t>Nebát se přiznat, že něčemu nerozumíte </a:t>
            </a:r>
            <a:r>
              <a:rPr lang="cs-CZ" sz="2400" dirty="0"/>
              <a:t>-</a:t>
            </a:r>
            <a:r>
              <a:rPr lang="cs-CZ" sz="2400" dirty="0" smtClean="0"/>
              <a:t> děti baví vysvětlovat něco, čemu ony rozumí a vy ne, nejde o profesionální nedostatek, ale přirozený vývoj</a:t>
            </a:r>
          </a:p>
        </p:txBody>
      </p:sp>
    </p:spTree>
    <p:extLst>
      <p:ext uri="{BB962C8B-B14F-4D97-AF65-F5344CB8AC3E}">
        <p14:creationId xmlns:p14="http://schemas.microsoft.com/office/powerpoint/2010/main" val="3390255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4000" b="1" dirty="0" smtClean="0"/>
              <a:t>Materiály</a:t>
            </a:r>
            <a:endParaRPr lang="cs-CZ" sz="4000" b="1" dirty="0"/>
          </a:p>
        </p:txBody>
      </p:sp>
      <p:sp>
        <p:nvSpPr>
          <p:cNvPr id="3" name="Zástupný symbol pro obsah 2"/>
          <p:cNvSpPr>
            <a:spLocks noGrp="1"/>
          </p:cNvSpPr>
          <p:nvPr>
            <p:ph idx="1"/>
          </p:nvPr>
        </p:nvSpPr>
        <p:spPr>
          <a:xfrm>
            <a:off x="421196" y="1556792"/>
            <a:ext cx="8229600" cy="4525963"/>
          </a:xfrm>
        </p:spPr>
        <p:txBody>
          <a:bodyPr>
            <a:normAutofit/>
          </a:bodyPr>
          <a:lstStyle/>
          <a:p>
            <a:pPr marL="0" indent="0" algn="ctr">
              <a:buNone/>
            </a:pPr>
            <a:r>
              <a:rPr lang="cs-CZ" sz="2800" i="1" dirty="0" smtClean="0"/>
              <a:t>V materiálu </a:t>
            </a:r>
            <a:r>
              <a:rPr lang="cs-CZ" sz="2800" i="1" dirty="0" err="1" smtClean="0">
                <a:solidFill>
                  <a:srgbClr val="FF0000"/>
                </a:solidFill>
              </a:rPr>
              <a:t>eS</a:t>
            </a:r>
            <a:r>
              <a:rPr lang="cs-CZ" sz="2800" i="1" dirty="0" smtClean="0">
                <a:solidFill>
                  <a:srgbClr val="FF0000"/>
                </a:solidFill>
              </a:rPr>
              <a:t> </a:t>
            </a:r>
            <a:r>
              <a:rPr lang="cs-CZ" sz="2800" i="1" dirty="0">
                <a:solidFill>
                  <a:srgbClr val="FF0000"/>
                </a:solidFill>
              </a:rPr>
              <a:t>4.1a </a:t>
            </a:r>
            <a:r>
              <a:rPr lang="cs-CZ" sz="2800" i="1" dirty="0" err="1">
                <a:solidFill>
                  <a:srgbClr val="FF0000"/>
                </a:solidFill>
              </a:rPr>
              <a:t>Demonstration</a:t>
            </a:r>
            <a:r>
              <a:rPr lang="cs-CZ" sz="2800" i="1" dirty="0">
                <a:solidFill>
                  <a:srgbClr val="FF0000"/>
                </a:solidFill>
              </a:rPr>
              <a:t> </a:t>
            </a:r>
            <a:r>
              <a:rPr lang="cs-CZ" sz="2800" i="1" dirty="0" err="1">
                <a:solidFill>
                  <a:srgbClr val="FF0000"/>
                </a:solidFill>
              </a:rPr>
              <a:t>of</a:t>
            </a:r>
            <a:r>
              <a:rPr lang="cs-CZ" sz="2800" i="1" dirty="0">
                <a:solidFill>
                  <a:srgbClr val="FF0000"/>
                </a:solidFill>
              </a:rPr>
              <a:t> </a:t>
            </a:r>
            <a:r>
              <a:rPr lang="cs-CZ" sz="2800" i="1" dirty="0" err="1">
                <a:solidFill>
                  <a:srgbClr val="FF0000"/>
                </a:solidFill>
              </a:rPr>
              <a:t>eSafety</a:t>
            </a:r>
            <a:r>
              <a:rPr lang="cs-CZ" sz="2800" i="1" dirty="0">
                <a:solidFill>
                  <a:srgbClr val="FF0000"/>
                </a:solidFill>
              </a:rPr>
              <a:t> </a:t>
            </a:r>
            <a:r>
              <a:rPr lang="cs-CZ" sz="2800" i="1" dirty="0" err="1">
                <a:solidFill>
                  <a:srgbClr val="FF0000"/>
                </a:solidFill>
              </a:rPr>
              <a:t>Issues</a:t>
            </a:r>
            <a:r>
              <a:rPr lang="cs-CZ" sz="2800" i="1" dirty="0">
                <a:solidFill>
                  <a:srgbClr val="FF0000"/>
                </a:solidFill>
              </a:rPr>
              <a:t> </a:t>
            </a:r>
            <a:r>
              <a:rPr lang="cs-CZ" sz="2800" i="1" dirty="0" smtClean="0">
                <a:solidFill>
                  <a:srgbClr val="FF0000"/>
                </a:solidFill>
              </a:rPr>
              <a:t> </a:t>
            </a:r>
            <a:r>
              <a:rPr lang="cs-CZ" sz="2800" i="1" dirty="0" smtClean="0"/>
              <a:t>najdete odkazy na mnoho webových zdrojů týkajících se probíraných témat. Projděte si je a zamyslete se nad ochranou své vlastní online identity.</a:t>
            </a:r>
            <a:endParaRPr lang="cs-CZ" sz="2800" i="1"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492" y="3501008"/>
            <a:ext cx="2952328" cy="2209633"/>
          </a:xfrm>
          <a:prstGeom prst="rect">
            <a:avLst/>
          </a:prstGeom>
        </p:spPr>
      </p:pic>
    </p:spTree>
    <p:extLst>
      <p:ext uri="{BB962C8B-B14F-4D97-AF65-F5344CB8AC3E}">
        <p14:creationId xmlns:p14="http://schemas.microsoft.com/office/powerpoint/2010/main" val="1531432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lgn="ctr">
              <a:buNone/>
            </a:pPr>
            <a:r>
              <a:rPr lang="cs-CZ" b="1" dirty="0" smtClean="0"/>
              <a:t>Jak používat </a:t>
            </a:r>
            <a:r>
              <a:rPr lang="cs-CZ" b="1" dirty="0" err="1" smtClean="0"/>
              <a:t>Facebook</a:t>
            </a:r>
            <a:r>
              <a:rPr lang="cs-CZ" b="1" dirty="0" smtClean="0"/>
              <a:t>, abych si nepoškodil/a svou online profesionální reputaci?</a:t>
            </a:r>
          </a:p>
          <a:p>
            <a:pPr marL="0" indent="0" algn="ctr">
              <a:buNone/>
            </a:pPr>
            <a:r>
              <a:rPr lang="cs-CZ" b="1" dirty="0" smtClean="0"/>
              <a:t>Uveďte alespoň 5 strategií pro používání </a:t>
            </a:r>
            <a:r>
              <a:rPr lang="cs-CZ" b="1" dirty="0" err="1" smtClean="0"/>
              <a:t>Facebooku</a:t>
            </a:r>
            <a:r>
              <a:rPr lang="cs-CZ" b="1" dirty="0"/>
              <a:t>.</a:t>
            </a:r>
          </a:p>
        </p:txBody>
      </p:sp>
      <p:sp>
        <p:nvSpPr>
          <p:cNvPr id="4" name="Obdélník 3"/>
          <p:cNvSpPr/>
          <p:nvPr/>
        </p:nvSpPr>
        <p:spPr>
          <a:xfrm>
            <a:off x="6899983" y="332656"/>
            <a:ext cx="1944216" cy="936104"/>
          </a:xfrm>
          <a:prstGeom prst="rect">
            <a:avLst/>
          </a:prstGeom>
          <a:solidFill>
            <a:schemeClr val="bg1">
              <a:lumMod val="95000"/>
            </a:schemeClr>
          </a:solidFill>
          <a:ln w="38100">
            <a:solidFill>
              <a:srgbClr val="FF1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Nadpis 1"/>
          <p:cNvSpPr>
            <a:spLocks noGrp="1"/>
          </p:cNvSpPr>
          <p:nvPr>
            <p:ph type="title"/>
          </p:nvPr>
        </p:nvSpPr>
        <p:spPr>
          <a:xfrm>
            <a:off x="6012160" y="274638"/>
            <a:ext cx="2674640" cy="1143000"/>
          </a:xfrm>
        </p:spPr>
        <p:txBody>
          <a:bodyPr/>
          <a:lstStyle/>
          <a:p>
            <a:pPr algn="r"/>
            <a:r>
              <a:rPr lang="cs-CZ" b="1" dirty="0" smtClean="0"/>
              <a:t>Úkol 1 </a:t>
            </a:r>
            <a:endParaRPr lang="cs-CZ" b="1" dirty="0"/>
          </a:p>
        </p:txBody>
      </p:sp>
    </p:spTree>
    <p:extLst>
      <p:ext uri="{BB962C8B-B14F-4D97-AF65-F5344CB8AC3E}">
        <p14:creationId xmlns:p14="http://schemas.microsoft.com/office/powerpoint/2010/main" val="3723476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632531" y="3140968"/>
            <a:ext cx="7488831" cy="266429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normAutofit/>
          </a:bodyPr>
          <a:lstStyle/>
          <a:p>
            <a:pPr algn="r"/>
            <a:r>
              <a:rPr lang="cs-CZ" sz="4000" b="1" dirty="0" smtClean="0"/>
              <a:t>Nevhodné chování?</a:t>
            </a:r>
            <a:endParaRPr lang="cs-CZ" sz="4000" b="1" dirty="0"/>
          </a:p>
        </p:txBody>
      </p:sp>
      <p:sp>
        <p:nvSpPr>
          <p:cNvPr id="3" name="Zástupný symbol pro obsah 2"/>
          <p:cNvSpPr>
            <a:spLocks noGrp="1"/>
          </p:cNvSpPr>
          <p:nvPr>
            <p:ph idx="1"/>
          </p:nvPr>
        </p:nvSpPr>
        <p:spPr>
          <a:xfrm>
            <a:off x="467544" y="1481957"/>
            <a:ext cx="8229600" cy="1656183"/>
          </a:xfrm>
        </p:spPr>
        <p:txBody>
          <a:bodyPr>
            <a:normAutofit fontScale="92500" lnSpcReduction="20000"/>
          </a:bodyPr>
          <a:lstStyle/>
          <a:p>
            <a:pPr marL="0" indent="0" algn="ctr">
              <a:buNone/>
            </a:pPr>
            <a:r>
              <a:rPr lang="cs-CZ" dirty="0" smtClean="0"/>
              <a:t>Tento </a:t>
            </a:r>
            <a:r>
              <a:rPr lang="cs-CZ" dirty="0" smtClean="0">
                <a:hlinkClick r:id="rId3"/>
              </a:rPr>
              <a:t>materiál</a:t>
            </a:r>
            <a:r>
              <a:rPr lang="cs-CZ" dirty="0" smtClean="0"/>
              <a:t> popisuje zásady chování učitelů ve Velké Británii.</a:t>
            </a:r>
          </a:p>
          <a:p>
            <a:pPr marL="0" indent="0">
              <a:buNone/>
            </a:pPr>
            <a:endParaRPr lang="cs-CZ" sz="2600" i="1" dirty="0" smtClean="0"/>
          </a:p>
          <a:p>
            <a:pPr marL="0" indent="0">
              <a:buNone/>
            </a:pPr>
            <a:r>
              <a:rPr lang="cs-CZ" sz="2600" i="1" dirty="0" smtClean="0"/>
              <a:t>Ukázka:</a:t>
            </a:r>
          </a:p>
          <a:p>
            <a:pPr marL="0" indent="0">
              <a:buNone/>
            </a:pPr>
            <a:endParaRPr lang="en-IE" dirty="0"/>
          </a:p>
          <a:p>
            <a:endParaRPr lang="cs-CZ" dirty="0"/>
          </a:p>
        </p:txBody>
      </p:sp>
      <p:sp>
        <p:nvSpPr>
          <p:cNvPr id="4" name="TextovéPole 3"/>
          <p:cNvSpPr txBox="1"/>
          <p:nvPr/>
        </p:nvSpPr>
        <p:spPr>
          <a:xfrm>
            <a:off x="658049" y="3140968"/>
            <a:ext cx="7488831" cy="2862322"/>
          </a:xfrm>
          <a:prstGeom prst="rect">
            <a:avLst/>
          </a:prstGeom>
          <a:noFill/>
        </p:spPr>
        <p:txBody>
          <a:bodyPr wrap="square" rtlCol="0">
            <a:spAutoFit/>
          </a:bodyPr>
          <a:lstStyle/>
          <a:p>
            <a:r>
              <a:rPr lang="cs-CZ" dirty="0"/>
              <a:t>Seznam nevhodného chování s možným kárným řízením</a:t>
            </a:r>
            <a:r>
              <a:rPr lang="en-IE" dirty="0"/>
              <a:t>:</a:t>
            </a:r>
          </a:p>
          <a:p>
            <a:endParaRPr lang="en-IE" dirty="0"/>
          </a:p>
          <a:p>
            <a:pPr marL="285750" indent="-285750">
              <a:buFont typeface="Arial" panose="020B0604020202020204" pitchFamily="34" charset="0"/>
              <a:buChar char="•"/>
            </a:pPr>
            <a:r>
              <a:rPr lang="cs-CZ" dirty="0"/>
              <a:t>Nepatřičná elektronická komunikace s žáky, kolegy a rodiči včetně chatu a SMS </a:t>
            </a:r>
            <a:endParaRPr lang="en-IE" dirty="0"/>
          </a:p>
          <a:p>
            <a:pPr marL="285750" indent="-285750">
              <a:buFont typeface="Arial" panose="020B0604020202020204" pitchFamily="34" charset="0"/>
              <a:buChar char="•"/>
            </a:pPr>
            <a:r>
              <a:rPr lang="cs-CZ" dirty="0"/>
              <a:t>Posílání (erotické zprávy) kolegům či žákům</a:t>
            </a:r>
            <a:r>
              <a:rPr lang="en-IE" dirty="0"/>
              <a:t> </a:t>
            </a:r>
            <a:br>
              <a:rPr lang="en-IE" dirty="0"/>
            </a:br>
            <a:r>
              <a:rPr lang="en-IE" dirty="0"/>
              <a:t>Grooming – </a:t>
            </a:r>
            <a:r>
              <a:rPr lang="cs-CZ" dirty="0"/>
              <a:t>učitel využívá elektronických zpráv, aby navázal neodpovídající  vztahy k žákům </a:t>
            </a:r>
            <a:endParaRPr lang="en-IE" dirty="0"/>
          </a:p>
          <a:p>
            <a:pPr marL="285750" indent="-285750">
              <a:buFont typeface="Arial" panose="020B0604020202020204" pitchFamily="34" charset="0"/>
              <a:buChar char="•"/>
            </a:pPr>
            <a:r>
              <a:rPr lang="cs-CZ" dirty="0"/>
              <a:t>Vyhledávání, prohlížení, výroba a sdílení neslušných obrázků dětí</a:t>
            </a:r>
            <a:r>
              <a:rPr lang="en-IE" dirty="0"/>
              <a:t>.</a:t>
            </a:r>
          </a:p>
          <a:p>
            <a:pPr marL="285750" indent="-285750">
              <a:buFont typeface="Arial" panose="020B0604020202020204" pitchFamily="34" charset="0"/>
              <a:buChar char="•"/>
            </a:pPr>
            <a:r>
              <a:rPr lang="cs-CZ" dirty="0"/>
              <a:t>Využití nevhodného obsahu</a:t>
            </a:r>
            <a:r>
              <a:rPr lang="en-IE" dirty="0"/>
              <a:t> YouTube </a:t>
            </a:r>
            <a:r>
              <a:rPr lang="cs-CZ" dirty="0"/>
              <a:t>k výuce </a:t>
            </a:r>
            <a:endParaRPr lang="en-IE" dirty="0"/>
          </a:p>
          <a:p>
            <a:endParaRPr lang="cs-CZ" dirty="0"/>
          </a:p>
        </p:txBody>
      </p:sp>
    </p:spTree>
    <p:extLst>
      <p:ext uri="{BB962C8B-B14F-4D97-AF65-F5344CB8AC3E}">
        <p14:creationId xmlns:p14="http://schemas.microsoft.com/office/powerpoint/2010/main" val="3939453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988840"/>
            <a:ext cx="8229600" cy="4525963"/>
          </a:xfrm>
        </p:spPr>
        <p:txBody>
          <a:bodyPr/>
          <a:lstStyle/>
          <a:p>
            <a:pPr marL="0" indent="0" algn="ctr">
              <a:buNone/>
            </a:pPr>
            <a:r>
              <a:rPr lang="cs-CZ" b="1" dirty="0" smtClean="0"/>
              <a:t>Prostudujte si materiál </a:t>
            </a:r>
            <a:r>
              <a:rPr lang="cs-CZ" b="1" dirty="0" err="1">
                <a:solidFill>
                  <a:srgbClr val="FF0000"/>
                </a:solidFill>
              </a:rPr>
              <a:t>eS</a:t>
            </a:r>
            <a:r>
              <a:rPr lang="cs-CZ" b="1" dirty="0">
                <a:solidFill>
                  <a:srgbClr val="FF0000"/>
                </a:solidFill>
              </a:rPr>
              <a:t> 4.1 b Průvodce profesionála</a:t>
            </a:r>
            <a:r>
              <a:rPr lang="cs-CZ" b="1" dirty="0"/>
              <a:t>. </a:t>
            </a:r>
            <a:r>
              <a:rPr lang="cs-CZ" b="1" dirty="0" smtClean="0"/>
              <a:t>Zamyslete </a:t>
            </a:r>
            <a:r>
              <a:rPr lang="cs-CZ" b="1" dirty="0"/>
              <a:t>se, zda by bylo užitečné takový materiál vytvořit u </a:t>
            </a:r>
            <a:r>
              <a:rPr lang="cs-CZ" b="1" dirty="0" smtClean="0"/>
              <a:t>vás </a:t>
            </a:r>
            <a:r>
              <a:rPr lang="cs-CZ" b="1" dirty="0"/>
              <a:t>na </a:t>
            </a:r>
            <a:r>
              <a:rPr lang="cs-CZ" b="1" dirty="0" smtClean="0"/>
              <a:t>škole </a:t>
            </a:r>
            <a:r>
              <a:rPr lang="cs-CZ" b="1" dirty="0"/>
              <a:t>a co by bylo </a:t>
            </a:r>
            <a:r>
              <a:rPr lang="cs-CZ" b="1" dirty="0" smtClean="0"/>
              <a:t>třeba </a:t>
            </a:r>
            <a:r>
              <a:rPr lang="cs-CZ" b="1" dirty="0"/>
              <a:t>změnit. Svůj názor a návrh na zlepšení/změnu </a:t>
            </a:r>
            <a:r>
              <a:rPr lang="cs-CZ" b="1" dirty="0" smtClean="0"/>
              <a:t>uveďte </a:t>
            </a:r>
            <a:r>
              <a:rPr lang="cs-CZ" b="1" dirty="0"/>
              <a:t>do úkolu a </a:t>
            </a:r>
            <a:r>
              <a:rPr lang="cs-CZ" b="1" dirty="0" smtClean="0"/>
              <a:t>napište </a:t>
            </a:r>
            <a:r>
              <a:rPr lang="cs-CZ" b="1" dirty="0"/>
              <a:t>do diskuze na </a:t>
            </a:r>
            <a:r>
              <a:rPr lang="cs-CZ" b="1" dirty="0" err="1"/>
              <a:t>moodlu</a:t>
            </a:r>
            <a:r>
              <a:rPr lang="cs-CZ" b="1" dirty="0"/>
              <a:t>. </a:t>
            </a:r>
          </a:p>
        </p:txBody>
      </p:sp>
      <p:sp>
        <p:nvSpPr>
          <p:cNvPr id="4" name="Obdélník 3"/>
          <p:cNvSpPr/>
          <p:nvPr/>
        </p:nvSpPr>
        <p:spPr>
          <a:xfrm>
            <a:off x="6899983" y="332656"/>
            <a:ext cx="1944216" cy="936104"/>
          </a:xfrm>
          <a:prstGeom prst="rect">
            <a:avLst/>
          </a:prstGeom>
          <a:solidFill>
            <a:schemeClr val="bg1">
              <a:lumMod val="95000"/>
            </a:schemeClr>
          </a:solidFill>
          <a:ln w="38100">
            <a:solidFill>
              <a:srgbClr val="FF1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Nadpis 1"/>
          <p:cNvSpPr>
            <a:spLocks noGrp="1"/>
          </p:cNvSpPr>
          <p:nvPr>
            <p:ph type="title"/>
          </p:nvPr>
        </p:nvSpPr>
        <p:spPr>
          <a:xfrm>
            <a:off x="6012160" y="274638"/>
            <a:ext cx="2674640" cy="1143000"/>
          </a:xfrm>
        </p:spPr>
        <p:txBody>
          <a:bodyPr/>
          <a:lstStyle/>
          <a:p>
            <a:pPr algn="r"/>
            <a:r>
              <a:rPr lang="cs-CZ" b="1" dirty="0" smtClean="0"/>
              <a:t>Úkol 2 </a:t>
            </a:r>
            <a:endParaRPr lang="cs-CZ" b="1" dirty="0"/>
          </a:p>
        </p:txBody>
      </p:sp>
    </p:spTree>
    <p:extLst>
      <p:ext uri="{BB962C8B-B14F-4D97-AF65-F5344CB8AC3E}">
        <p14:creationId xmlns:p14="http://schemas.microsoft.com/office/powerpoint/2010/main" val="1288817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844824"/>
            <a:ext cx="8229600" cy="4525963"/>
          </a:xfrm>
        </p:spPr>
        <p:txBody>
          <a:bodyPr>
            <a:normAutofit/>
          </a:bodyPr>
          <a:lstStyle/>
          <a:p>
            <a:pPr marL="0" indent="0" algn="ctr">
              <a:buNone/>
            </a:pPr>
            <a:r>
              <a:rPr lang="cs-CZ" sz="2400" i="1" dirty="0" smtClean="0"/>
              <a:t>Lektor </a:t>
            </a:r>
            <a:r>
              <a:rPr lang="cs-CZ" sz="2400" i="1" dirty="0"/>
              <a:t>vytvoří ke každému probíranému nebezpeční online nástěnku (např. </a:t>
            </a:r>
            <a:r>
              <a:rPr lang="cs-CZ" sz="2400" i="1" u="sng" dirty="0">
                <a:hlinkClick r:id="rId2"/>
              </a:rPr>
              <a:t>http://padlet.com/</a:t>
            </a:r>
            <a:r>
              <a:rPr lang="cs-CZ" sz="2400" i="1" dirty="0"/>
              <a:t>, </a:t>
            </a:r>
            <a:r>
              <a:rPr lang="cs-CZ" sz="2400" i="1" u="sng" dirty="0">
                <a:hlinkClick r:id="rId3"/>
              </a:rPr>
              <a:t>http://en.linoit.com/</a:t>
            </a:r>
            <a:r>
              <a:rPr lang="cs-CZ" sz="2400" i="1" dirty="0"/>
              <a:t>)</a:t>
            </a:r>
            <a:r>
              <a:rPr lang="cs-CZ" sz="2400" dirty="0"/>
              <a:t>. </a:t>
            </a:r>
            <a:endParaRPr lang="cs-CZ" sz="2400" dirty="0" smtClean="0"/>
          </a:p>
          <a:p>
            <a:pPr marL="0" indent="0" algn="ctr">
              <a:buNone/>
            </a:pPr>
            <a:r>
              <a:rPr lang="cs-CZ" b="1" dirty="0" smtClean="0"/>
              <a:t>Ke každému tématu napište návrhy </a:t>
            </a:r>
            <a:r>
              <a:rPr lang="cs-CZ" b="1" dirty="0"/>
              <a:t>aktivit, které jsou pro výuku tohoto tématu dle </a:t>
            </a:r>
            <a:r>
              <a:rPr lang="cs-CZ" b="1" dirty="0" smtClean="0"/>
              <a:t>Vašeho </a:t>
            </a:r>
            <a:r>
              <a:rPr lang="cs-CZ" b="1" dirty="0"/>
              <a:t>názoru nejefektivnější. Aktivity mohou být převzaté z nabídnutých materiálů, ale i odjinud (s platným odkazem</a:t>
            </a:r>
            <a:r>
              <a:rPr lang="cs-CZ" b="1" dirty="0" smtClean="0"/>
              <a:t>) </a:t>
            </a:r>
            <a:r>
              <a:rPr lang="cs-CZ" b="1" dirty="0"/>
              <a:t>či </a:t>
            </a:r>
            <a:r>
              <a:rPr lang="cs-CZ" b="1" dirty="0" smtClean="0"/>
              <a:t>Vámi vymyšlené. </a:t>
            </a:r>
            <a:r>
              <a:rPr lang="cs-CZ" b="1" dirty="0"/>
              <a:t>Každý </a:t>
            </a:r>
            <a:r>
              <a:rPr lang="cs-CZ" b="1" dirty="0" smtClean="0"/>
              <a:t>přispěje </a:t>
            </a:r>
            <a:r>
              <a:rPr lang="cs-CZ" b="1" dirty="0"/>
              <a:t>alespoň jednou na každou nástěnku.</a:t>
            </a:r>
          </a:p>
          <a:p>
            <a:endParaRPr lang="cs-CZ" dirty="0"/>
          </a:p>
        </p:txBody>
      </p:sp>
      <p:sp>
        <p:nvSpPr>
          <p:cNvPr id="4" name="Obdélník 3"/>
          <p:cNvSpPr/>
          <p:nvPr/>
        </p:nvSpPr>
        <p:spPr>
          <a:xfrm>
            <a:off x="6899983" y="332656"/>
            <a:ext cx="1944216" cy="936104"/>
          </a:xfrm>
          <a:prstGeom prst="rect">
            <a:avLst/>
          </a:prstGeom>
          <a:solidFill>
            <a:schemeClr val="bg1">
              <a:lumMod val="95000"/>
            </a:schemeClr>
          </a:solidFill>
          <a:ln w="38100">
            <a:solidFill>
              <a:srgbClr val="FF1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Nadpis 1"/>
          <p:cNvSpPr>
            <a:spLocks noGrp="1"/>
          </p:cNvSpPr>
          <p:nvPr>
            <p:ph type="title"/>
          </p:nvPr>
        </p:nvSpPr>
        <p:spPr>
          <a:xfrm>
            <a:off x="6012160" y="274638"/>
            <a:ext cx="2674640" cy="1143000"/>
          </a:xfrm>
        </p:spPr>
        <p:txBody>
          <a:bodyPr/>
          <a:lstStyle/>
          <a:p>
            <a:pPr algn="r"/>
            <a:r>
              <a:rPr lang="cs-CZ" b="1" dirty="0" smtClean="0"/>
              <a:t>Úkol 3 </a:t>
            </a:r>
            <a:endParaRPr lang="cs-CZ" b="1" dirty="0"/>
          </a:p>
        </p:txBody>
      </p:sp>
    </p:spTree>
    <p:extLst>
      <p:ext uri="{BB962C8B-B14F-4D97-AF65-F5344CB8AC3E}">
        <p14:creationId xmlns:p14="http://schemas.microsoft.com/office/powerpoint/2010/main" val="2745278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6"/>
            <a:ext cx="9144000" cy="686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540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4000" b="1" dirty="0" err="1" smtClean="0"/>
              <a:t>Netolismus</a:t>
            </a:r>
            <a:endParaRPr lang="cs-CZ" sz="4000" b="1" dirty="0"/>
          </a:p>
        </p:txBody>
      </p:sp>
      <p:sp>
        <p:nvSpPr>
          <p:cNvPr id="3" name="Zástupný symbol pro obsah 2"/>
          <p:cNvSpPr>
            <a:spLocks noGrp="1"/>
          </p:cNvSpPr>
          <p:nvPr>
            <p:ph idx="1"/>
          </p:nvPr>
        </p:nvSpPr>
        <p:spPr>
          <a:xfrm>
            <a:off x="467544" y="1412776"/>
            <a:ext cx="8229600" cy="1872208"/>
          </a:xfrm>
        </p:spPr>
        <p:txBody>
          <a:bodyPr>
            <a:normAutofit/>
          </a:bodyPr>
          <a:lstStyle/>
          <a:p>
            <a:pPr marL="0" indent="0">
              <a:buNone/>
            </a:pPr>
            <a:r>
              <a:rPr lang="cs-CZ" sz="2400" dirty="0" smtClean="0"/>
              <a:t>Někdy též </a:t>
            </a:r>
            <a:r>
              <a:rPr lang="cs-CZ" sz="2400" dirty="0" err="1" smtClean="0"/>
              <a:t>netholismus</a:t>
            </a:r>
            <a:r>
              <a:rPr lang="cs-CZ" sz="2400" dirty="0" smtClean="0"/>
              <a:t> je:</a:t>
            </a:r>
          </a:p>
          <a:p>
            <a:pPr marL="0" indent="0" algn="ctr">
              <a:buNone/>
            </a:pPr>
            <a:r>
              <a:rPr lang="cs-CZ" sz="2800" b="1" i="1" dirty="0" smtClean="0"/>
              <a:t>„psychická </a:t>
            </a:r>
            <a:r>
              <a:rPr lang="cs-CZ" sz="2800" b="1" i="1" dirty="0"/>
              <a:t>závislost na tzv. virtuálních drogách, mezi které patří internet, počítačové hry, televize, videa apod</a:t>
            </a:r>
            <a:r>
              <a:rPr lang="cs-CZ" sz="2800" b="1" i="1" dirty="0" smtClean="0"/>
              <a:t>.“</a:t>
            </a:r>
            <a:endParaRPr lang="cs-CZ" sz="2800" b="1" i="1" dirty="0"/>
          </a:p>
          <a:p>
            <a:pPr marL="0" indent="0">
              <a:buNone/>
            </a:pPr>
            <a:endParaRPr lang="cs-CZ" dirty="0"/>
          </a:p>
        </p:txBody>
      </p:sp>
      <p:sp>
        <p:nvSpPr>
          <p:cNvPr id="4" name="TextovéPole 3"/>
          <p:cNvSpPr txBox="1"/>
          <p:nvPr/>
        </p:nvSpPr>
        <p:spPr>
          <a:xfrm>
            <a:off x="467544" y="3573016"/>
            <a:ext cx="8208912" cy="2308324"/>
          </a:xfrm>
          <a:prstGeom prst="rect">
            <a:avLst/>
          </a:prstGeom>
          <a:noFill/>
        </p:spPr>
        <p:txBody>
          <a:bodyPr wrap="square" rtlCol="0">
            <a:spAutoFit/>
          </a:bodyPr>
          <a:lstStyle/>
          <a:p>
            <a:r>
              <a:rPr lang="cs-CZ" dirty="0" smtClean="0"/>
              <a:t>Nejčastější závislosti: </a:t>
            </a:r>
          </a:p>
          <a:p>
            <a:pPr marL="285750" indent="-285750">
              <a:buFont typeface="Arial" panose="020B0604020202020204" pitchFamily="34" charset="0"/>
              <a:buChar char="•"/>
            </a:pPr>
            <a:r>
              <a:rPr lang="cs-CZ" b="1" dirty="0" smtClean="0"/>
              <a:t>Online komunikace/</a:t>
            </a:r>
            <a:r>
              <a:rPr lang="cs-CZ" b="1" dirty="0" err="1" smtClean="0"/>
              <a:t>kybervztahy</a:t>
            </a:r>
            <a:r>
              <a:rPr lang="cs-CZ" b="1" dirty="0" smtClean="0"/>
              <a:t> </a:t>
            </a:r>
            <a:r>
              <a:rPr lang="cs-CZ" dirty="0" smtClean="0"/>
              <a:t>(seznamky, chaty, diskuze, IM, sociální sítě)</a:t>
            </a:r>
          </a:p>
          <a:p>
            <a:pPr marL="285750" indent="-285750">
              <a:buFont typeface="Arial" panose="020B0604020202020204" pitchFamily="34" charset="0"/>
              <a:buChar char="•"/>
            </a:pPr>
            <a:r>
              <a:rPr lang="cs-CZ" b="1" dirty="0" smtClean="0"/>
              <a:t>Online hry </a:t>
            </a:r>
            <a:r>
              <a:rPr lang="cs-CZ" dirty="0" smtClean="0"/>
              <a:t>(nejčastěji tzv. MMORPG – hromadné online hry na hrdiny, např. </a:t>
            </a:r>
            <a:r>
              <a:rPr lang="cs-CZ" dirty="0" err="1" smtClean="0"/>
              <a:t>World</a:t>
            </a:r>
            <a:r>
              <a:rPr lang="cs-CZ" dirty="0" smtClean="0"/>
              <a:t> </a:t>
            </a:r>
            <a:r>
              <a:rPr lang="cs-CZ" dirty="0" err="1" smtClean="0"/>
              <a:t>of</a:t>
            </a:r>
            <a:r>
              <a:rPr lang="cs-CZ" dirty="0" smtClean="0"/>
              <a:t> </a:t>
            </a:r>
            <a:r>
              <a:rPr lang="cs-CZ" dirty="0" err="1" smtClean="0"/>
              <a:t>Warcraft</a:t>
            </a:r>
            <a:r>
              <a:rPr lang="cs-CZ" dirty="0" smtClean="0"/>
              <a:t>, </a:t>
            </a:r>
            <a:r>
              <a:rPr lang="cs-CZ" dirty="0" err="1" smtClean="0"/>
              <a:t>Minecraft</a:t>
            </a:r>
            <a:r>
              <a:rPr lang="cs-CZ" dirty="0" smtClean="0"/>
              <a:t>…) </a:t>
            </a:r>
          </a:p>
          <a:p>
            <a:pPr marL="285750" indent="-285750">
              <a:buFont typeface="Arial" panose="020B0604020202020204" pitchFamily="34" charset="0"/>
              <a:buChar char="•"/>
            </a:pPr>
            <a:r>
              <a:rPr lang="cs-CZ" b="1" dirty="0" smtClean="0"/>
              <a:t>Přetížení informacemi </a:t>
            </a:r>
            <a:r>
              <a:rPr lang="cs-CZ" dirty="0" smtClean="0"/>
              <a:t>(sledování videí, vyhledávání informací, nekontrolované surfování…)</a:t>
            </a:r>
          </a:p>
          <a:p>
            <a:pPr marL="285750" indent="-285750">
              <a:buFont typeface="Arial" panose="020B0604020202020204" pitchFamily="34" charset="0"/>
              <a:buChar char="•"/>
            </a:pPr>
            <a:r>
              <a:rPr lang="cs-CZ" b="1" dirty="0" smtClean="0"/>
              <a:t>Ostatní</a:t>
            </a:r>
            <a:r>
              <a:rPr lang="cs-CZ" dirty="0" smtClean="0"/>
              <a:t> (závislost na pornografických materiálech, online </a:t>
            </a:r>
            <a:r>
              <a:rPr lang="cs-CZ" dirty="0" err="1" smtClean="0"/>
              <a:t>gambling</a:t>
            </a:r>
            <a:r>
              <a:rPr lang="cs-CZ" dirty="0" smtClean="0"/>
              <a:t>, patologické nakupování…)</a:t>
            </a:r>
            <a:endParaRPr lang="cs-CZ" dirty="0"/>
          </a:p>
        </p:txBody>
      </p:sp>
    </p:spTree>
    <p:extLst>
      <p:ext uri="{BB962C8B-B14F-4D97-AF65-F5344CB8AC3E}">
        <p14:creationId xmlns:p14="http://schemas.microsoft.com/office/powerpoint/2010/main" val="3084647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484784"/>
            <a:ext cx="8229600" cy="4525963"/>
          </a:xfrm>
        </p:spPr>
        <p:txBody>
          <a:bodyPr/>
          <a:lstStyle/>
          <a:p>
            <a:pPr marL="0" indent="0" algn="ctr">
              <a:buNone/>
            </a:pPr>
            <a:r>
              <a:rPr lang="cs-CZ" sz="2800" b="1" i="1" dirty="0" smtClean="0"/>
              <a:t>Prostředníkem závislosti může být počítač, ale i tablet nebo mobil.</a:t>
            </a:r>
          </a:p>
          <a:p>
            <a:pPr marL="0" indent="0" algn="ctr">
              <a:buNone/>
            </a:pPr>
            <a:endParaRPr lang="cs-CZ" sz="2800" b="1" i="1" dirty="0"/>
          </a:p>
          <a:p>
            <a:pPr marL="0" indent="0" algn="ctr">
              <a:buNone/>
            </a:pPr>
            <a:endParaRPr lang="cs-CZ" sz="2800" b="1" i="1" dirty="0" smtClean="0"/>
          </a:p>
          <a:p>
            <a:pPr marL="0" indent="0" algn="ctr">
              <a:buNone/>
            </a:pPr>
            <a:endParaRPr lang="cs-CZ" sz="2800" b="1" i="1" dirty="0"/>
          </a:p>
          <a:p>
            <a:pPr marL="0" indent="0" algn="ctr">
              <a:buNone/>
            </a:pPr>
            <a:endParaRPr lang="cs-CZ" sz="2800" b="1" i="1" dirty="0" smtClean="0"/>
          </a:p>
          <a:p>
            <a:pPr marL="0" indent="0" algn="ctr">
              <a:buNone/>
            </a:pPr>
            <a:endParaRPr lang="cs-CZ" sz="2800" b="1" i="1" dirty="0" smtClean="0"/>
          </a:p>
          <a:p>
            <a:pPr marL="0" indent="0" algn="ctr">
              <a:buNone/>
            </a:pPr>
            <a:r>
              <a:rPr lang="cs-CZ" sz="2400" dirty="0" smtClean="0"/>
              <a:t>Závislost na mobilních telefonech (tzv. </a:t>
            </a:r>
            <a:r>
              <a:rPr lang="cs-CZ" sz="2400" dirty="0" err="1" smtClean="0"/>
              <a:t>nomofobie</a:t>
            </a:r>
            <a:r>
              <a:rPr lang="cs-CZ" sz="2400" dirty="0" smtClean="0"/>
              <a:t>) začíná být vážným problémem současné společnosti.</a:t>
            </a:r>
            <a:endParaRPr lang="cs-CZ" sz="2400" dirty="0"/>
          </a:p>
        </p:txBody>
      </p:sp>
      <p:sp>
        <p:nvSpPr>
          <p:cNvPr id="4" name="Nadpis 1"/>
          <p:cNvSpPr>
            <a:spLocks noGrp="1"/>
          </p:cNvSpPr>
          <p:nvPr>
            <p:ph type="title"/>
          </p:nvPr>
        </p:nvSpPr>
        <p:spPr>
          <a:xfrm>
            <a:off x="457200" y="274638"/>
            <a:ext cx="8229600" cy="1143000"/>
          </a:xfrm>
        </p:spPr>
        <p:txBody>
          <a:bodyPr>
            <a:normAutofit/>
          </a:bodyPr>
          <a:lstStyle/>
          <a:p>
            <a:pPr algn="r"/>
            <a:r>
              <a:rPr lang="cs-CZ" sz="4000" b="1" dirty="0" err="1" smtClean="0"/>
              <a:t>Netolismus</a:t>
            </a:r>
            <a:endParaRPr lang="cs-CZ" sz="4000" b="1" dirty="0"/>
          </a:p>
        </p:txBody>
      </p:sp>
      <p:pic>
        <p:nvPicPr>
          <p:cNvPr id="1027"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420888"/>
            <a:ext cx="4776192" cy="2485112"/>
          </a:xfrm>
          <a:prstGeom prst="rect">
            <a:avLst/>
          </a:prstGeom>
          <a:noFill/>
          <a:ln w="9525">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4378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4213" y="335573"/>
            <a:ext cx="8229600" cy="1143000"/>
          </a:xfrm>
        </p:spPr>
        <p:txBody>
          <a:bodyPr>
            <a:normAutofit/>
          </a:bodyPr>
          <a:lstStyle/>
          <a:p>
            <a:pPr algn="r"/>
            <a:r>
              <a:rPr lang="cs-CZ" sz="4000" b="1" dirty="0" err="1" smtClean="0"/>
              <a:t>Netolismus</a:t>
            </a:r>
            <a:endParaRPr lang="cs-CZ" sz="4000"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3083" y="1484784"/>
            <a:ext cx="6274072" cy="4432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353297" y="1556791"/>
            <a:ext cx="1944216" cy="3323987"/>
          </a:xfrm>
          <a:prstGeom prst="rect">
            <a:avLst/>
          </a:prstGeom>
          <a:noFill/>
        </p:spPr>
        <p:txBody>
          <a:bodyPr wrap="square" rtlCol="0">
            <a:spAutoFit/>
          </a:bodyPr>
          <a:lstStyle/>
          <a:p>
            <a:pPr>
              <a:spcAft>
                <a:spcPts val="1200"/>
              </a:spcAft>
            </a:pPr>
            <a:r>
              <a:rPr lang="cs-CZ" sz="2000" dirty="0" smtClean="0"/>
              <a:t>Až 61 % uživatelů internetu o sobě prohlašuje, že jsou závislí na internetu.</a:t>
            </a:r>
          </a:p>
          <a:p>
            <a:r>
              <a:rPr lang="cs-CZ" sz="2000" dirty="0" smtClean="0"/>
              <a:t>Nejohroženější skupinou jsou mladí lidé mezi 18 a 24 lety.</a:t>
            </a:r>
            <a:endParaRPr lang="cs-CZ" sz="2000" dirty="0"/>
          </a:p>
        </p:txBody>
      </p:sp>
      <p:sp>
        <p:nvSpPr>
          <p:cNvPr id="5" name="TextovéPole 4"/>
          <p:cNvSpPr txBox="1"/>
          <p:nvPr/>
        </p:nvSpPr>
        <p:spPr>
          <a:xfrm rot="5400000">
            <a:off x="6359557" y="3628941"/>
            <a:ext cx="4608512" cy="307777"/>
          </a:xfrm>
          <a:prstGeom prst="rect">
            <a:avLst/>
          </a:prstGeom>
          <a:noFill/>
        </p:spPr>
        <p:txBody>
          <a:bodyPr wrap="square" rtlCol="0">
            <a:spAutoFit/>
          </a:bodyPr>
          <a:lstStyle/>
          <a:p>
            <a:r>
              <a:rPr lang="cs-CZ" sz="1400" dirty="0" smtClean="0">
                <a:hlinkClick r:id="rId4"/>
              </a:rPr>
              <a:t>dailyinfographic.com/</a:t>
            </a:r>
            <a:r>
              <a:rPr lang="cs-CZ" sz="1400" dirty="0" err="1" smtClean="0">
                <a:hlinkClick r:id="rId4"/>
              </a:rPr>
              <a:t>is</a:t>
            </a:r>
            <a:r>
              <a:rPr lang="cs-CZ" sz="1400" dirty="0" smtClean="0">
                <a:hlinkClick r:id="rId4"/>
              </a:rPr>
              <a:t>-internet-</a:t>
            </a:r>
            <a:r>
              <a:rPr lang="cs-CZ" sz="1400" dirty="0" err="1" smtClean="0">
                <a:hlinkClick r:id="rId4"/>
              </a:rPr>
              <a:t>addiction</a:t>
            </a:r>
            <a:r>
              <a:rPr lang="cs-CZ" sz="1400" dirty="0" smtClean="0">
                <a:hlinkClick r:id="rId4"/>
              </a:rPr>
              <a:t>-</a:t>
            </a:r>
            <a:r>
              <a:rPr lang="cs-CZ" sz="1400" dirty="0" err="1" smtClean="0">
                <a:hlinkClick r:id="rId4"/>
              </a:rPr>
              <a:t>real-infographic</a:t>
            </a:r>
            <a:r>
              <a:rPr lang="cs-CZ" sz="1400" dirty="0" smtClean="0"/>
              <a:t> </a:t>
            </a:r>
            <a:endParaRPr lang="cs-CZ" sz="1400" dirty="0"/>
          </a:p>
        </p:txBody>
      </p:sp>
    </p:spTree>
    <p:extLst>
      <p:ext uri="{BB962C8B-B14F-4D97-AF65-F5344CB8AC3E}">
        <p14:creationId xmlns:p14="http://schemas.microsoft.com/office/powerpoint/2010/main" val="207992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hnutý roh 6"/>
          <p:cNvSpPr/>
          <p:nvPr/>
        </p:nvSpPr>
        <p:spPr>
          <a:xfrm>
            <a:off x="664195" y="4437112"/>
            <a:ext cx="7533664" cy="1515902"/>
          </a:xfrm>
          <a:prstGeom prst="foldedCorner">
            <a:avLst>
              <a:gd name="adj" fmla="val 31051"/>
            </a:avLst>
          </a:prstGeom>
          <a:solidFill>
            <a:srgbClr val="FCD9BC">
              <a:alpha val="57647"/>
            </a:srgbClr>
          </a:solidFill>
          <a:ln w="28575">
            <a:solidFill>
              <a:srgbClr val="C96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normAutofit/>
          </a:bodyPr>
          <a:lstStyle/>
          <a:p>
            <a:pPr algn="r"/>
            <a:r>
              <a:rPr lang="cs-CZ" sz="4000" b="1" dirty="0" err="1" smtClean="0"/>
              <a:t>Netolismus</a:t>
            </a:r>
            <a:endParaRPr lang="cs-CZ" sz="4000" b="1" dirty="0"/>
          </a:p>
        </p:txBody>
      </p:sp>
      <p:sp>
        <p:nvSpPr>
          <p:cNvPr id="3" name="Zástupný symbol pro obsah 2"/>
          <p:cNvSpPr>
            <a:spLocks noGrp="1"/>
          </p:cNvSpPr>
          <p:nvPr>
            <p:ph idx="1"/>
          </p:nvPr>
        </p:nvSpPr>
        <p:spPr>
          <a:xfrm>
            <a:off x="508149" y="1525389"/>
            <a:ext cx="5987008" cy="2808312"/>
          </a:xfrm>
        </p:spPr>
        <p:txBody>
          <a:bodyPr>
            <a:normAutofit lnSpcReduction="10000"/>
          </a:bodyPr>
          <a:lstStyle/>
          <a:p>
            <a:pPr marL="0" indent="0">
              <a:spcBef>
                <a:spcPts val="0"/>
              </a:spcBef>
              <a:spcAft>
                <a:spcPts val="600"/>
              </a:spcAft>
              <a:buNone/>
            </a:pPr>
            <a:r>
              <a:rPr lang="cs-CZ" sz="2600" dirty="0" smtClean="0"/>
              <a:t>Nejčastější projevy závislosti: </a:t>
            </a:r>
          </a:p>
          <a:p>
            <a:pPr>
              <a:spcBef>
                <a:spcPts val="0"/>
              </a:spcBef>
            </a:pPr>
            <a:r>
              <a:rPr lang="cs-CZ" sz="2200" dirty="0" smtClean="0"/>
              <a:t>několik </a:t>
            </a:r>
            <a:r>
              <a:rPr lang="cs-CZ" sz="2200" dirty="0"/>
              <a:t>hodin </a:t>
            </a:r>
            <a:r>
              <a:rPr lang="cs-CZ" sz="2200" dirty="0" smtClean="0"/>
              <a:t>činnosti denně</a:t>
            </a:r>
          </a:p>
          <a:p>
            <a:pPr>
              <a:spcBef>
                <a:spcPts val="0"/>
              </a:spcBef>
            </a:pPr>
            <a:r>
              <a:rPr lang="cs-CZ" sz="2200" dirty="0" smtClean="0"/>
              <a:t>při </a:t>
            </a:r>
            <a:r>
              <a:rPr lang="cs-CZ" sz="2200" dirty="0"/>
              <a:t>zákazu agresivita a </a:t>
            </a:r>
            <a:r>
              <a:rPr lang="cs-CZ" sz="2200" dirty="0" smtClean="0"/>
              <a:t>nespokojenost</a:t>
            </a:r>
          </a:p>
          <a:p>
            <a:pPr>
              <a:spcBef>
                <a:spcPts val="0"/>
              </a:spcBef>
            </a:pPr>
            <a:r>
              <a:rPr lang="cs-CZ" sz="2200" dirty="0" smtClean="0"/>
              <a:t>nespokojenost </a:t>
            </a:r>
            <a:r>
              <a:rPr lang="cs-CZ" sz="2200" dirty="0"/>
              <a:t>při odjezdu na víkend, kde není </a:t>
            </a:r>
            <a:r>
              <a:rPr lang="cs-CZ" sz="2200" dirty="0" smtClean="0"/>
              <a:t>signál</a:t>
            </a:r>
          </a:p>
          <a:p>
            <a:pPr>
              <a:spcBef>
                <a:spcPts val="0"/>
              </a:spcBef>
            </a:pPr>
            <a:r>
              <a:rPr lang="cs-CZ" sz="2200" dirty="0" smtClean="0"/>
              <a:t>zvyšování tolerance</a:t>
            </a:r>
          </a:p>
          <a:p>
            <a:pPr>
              <a:spcBef>
                <a:spcPts val="0"/>
              </a:spcBef>
            </a:pPr>
            <a:r>
              <a:rPr lang="cs-CZ" sz="2200" dirty="0" smtClean="0"/>
              <a:t>neschopnost ovládat touhu po činnosti</a:t>
            </a:r>
          </a:p>
          <a:p>
            <a:pPr>
              <a:spcBef>
                <a:spcPts val="0"/>
              </a:spcBef>
            </a:pPr>
            <a:r>
              <a:rPr lang="cs-CZ" sz="2200" dirty="0" smtClean="0"/>
              <a:t>lhaní </a:t>
            </a:r>
            <a:r>
              <a:rPr lang="cs-CZ" sz="2200" dirty="0"/>
              <a:t>svému okolí o době </a:t>
            </a:r>
            <a:r>
              <a:rPr lang="cs-CZ" sz="2200" dirty="0" smtClean="0"/>
              <a:t>činnosti.</a:t>
            </a:r>
            <a:endParaRPr lang="cs-CZ" sz="2200" dirty="0"/>
          </a:p>
        </p:txBody>
      </p:sp>
      <p:sp>
        <p:nvSpPr>
          <p:cNvPr id="5" name="TextovéPole 4"/>
          <p:cNvSpPr txBox="1"/>
          <p:nvPr/>
        </p:nvSpPr>
        <p:spPr>
          <a:xfrm>
            <a:off x="664195" y="4437112"/>
            <a:ext cx="7533664" cy="1369606"/>
          </a:xfrm>
          <a:prstGeom prst="rect">
            <a:avLst/>
          </a:prstGeom>
          <a:noFill/>
        </p:spPr>
        <p:txBody>
          <a:bodyPr wrap="square" rtlCol="0">
            <a:spAutoFit/>
          </a:bodyPr>
          <a:lstStyle/>
          <a:p>
            <a:pPr algn="just">
              <a:spcAft>
                <a:spcPts val="600"/>
              </a:spcAft>
            </a:pPr>
            <a:r>
              <a:rPr lang="cs-CZ" sz="2400" dirty="0" smtClean="0"/>
              <a:t>Nejznámější český případ – </a:t>
            </a:r>
            <a:r>
              <a:rPr lang="cs-CZ" sz="2400" b="1" dirty="0" smtClean="0"/>
              <a:t>Michal Kolesa</a:t>
            </a:r>
          </a:p>
          <a:p>
            <a:pPr algn="just"/>
            <a:r>
              <a:rPr lang="cs-CZ" dirty="0" smtClean="0">
                <a:latin typeface="Arial" panose="020B0604020202020204" pitchFamily="34" charset="0"/>
                <a:cs typeface="Arial" panose="020B0604020202020204" pitchFamily="34" charset="0"/>
              </a:rPr>
              <a:t>Měl psychické </a:t>
            </a:r>
            <a:r>
              <a:rPr lang="cs-CZ" dirty="0">
                <a:latin typeface="Arial" panose="020B0604020202020204" pitchFamily="34" charset="0"/>
                <a:cs typeface="Arial" panose="020B0604020202020204" pitchFamily="34" charset="0"/>
              </a:rPr>
              <a:t>problémy, které řešil komunikací přes internet. Často trávil na internetu i 20 hodin denně. Téměř nevycházel ven, nemyl se, neměnil si prádlo. Zemřel z blíže nezjištěných příčin</a:t>
            </a:r>
            <a:r>
              <a:rPr lang="cs-CZ" dirty="0" smtClean="0">
                <a:latin typeface="Arial" panose="020B0604020202020204" pitchFamily="34" charset="0"/>
                <a:cs typeface="Arial" panose="020B0604020202020204" pitchFamily="34" charset="0"/>
              </a:rPr>
              <a:t>.</a:t>
            </a:r>
            <a:endParaRPr lang="cs-CZ"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789" y="1741413"/>
            <a:ext cx="2164938" cy="208823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7268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4000" b="1" dirty="0" smtClean="0"/>
              <a:t>Zveřejňování osobních údajů</a:t>
            </a:r>
            <a:endParaRPr lang="cs-CZ" sz="4000" b="1" dirty="0"/>
          </a:p>
        </p:txBody>
      </p:sp>
      <p:sp>
        <p:nvSpPr>
          <p:cNvPr id="3" name="Zástupný symbol pro obsah 2"/>
          <p:cNvSpPr>
            <a:spLocks noGrp="1"/>
          </p:cNvSpPr>
          <p:nvPr>
            <p:ph idx="1"/>
          </p:nvPr>
        </p:nvSpPr>
        <p:spPr>
          <a:xfrm>
            <a:off x="486420" y="1471938"/>
            <a:ext cx="8229600" cy="2304256"/>
          </a:xfrm>
        </p:spPr>
        <p:txBody>
          <a:bodyPr>
            <a:noAutofit/>
          </a:bodyPr>
          <a:lstStyle/>
          <a:p>
            <a:pPr marL="0" indent="0" algn="ctr">
              <a:buNone/>
            </a:pPr>
            <a:r>
              <a:rPr lang="cs-CZ" sz="2400" i="1" dirty="0" smtClean="0"/>
              <a:t>Asi nejrizikovějším chováním na internetu je sdělování svých osobních dat – a nejedná se jen o ta nejrizikovější (adresa, číslo účtu, hesla, telefony, atd.), ale i o </a:t>
            </a:r>
            <a:r>
              <a:rPr lang="cs-CZ" sz="2400" b="1" i="1" dirty="0" smtClean="0"/>
              <a:t>běžné a na první pohled nedůležité údaje</a:t>
            </a:r>
            <a:r>
              <a:rPr lang="cs-CZ" sz="2400" i="1" dirty="0" smtClean="0"/>
              <a:t> (co mě baví, kde pracuji, kde jsem na dovolené, co mám rád/a, atd.) – ty jsou totiž opravdovým klíčem k našemu soukromí.</a:t>
            </a:r>
            <a:endParaRPr lang="cs-CZ" sz="2400" i="1" dirty="0"/>
          </a:p>
        </p:txBody>
      </p:sp>
      <p:sp>
        <p:nvSpPr>
          <p:cNvPr id="4" name="TextovéPole 3"/>
          <p:cNvSpPr txBox="1"/>
          <p:nvPr/>
        </p:nvSpPr>
        <p:spPr>
          <a:xfrm>
            <a:off x="1494532" y="3979372"/>
            <a:ext cx="7312294" cy="1154162"/>
          </a:xfrm>
          <a:prstGeom prst="rect">
            <a:avLst/>
          </a:prstGeom>
          <a:noFill/>
        </p:spPr>
        <p:txBody>
          <a:bodyPr wrap="square" rtlCol="0">
            <a:spAutoFit/>
          </a:bodyPr>
          <a:lstStyle/>
          <a:p>
            <a:pPr algn="r"/>
            <a:r>
              <a:rPr lang="cs-CZ" sz="2300" b="1" dirty="0" smtClean="0"/>
              <a:t>Zodpovědná ochrana osobních údajů a schopnost rozpoznat neoprávněné nakládání s osobními údaji jiných osob patří mezi základní prvky digitální gramotnosti </a:t>
            </a:r>
          </a:p>
        </p:txBody>
      </p:sp>
      <p:sp>
        <p:nvSpPr>
          <p:cNvPr id="5" name="TextovéPole 4"/>
          <p:cNvSpPr txBox="1"/>
          <p:nvPr/>
        </p:nvSpPr>
        <p:spPr>
          <a:xfrm>
            <a:off x="3247152" y="5094634"/>
            <a:ext cx="5559674" cy="923330"/>
          </a:xfrm>
          <a:prstGeom prst="rect">
            <a:avLst/>
          </a:prstGeom>
          <a:noFill/>
        </p:spPr>
        <p:txBody>
          <a:bodyPr wrap="square" rtlCol="0">
            <a:spAutoFit/>
          </a:bodyPr>
          <a:lstStyle/>
          <a:p>
            <a:pPr algn="r"/>
            <a:r>
              <a:rPr lang="cs-CZ" dirty="0" smtClean="0"/>
              <a:t>Více </a:t>
            </a:r>
            <a:r>
              <a:rPr lang="cs-CZ" dirty="0"/>
              <a:t>o sdělování osobních údajů ve smyslu publikování na internetu v modulu 5 (aktivita 5.2 publikování online).</a:t>
            </a:r>
          </a:p>
          <a:p>
            <a:pPr algn="r"/>
            <a:endParaRPr lang="cs-CZ" dirty="0"/>
          </a:p>
        </p:txBody>
      </p:sp>
    </p:spTree>
    <p:extLst>
      <p:ext uri="{BB962C8B-B14F-4D97-AF65-F5344CB8AC3E}">
        <p14:creationId xmlns:p14="http://schemas.microsoft.com/office/powerpoint/2010/main" val="820433328"/>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3794</TotalTime>
  <Words>4301</Words>
  <Application>Microsoft Office PowerPoint</Application>
  <PresentationFormat>Předvádění na obrazovce (4:3)</PresentationFormat>
  <Paragraphs>339</Paragraphs>
  <Slides>49</Slides>
  <Notes>21</Notes>
  <HiddenSlides>0</HiddenSlides>
  <MMClips>0</MMClips>
  <ScaleCrop>false</ScaleCrop>
  <HeadingPairs>
    <vt:vector size="4" baseType="variant">
      <vt:variant>
        <vt:lpstr>Motiv</vt:lpstr>
      </vt:variant>
      <vt:variant>
        <vt:i4>1</vt:i4>
      </vt:variant>
      <vt:variant>
        <vt:lpstr>Nadpisy snímků</vt:lpstr>
      </vt:variant>
      <vt:variant>
        <vt:i4>49</vt:i4>
      </vt:variant>
    </vt:vector>
  </HeadingPairs>
  <TitlesOfParts>
    <vt:vector size="50" baseType="lpstr">
      <vt:lpstr>Motiv systému Office</vt:lpstr>
      <vt:lpstr>Vzdělávací program esafety – Bezpečné virtuální prostředí</vt:lpstr>
      <vt:lpstr>Dnes se podíváme na…</vt:lpstr>
      <vt:lpstr>Jsou opravdu děti na internetu v bezpečí?</vt:lpstr>
      <vt:lpstr>Již víme, že sociální sítě jsou…</vt:lpstr>
      <vt:lpstr>Netolismus</vt:lpstr>
      <vt:lpstr>Netolismus</vt:lpstr>
      <vt:lpstr>Netolismus</vt:lpstr>
      <vt:lpstr>Netolismus</vt:lpstr>
      <vt:lpstr>Zveřejňování osobních údajů</vt:lpstr>
      <vt:lpstr>Zveřejňování osobních údajů</vt:lpstr>
      <vt:lpstr>Sociální inženýrství</vt:lpstr>
      <vt:lpstr>Phishing a pharming</vt:lpstr>
      <vt:lpstr>Další nepříjemnosti spojené s elektronickou poštou</vt:lpstr>
      <vt:lpstr>Spam v praxi</vt:lpstr>
      <vt:lpstr>V souvislosti s elektronickou poštou mějme na paměti…</vt:lpstr>
      <vt:lpstr>Kyberstalking</vt:lpstr>
      <vt:lpstr>Kyberstalking</vt:lpstr>
      <vt:lpstr>Případy kyberstalkingu</vt:lpstr>
      <vt:lpstr>Kybergrooming</vt:lpstr>
      <vt:lpstr>Kybergrooming</vt:lpstr>
      <vt:lpstr>Fáze kybergroomingu</vt:lpstr>
      <vt:lpstr>Fáze kybergroomingu</vt:lpstr>
      <vt:lpstr>Fáze kybergroomingu</vt:lpstr>
      <vt:lpstr>Prezentace aplikace PowerPoint</vt:lpstr>
      <vt:lpstr>Fáze kybergroomingu</vt:lpstr>
      <vt:lpstr>Případy kybergroomingu</vt:lpstr>
      <vt:lpstr>Prezentace aplikace PowerPoint</vt:lpstr>
      <vt:lpstr>Autorská práva a stahování</vt:lpstr>
      <vt:lpstr>Autorská práva a stahování</vt:lpstr>
      <vt:lpstr>Stahování</vt:lpstr>
      <vt:lpstr>Příklad nelegálního užití díla</vt:lpstr>
      <vt:lpstr>Problematika peer to peer sítí</vt:lpstr>
      <vt:lpstr>Případy postihů za  nelegální stahování</vt:lpstr>
      <vt:lpstr>Nevhodný a nelegální obsah</vt:lpstr>
      <vt:lpstr>Nelegální/protizákonný obsah</vt:lpstr>
      <vt:lpstr>Legální, ale nevhodný obsah</vt:lpstr>
      <vt:lpstr>Legální, ale nevhodný obsah</vt:lpstr>
      <vt:lpstr>Legální, ale nevhodný obsah</vt:lpstr>
      <vt:lpstr>Hlášení nevhodného obsahu</vt:lpstr>
      <vt:lpstr>Hesla</vt:lpstr>
      <vt:lpstr>Další rizika technického charakteru</vt:lpstr>
      <vt:lpstr>Využívání veřejných wi-fi a technických zařízení</vt:lpstr>
      <vt:lpstr>Profesionální reputace</vt:lpstr>
      <vt:lpstr>Materiály</vt:lpstr>
      <vt:lpstr>Úkol 1 </vt:lpstr>
      <vt:lpstr>Nevhodné chování?</vt:lpstr>
      <vt:lpstr>Úkol 2 </vt:lpstr>
      <vt:lpstr>Úkol 3 </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Vzdělávací program esafety – Bezpečné virtuální prostředí</dc:title>
  <dc:creator>Sarka</dc:creator>
  <cp:lastModifiedBy>Sarka</cp:lastModifiedBy>
  <cp:revision>141</cp:revision>
  <dcterms:created xsi:type="dcterms:W3CDTF">2014-06-16T13:24:49Z</dcterms:created>
  <dcterms:modified xsi:type="dcterms:W3CDTF">2014-07-09T13:09:06Z</dcterms:modified>
</cp:coreProperties>
</file>