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1" r:id="rId5"/>
    <p:sldId id="262" r:id="rId6"/>
    <p:sldId id="268" r:id="rId7"/>
    <p:sldId id="292" r:id="rId8"/>
    <p:sldId id="263" r:id="rId9"/>
    <p:sldId id="260" r:id="rId10"/>
    <p:sldId id="264" r:id="rId11"/>
    <p:sldId id="265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1" r:id="rId22"/>
    <p:sldId id="276" r:id="rId23"/>
    <p:sldId id="277" r:id="rId24"/>
    <p:sldId id="278" r:id="rId25"/>
    <p:sldId id="279" r:id="rId26"/>
    <p:sldId id="280" r:id="rId27"/>
    <p:sldId id="286" r:id="rId28"/>
    <p:sldId id="281" r:id="rId29"/>
    <p:sldId id="282" r:id="rId30"/>
    <p:sldId id="283" r:id="rId31"/>
    <p:sldId id="284" r:id="rId32"/>
    <p:sldId id="285" r:id="rId33"/>
    <p:sldId id="288" r:id="rId34"/>
    <p:sldId id="259" r:id="rId35"/>
    <p:sldId id="287" r:id="rId36"/>
    <p:sldId id="289" r:id="rId37"/>
    <p:sldId id="290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17F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81495" autoAdjust="0"/>
  </p:normalViewPr>
  <p:slideViewPr>
    <p:cSldViewPr>
      <p:cViewPr varScale="1">
        <p:scale>
          <a:sx n="59" d="100"/>
          <a:sy n="59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86BF2-DD86-47FB-AD0B-857540BBD70B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4E6E8-DF8A-433E-89C7-504DE3441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77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et.com/cz/o-nas/blog/article/zebricek-nejpouzivanejsich-hesel-2013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rinternet.cz/aktuality/335-cloudove-sluzby-pro-skoly-i-dulezitost-ochrany-osobnich-dat.html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Wikipedia</a:t>
            </a:r>
            <a:r>
              <a:rPr lang="cs-CZ" dirty="0" smtClean="0"/>
              <a:t>, </a:t>
            </a:r>
            <a:r>
              <a:rPr lang="cs-CZ" dirty="0" err="1" smtClean="0"/>
              <a:t>Twitter</a:t>
            </a:r>
            <a:r>
              <a:rPr lang="cs-CZ" dirty="0" smtClean="0"/>
              <a:t>, </a:t>
            </a:r>
            <a:r>
              <a:rPr lang="cs-CZ" dirty="0" err="1" smtClean="0"/>
              <a:t>YouTube</a:t>
            </a:r>
            <a:r>
              <a:rPr lang="cs-CZ" dirty="0" smtClean="0"/>
              <a:t>, </a:t>
            </a:r>
            <a:r>
              <a:rPr lang="cs-CZ" dirty="0" err="1" smtClean="0"/>
              <a:t>Foursquare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LinkedIn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Instagram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Facebook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Flickr</a:t>
            </a:r>
            <a:r>
              <a:rPr lang="cs-CZ" baseline="0" dirty="0" smtClean="0"/>
              <a:t>, Google+, </a:t>
            </a:r>
            <a:r>
              <a:rPr lang="cs-CZ" baseline="0" dirty="0" err="1" smtClean="0"/>
              <a:t>Tumblr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Pinterest</a:t>
            </a:r>
            <a:r>
              <a:rPr lang="cs-CZ" baseline="0" dirty="0" smtClean="0"/>
              <a:t>, Ask.fm, </a:t>
            </a:r>
            <a:r>
              <a:rPr lang="cs-CZ" baseline="0" dirty="0" err="1" smtClean="0"/>
              <a:t>MySpace</a:t>
            </a:r>
            <a:r>
              <a:rPr lang="cs-CZ" baseline="0" dirty="0" smtClean="0"/>
              <a:t>;</a:t>
            </a:r>
          </a:p>
          <a:p>
            <a:r>
              <a:rPr lang="cs-CZ" dirty="0" smtClean="0"/>
              <a:t>video</a:t>
            </a:r>
            <a:r>
              <a:rPr lang="cs-CZ" baseline="0" dirty="0" smtClean="0"/>
              <a:t> Sociální sítě 2014: https://www.youtube.com/watch?v=1pahLo5TTy4 – (4:28, aj) – </a:t>
            </a:r>
            <a:r>
              <a:rPr lang="cs-CZ" baseline="0" smtClean="0"/>
              <a:t>dobré shrnutí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623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Viz.</a:t>
            </a:r>
            <a:r>
              <a:rPr lang="cs-CZ" baseline="0" dirty="0" smtClean="0"/>
              <a:t> FB skupina: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Přidej sem koho chceš !! (pornografické materiály, násilí,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selfie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hodnocení – přes 40 tisíc členů)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(https://www.facebook.com/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pridejsemkohochcesorg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/)</a:t>
            </a:r>
          </a:p>
          <a:p>
            <a:r>
              <a:rPr lang="cs-CZ" smtClean="0"/>
              <a:t>http://ona.idnes.cz/nezdrave-trendy-ze-socialnich-siti-due-/styl.aspx?c=A140514_183912_styl_brv#utm_source=sph.idnes&amp;utm_medium=richtext&amp;utm_content=clanek-box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047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Video o prošvihávání příležitostí a závislosti na sociálních</a:t>
            </a:r>
            <a:r>
              <a:rPr lang="cs-CZ" baseline="0" dirty="0" smtClean="0"/>
              <a:t> sítích a mobilu (4:58, s titulky)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382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hlinkClick r:id="rId3"/>
              </a:rPr>
              <a:t>http://www.eset.com/cz/o-nas/blog/article/zebricek-nejpouzivanejsich-hesel-2013/</a:t>
            </a: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275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zabezpečení FB účtu – bezpecne-online.cz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670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http://www.bezpecne-online.cz/viewdownload/4/25</a:t>
            </a:r>
            <a:r>
              <a:rPr lang="cs-CZ" baseline="0" dirty="0" smtClean="0"/>
              <a:t> – příručka pro zabezpečení FB účtu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Nová pravidla uživatelů 13 – 18 let: http://www.tyinternety.cz/2014/05/23/</a:t>
            </a:r>
            <a:r>
              <a:rPr lang="cs-CZ" baseline="0" dirty="0" err="1" smtClean="0"/>
              <a:t>clanek</a:t>
            </a:r>
            <a:r>
              <a:rPr lang="cs-CZ" baseline="0" dirty="0" smtClean="0"/>
              <a:t>/facebook-meni-zakladni-nastaveni-prispevku-z-verejneho-na-pratele/, http://newsroom.fb.com/</a:t>
            </a:r>
            <a:r>
              <a:rPr lang="cs-CZ" baseline="0" dirty="0" err="1" smtClean="0"/>
              <a:t>news</a:t>
            </a:r>
            <a:r>
              <a:rPr lang="cs-CZ" baseline="0" dirty="0" smtClean="0"/>
              <a:t>/2014/05/</a:t>
            </a:r>
            <a:r>
              <a:rPr lang="cs-CZ" baseline="0" dirty="0" err="1" smtClean="0"/>
              <a:t>making</a:t>
            </a:r>
            <a:r>
              <a:rPr lang="cs-CZ" baseline="0" dirty="0" smtClean="0"/>
              <a:t>-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-</a:t>
            </a:r>
            <a:r>
              <a:rPr lang="cs-CZ" baseline="0" dirty="0" err="1" smtClean="0"/>
              <a:t>easier</a:t>
            </a:r>
            <a:r>
              <a:rPr lang="cs-CZ" baseline="0" dirty="0" smtClean="0"/>
              <a:t>-to-</a:t>
            </a:r>
            <a:r>
              <a:rPr lang="cs-CZ" baseline="0" dirty="0" err="1" smtClean="0"/>
              <a:t>share</a:t>
            </a:r>
            <a:r>
              <a:rPr lang="cs-CZ" baseline="0" dirty="0" smtClean="0"/>
              <a:t>-</a:t>
            </a:r>
            <a:r>
              <a:rPr lang="cs-CZ" baseline="0" dirty="0" err="1" smtClean="0"/>
              <a:t>with-who-you-want</a:t>
            </a:r>
            <a:r>
              <a:rPr lang="cs-CZ" baseline="0" smtClean="0"/>
              <a:t>/, </a:t>
            </a:r>
            <a:r>
              <a:rPr lang="cs-CZ" sz="1200" smtClean="0">
                <a:hlinkClick r:id="rId3"/>
              </a:rPr>
              <a:t>http</a:t>
            </a:r>
            <a:r>
              <a:rPr lang="cs-CZ" sz="1200" dirty="0" smtClean="0">
                <a:hlinkClick r:id="rId3"/>
              </a:rPr>
              <a:t>://www.saferinternet.cz/aktuality/335-cloudove-sluzby-pro-skoly-i-dulezitost-ochrany-osobnich-dat.html</a:t>
            </a:r>
            <a:r>
              <a:rPr lang="cs-CZ" sz="1200" dirty="0" smtClean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184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https://www.facebook.com/help/safety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81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http://www.bezpecne-online.cz/viewdownload/4-brozury-a-letaky/59-10-tipu-pro-bezpecne-uzivani-mobilu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3.2 -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mobile phone in school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příručka pro učitele o užívání mobilních telefonů ve škole (pouze v Aj)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650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https://support.google.com/youtube/answer/2802244 – průvodní dokumenty </a:t>
            </a:r>
            <a:r>
              <a:rPr lang="cs-CZ" dirty="0" err="1" smtClean="0"/>
              <a:t>YouTube</a:t>
            </a:r>
            <a:r>
              <a:rPr lang="cs-CZ" dirty="0" smtClean="0"/>
              <a:t> k bezpečnosti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918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http://www.tvspoty.cz/jak-se-chovat-na-socialnich-sitich/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522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http://www.edtechschools.com/whyweneedtospeaksocialmedi/?utm_source=dlvr.it&amp;utm_medium=twitter – prezentace o tom, jak se chovat na sociálních sítích (pouze v Aj)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44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Zdroj: http://vincos.it/world-map-of-social-networks/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499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http://www.teachthought.com/social-media/60-ways-to-use-twitter-in-the-classroom-by-category/ - 60 způsobů jak využít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Twitter</a:t>
            </a:r>
            <a:r>
              <a:rPr lang="cs-CZ" baseline="0" dirty="0" smtClean="0"/>
              <a:t> k výuce (pouze v Aj)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738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09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Zdroj: http://www.doba-webova.com/cs/statistiky-pro-socialni-sit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90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dirty="0" smtClean="0">
                <a:solidFill>
                  <a:srgbClr val="FF0000"/>
                </a:solidFill>
              </a:rPr>
              <a:t>20% dětí</a:t>
            </a:r>
            <a:r>
              <a:rPr lang="cs-CZ" sz="1200" b="0" baseline="0" dirty="0" smtClean="0">
                <a:solidFill>
                  <a:srgbClr val="FF0000"/>
                </a:solidFill>
              </a:rPr>
              <a:t> 9 – 12 let má FB, ačkoli pravidla FB povolují jeho využívání až od 13 let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dirty="0" smtClean="0">
                <a:solidFill>
                  <a:srgbClr val="FF0000"/>
                </a:solidFill>
              </a:rPr>
              <a:t>http://www.lse.ac.uk/media@lse/research/EUKidsOnline/EU%20Kids%20Online%20reports.aspx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10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Calibri" pitchFamily="34" charset="0"/>
              </a:rPr>
              <a:t>danah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boyd</a:t>
            </a:r>
            <a:r>
              <a:rPr lang="en-US" sz="1200" dirty="0" smtClean="0">
                <a:latin typeface="Calibri" pitchFamily="34" charset="0"/>
              </a:rPr>
              <a:t> (2008). Taken Out of Context: American Teen Sociality in Networked Publics. Ph.D. thesis.  University of California, Berkeley [Online] (URL http://www.danah.org/papers/TakenOutOfContext.pdf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22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http://www.netsmartz.org/RealLifeStories/6DegreesOfInformation - video -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zajímavý "pokus" co jeden dospělý najde o 5 teenagerech pomocí 6 kliků na internetu (7:26), zatím pouze v aj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91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http://www.ceskatelevize.cz/ct24/svet/237580-kybersikana-zabiji-sebevrazdy-divek-hybou-britanii-kanadou-i-italii/</a:t>
            </a:r>
          </a:p>
          <a:p>
            <a:endParaRPr lang="cs-CZ" dirty="0" smtClean="0"/>
          </a:p>
          <a:p>
            <a:r>
              <a:rPr lang="cs-CZ" dirty="0" smtClean="0"/>
              <a:t>http://www.ceskatelevize.cz/ct24/svet/194501-padl-trest-za-facebookovou-vrazdu-ktera-sokovala-nizozemsko/</a:t>
            </a:r>
          </a:p>
          <a:p>
            <a:r>
              <a:rPr lang="cs-CZ" dirty="0" smtClean="0"/>
              <a:t>http://www.jenzeny.cz/sex-vztahy/psychologie/divky-ktere-zemrely-kvuli-facebooku-2180.html</a:t>
            </a:r>
          </a:p>
          <a:p>
            <a:r>
              <a:rPr lang="cs-CZ" dirty="0" smtClean="0"/>
              <a:t>http://www.blesk.cz/clanek/zpravy-udalosti-zahranici/123184/prvni-sebevrazda-kvuli-kybersikane-na-facebooku.html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93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http://www.ceskatelevize.cz/ct24/svet/237580-kybersikana-zabiji-sebevrazdy-divek-hybou-britanii-kanadou-i-italii/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49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http://cejkamichael.blog.respekt.ihned.cz/c1-61592170-rajcatovy-pedotlak</a:t>
            </a:r>
          </a:p>
          <a:p>
            <a:r>
              <a:rPr lang="cs-CZ" dirty="0" smtClean="0"/>
              <a:t>http://www.ceskatelevize.cz/ct24/domaci/213797-batolata-na-facebooku-ohrozuji-rodice-nevedomky-sve-deti/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E6E8-DF8A-433E-89C7-504DE344181C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D24C-6DF5-45C0-AE8B-E9243A474E6E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1890-B069-45CD-A56A-A7B2C9D71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67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D24C-6DF5-45C0-AE8B-E9243A474E6E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1890-B069-45CD-A56A-A7B2C9D71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54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D24C-6DF5-45C0-AE8B-E9243A474E6E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1890-B069-45CD-A56A-A7B2C9D71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22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D24C-6DF5-45C0-AE8B-E9243A474E6E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1890-B069-45CD-A56A-A7B2C9D71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2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D24C-6DF5-45C0-AE8B-E9243A474E6E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1890-B069-45CD-A56A-A7B2C9D71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41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D24C-6DF5-45C0-AE8B-E9243A474E6E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1890-B069-45CD-A56A-A7B2C9D71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41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D24C-6DF5-45C0-AE8B-E9243A474E6E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1890-B069-45CD-A56A-A7B2C9D71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88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D24C-6DF5-45C0-AE8B-E9243A474E6E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1890-B069-45CD-A56A-A7B2C9D71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80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D24C-6DF5-45C0-AE8B-E9243A474E6E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1890-B069-45CD-A56A-A7B2C9D71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66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D24C-6DF5-45C0-AE8B-E9243A474E6E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1890-B069-45CD-A56A-A7B2C9D71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50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D24C-6DF5-45C0-AE8B-E9243A474E6E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1890-B069-45CD-A56A-A7B2C9D71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6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D24C-6DF5-45C0-AE8B-E9243A474E6E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1890-B069-45CD-A56A-A7B2C9D71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77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tsmartz.org/RealLifeStories/6DegreesOfInformatio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M4WCEzhaIr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et.com/cz/o-nas/blog/article/zebricek-nejpouzivanejsich-hesel-2013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zpecne-online.cz/viewdownload/4/2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http://www.tyinternety.cz/2014/05/23/clanek/facebook-meni-zakladni-nastaveni-prispevku-z-verejneho-na-pratel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elp/safet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6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hyperlink" Target="https://www.youtube.com/watch?v=1pahLo5TTy4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5.gi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hyperlink" Target="http://wikipedia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youtube/answer/280224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spoty.cz/jak-se-chovat-na-socialnich-sitich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techschools.com/whyweneedtospeaksocialmedi/?utm_source=dlvr.it&amp;utm_medium=twitter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2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modo.com/" TargetMode="External"/><Relationship Id="rId5" Type="http://schemas.openxmlformats.org/officeDocument/2006/relationships/hyperlink" Target="http://www.etwinning.net/" TargetMode="External"/><Relationship Id="rId4" Type="http://schemas.openxmlformats.org/officeDocument/2006/relationships/hyperlink" Target="http://www.etwinning.cz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vincos.it/world-map-of-social-network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www.doba-webova.com/cs/statistiky-pro-socialni-s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se.ac.uk/media@lse/research/EUKidsOnline/EU%20Kids%20Online%20reports.asp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44827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IE" sz="3600" dirty="0" err="1" smtClean="0"/>
              <a:t>Vzdělávací</a:t>
            </a:r>
            <a:r>
              <a:rPr lang="en-IE" sz="3600" dirty="0" smtClean="0"/>
              <a:t> program</a:t>
            </a:r>
            <a:br>
              <a:rPr lang="en-IE" sz="3600" dirty="0" smtClean="0"/>
            </a:br>
            <a:r>
              <a:rPr lang="en-IE" sz="3600" dirty="0" err="1" smtClean="0"/>
              <a:t>esafety</a:t>
            </a:r>
            <a:r>
              <a:rPr lang="en-IE" sz="3600" dirty="0" smtClean="0"/>
              <a:t> – </a:t>
            </a:r>
            <a:r>
              <a:rPr lang="en-IE" sz="3600" dirty="0" err="1" smtClean="0"/>
              <a:t>Bezpečné</a:t>
            </a:r>
            <a:r>
              <a:rPr lang="en-IE" sz="3600" dirty="0" smtClean="0"/>
              <a:t> </a:t>
            </a:r>
            <a:r>
              <a:rPr lang="en-IE" sz="3600" dirty="0" err="1" smtClean="0"/>
              <a:t>virtuální</a:t>
            </a:r>
            <a:r>
              <a:rPr lang="en-IE" sz="3600" dirty="0" smtClean="0"/>
              <a:t> </a:t>
            </a:r>
            <a:r>
              <a:rPr lang="en-IE" sz="3600" dirty="0" err="1" smtClean="0"/>
              <a:t>prostředí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IE" b="1" dirty="0" err="1" smtClean="0"/>
              <a:t>eS</a:t>
            </a:r>
            <a:r>
              <a:rPr lang="en-IE" b="1" dirty="0" smtClean="0"/>
              <a:t> </a:t>
            </a:r>
            <a:r>
              <a:rPr lang="cs-CZ" b="1" dirty="0" smtClean="0"/>
              <a:t>3.1 Rizika sociálních sítí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05064"/>
            <a:ext cx="2304256" cy="155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4000" b="1" dirty="0"/>
              <a:t>P</a:t>
            </a:r>
            <a:r>
              <a:rPr lang="cs-CZ" sz="4000" b="1" dirty="0" smtClean="0"/>
              <a:t>rostředí plné rizik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0506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2800" b="1" dirty="0" smtClean="0"/>
              <a:t>Sociální sítě jsou ideálním prostředím pro celou řadu projevů rizikového chování:</a:t>
            </a:r>
          </a:p>
          <a:p>
            <a:pPr>
              <a:spcAft>
                <a:spcPts val="600"/>
              </a:spcAft>
            </a:pPr>
            <a:r>
              <a:rPr lang="cs-CZ" sz="2600" dirty="0" smtClean="0"/>
              <a:t>Zveřejňování osobních údajů</a:t>
            </a:r>
          </a:p>
          <a:p>
            <a:pPr>
              <a:spcAft>
                <a:spcPts val="600"/>
              </a:spcAft>
            </a:pPr>
            <a:r>
              <a:rPr lang="cs-CZ" sz="2600" dirty="0" err="1" smtClean="0"/>
              <a:t>Kyberšikana</a:t>
            </a:r>
            <a:r>
              <a:rPr lang="cs-CZ" sz="2600" dirty="0" smtClean="0"/>
              <a:t>, projevy agrese</a:t>
            </a:r>
          </a:p>
          <a:p>
            <a:pPr>
              <a:spcAft>
                <a:spcPts val="600"/>
              </a:spcAft>
            </a:pPr>
            <a:r>
              <a:rPr lang="cs-CZ" sz="2600" dirty="0" err="1" smtClean="0"/>
              <a:t>Kyberstalking</a:t>
            </a:r>
            <a:endParaRPr lang="cs-CZ" sz="2600" dirty="0" smtClean="0"/>
          </a:p>
          <a:p>
            <a:pPr>
              <a:spcAft>
                <a:spcPts val="600"/>
              </a:spcAft>
            </a:pPr>
            <a:r>
              <a:rPr lang="cs-CZ" sz="2600" dirty="0" err="1" smtClean="0"/>
              <a:t>Kybergrooming</a:t>
            </a:r>
            <a:endParaRPr lang="cs-CZ" sz="2600" dirty="0" smtClean="0"/>
          </a:p>
          <a:p>
            <a:pPr>
              <a:spcAft>
                <a:spcPts val="600"/>
              </a:spcAft>
            </a:pPr>
            <a:r>
              <a:rPr lang="cs-CZ" sz="2600" dirty="0" err="1" smtClean="0"/>
              <a:t>Sexting</a:t>
            </a:r>
            <a:endParaRPr lang="cs-CZ" sz="2600" dirty="0" smtClean="0"/>
          </a:p>
          <a:p>
            <a:pPr>
              <a:spcAft>
                <a:spcPts val="600"/>
              </a:spcAft>
            </a:pPr>
            <a:r>
              <a:rPr lang="cs-CZ" sz="2600" dirty="0" smtClean="0"/>
              <a:t>Porušování autorských práv</a:t>
            </a:r>
          </a:p>
          <a:p>
            <a:pPr>
              <a:spcAft>
                <a:spcPts val="600"/>
              </a:spcAft>
            </a:pPr>
            <a:r>
              <a:rPr lang="cs-CZ" sz="2600" dirty="0" smtClean="0"/>
              <a:t>Tvorba a sledování nevhodného obsahu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51" y="2089657"/>
            <a:ext cx="2962260" cy="28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4000" b="1" dirty="0" smtClean="0"/>
              <a:t>Zveřejňování osobních údajů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04456"/>
          </a:xfrm>
        </p:spPr>
        <p:txBody>
          <a:bodyPr>
            <a:normAutofit/>
          </a:bodyPr>
          <a:lstStyle/>
          <a:p>
            <a:r>
              <a:rPr lang="cs-CZ" dirty="0" smtClean="0"/>
              <a:t>Je to příliš jednoduché.</a:t>
            </a:r>
          </a:p>
          <a:p>
            <a:r>
              <a:rPr lang="cs-CZ" dirty="0" smtClean="0"/>
              <a:t>Nejde pouze o jméno, adresu, telefon…</a:t>
            </a:r>
          </a:p>
          <a:p>
            <a:r>
              <a:rPr lang="cs-CZ" dirty="0" smtClean="0"/>
              <a:t>Čím více sociálních sítí, tím více údajů.</a:t>
            </a:r>
          </a:p>
          <a:p>
            <a:r>
              <a:rPr lang="cs-CZ" dirty="0" smtClean="0"/>
              <a:t>Textové informace, fotografie, videa…</a:t>
            </a:r>
          </a:p>
          <a:p>
            <a:r>
              <a:rPr lang="cs-CZ" dirty="0" smtClean="0"/>
              <a:t>Nekontrolovatelné šíření…</a:t>
            </a:r>
          </a:p>
          <a:p>
            <a:r>
              <a:rPr lang="cs-CZ" dirty="0" smtClean="0"/>
              <a:t>Co se jednou na internetu objeví, je těžké z něj odstranit.</a:t>
            </a:r>
          </a:p>
        </p:txBody>
      </p:sp>
    </p:spTree>
    <p:extLst>
      <p:ext uri="{BB962C8B-B14F-4D97-AF65-F5344CB8AC3E}">
        <p14:creationId xmlns:p14="http://schemas.microsoft.com/office/powerpoint/2010/main" val="3008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4000" b="1" dirty="0"/>
              <a:t>Zveřejňování osobních údajů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41" y="2459797"/>
            <a:ext cx="4591691" cy="254353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674778" y="5094599"/>
            <a:ext cx="598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i="1" dirty="0" smtClean="0">
                <a:hlinkClick r:id="rId4"/>
              </a:rPr>
              <a:t>www.netsmartz.org/RealLifeStories/6DegreesOfInformation</a:t>
            </a:r>
            <a:endParaRPr lang="cs-CZ" b="1" i="1" dirty="0" smtClean="0"/>
          </a:p>
          <a:p>
            <a:endParaRPr lang="cs-CZ" b="1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37256" y="1628800"/>
            <a:ext cx="6862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/>
              <a:t>Co lze zjistit o pěti teenagerech pomocí 6 kliků myší?</a:t>
            </a:r>
          </a:p>
          <a:p>
            <a:pPr algn="ctr"/>
            <a:r>
              <a:rPr lang="cs-CZ" sz="2400" dirty="0" smtClean="0"/>
              <a:t>A co si o tom myslí oni sami?</a:t>
            </a:r>
          </a:p>
        </p:txBody>
      </p:sp>
    </p:spTree>
    <p:extLst>
      <p:ext uri="{BB962C8B-B14F-4D97-AF65-F5344CB8AC3E}">
        <p14:creationId xmlns:p14="http://schemas.microsoft.com/office/powerpoint/2010/main" val="8962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4000" b="1" dirty="0"/>
              <a:t>Zveřejňování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1770" y="1412776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i="1" dirty="0" smtClean="0"/>
              <a:t>Skutečnými </a:t>
            </a:r>
            <a:r>
              <a:rPr lang="cs-CZ" b="1" i="1" dirty="0"/>
              <a:t>klíči k našemu </a:t>
            </a:r>
            <a:r>
              <a:rPr lang="cs-CZ" b="1" i="1" dirty="0" smtClean="0"/>
              <a:t>soukromí jsou projevy osobní povahy.</a:t>
            </a:r>
            <a:endParaRPr lang="cs-CZ" b="1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06696" y="2752328"/>
            <a:ext cx="7056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sdílení veškerých denních aktivit – co, kde, kdy, s kým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„</a:t>
            </a:r>
            <a:r>
              <a:rPr lang="cs-CZ" sz="2000" b="1" dirty="0" err="1" smtClean="0"/>
              <a:t>čekování</a:t>
            </a:r>
            <a:r>
              <a:rPr lang="cs-CZ" sz="2000" b="1" dirty="0"/>
              <a:t> </a:t>
            </a:r>
            <a:r>
              <a:rPr lang="cs-CZ" sz="2000" b="1" dirty="0" smtClean="0"/>
              <a:t>se“ na různých místech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sdělování plánů prázdnin, dovolených, akcí, kterých se „zúčastním“ - skvělé podmínky pro zloděje - ví přesně, kdy nebudete doma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2" y="4626084"/>
            <a:ext cx="8022397" cy="10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14" y="5215958"/>
            <a:ext cx="4344054" cy="8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2" y="3569082"/>
            <a:ext cx="4435796" cy="8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600" b="1" dirty="0" err="1" smtClean="0"/>
              <a:t>Kyberšikana</a:t>
            </a:r>
            <a:r>
              <a:rPr lang="cs-CZ" sz="3600" b="1" dirty="0" smtClean="0"/>
              <a:t>, projevy agrese</a:t>
            </a:r>
            <a:endParaRPr lang="cs-CZ" sz="3600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39626"/>
            <a:ext cx="3647516" cy="1233621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5" y="4332614"/>
            <a:ext cx="4759453" cy="8899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7" y="5129064"/>
            <a:ext cx="4147257" cy="90228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75572" y="1412776"/>
            <a:ext cx="8299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Ředitel školy byl informován učitelkou, že na adresu jejího žáka přichází hanlivé maily jménem matky jednoho ze spolužáků. Mail byl značně hrubý a neomalený. Významný český provider odmítl na tři opakované výzvy situaci jakkoli řešit, protože prý nešlo o nic závažného. Na výzvu k dalšímu řešení již dále vůbec ani neodpověděl</a:t>
            </a:r>
            <a:r>
              <a:rPr lang="cs-CZ" i="1" dirty="0" smtClean="0"/>
              <a:t>.</a:t>
            </a:r>
            <a:endParaRPr lang="cs-CZ" i="1" dirty="0"/>
          </a:p>
        </p:txBody>
      </p:sp>
      <p:sp>
        <p:nvSpPr>
          <p:cNvPr id="4" name="Zaoblený obdélník 3"/>
          <p:cNvSpPr/>
          <p:nvPr/>
        </p:nvSpPr>
        <p:spPr>
          <a:xfrm>
            <a:off x="475572" y="1370825"/>
            <a:ext cx="8261022" cy="1296144"/>
          </a:xfrm>
          <a:prstGeom prst="roundRect">
            <a:avLst/>
          </a:prstGeom>
          <a:solidFill>
            <a:srgbClr val="00B0F0">
              <a:alpha val="6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971600" y="2916418"/>
            <a:ext cx="4120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a</a:t>
            </a:r>
            <a:r>
              <a:rPr lang="cs-CZ" sz="2800" b="1" dirty="0" smtClean="0"/>
              <a:t> někdy to končí tragicky…</a:t>
            </a:r>
            <a:endParaRPr lang="cs-CZ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78028"/>
            <a:ext cx="2448272" cy="89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9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0734" y="47667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100" b="1" dirty="0" err="1"/>
              <a:t>Kyberšikana</a:t>
            </a:r>
            <a:r>
              <a:rPr lang="cs-CZ" sz="3100" b="1" dirty="0"/>
              <a:t>, projevy </a:t>
            </a:r>
            <a:r>
              <a:rPr lang="cs-CZ" sz="3100" b="1" dirty="0" smtClean="0"/>
              <a:t>agrese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b="1" dirty="0"/>
              <a:t>Ask.fm</a:t>
            </a:r>
            <a:r>
              <a:rPr lang="cs-CZ" sz="4000" dirty="0"/>
              <a:t> – nové možnosti </a:t>
            </a:r>
            <a:r>
              <a:rPr lang="cs-CZ" sz="4000" dirty="0" err="1" smtClean="0"/>
              <a:t>kyberšikany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2677" y="2111657"/>
            <a:ext cx="44228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ociální síť fungující na principu dotazování.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Uživatelé si vzájemně pokládají otázky a odpovídají na ně.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Velmi oblíbená síť mezi teenagery (celosvětově 65 milionů uživatelů, polovina ve věku pod 18 let</a:t>
            </a:r>
            <a:r>
              <a:rPr lang="cs-CZ" sz="2400" dirty="0" smtClean="0"/>
              <a:t>).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64375" y="4193185"/>
            <a:ext cx="342789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000" i="1" dirty="0"/>
              <a:t>V září 2013 byl </a:t>
            </a:r>
            <a:r>
              <a:rPr lang="cs-CZ" sz="2000" i="1" dirty="0" smtClean="0"/>
              <a:t>hodně </a:t>
            </a:r>
            <a:r>
              <a:rPr lang="cs-CZ" sz="2000" i="1" dirty="0"/>
              <a:t>viditelný případ sebevraždy 14 leté britské dívky </a:t>
            </a:r>
            <a:r>
              <a:rPr lang="cs-CZ" sz="2000" i="1" dirty="0" smtClean="0"/>
              <a:t>vyvolané právě </a:t>
            </a:r>
            <a:r>
              <a:rPr lang="cs-CZ" sz="2000" i="1" dirty="0"/>
              <a:t>šikanováním na Ask.fm</a:t>
            </a:r>
            <a:r>
              <a:rPr lang="cs-CZ" sz="2400" i="1" dirty="0" smtClean="0"/>
              <a:t>.</a:t>
            </a:r>
            <a:endParaRPr lang="en-US" sz="2400" i="1" dirty="0"/>
          </a:p>
        </p:txBody>
      </p:sp>
      <p:pic>
        <p:nvPicPr>
          <p:cNvPr id="8" name="Picture 2" descr="http://i1.mirror.co.uk/incoming/article2154220.ece/ALTERNATES/s615/troll-hell-main-2154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84" y="2104953"/>
            <a:ext cx="2925681" cy="1945697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err="1" smtClean="0"/>
              <a:t>Kyberstalking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72816"/>
            <a:ext cx="8229600" cy="2188839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Sociální sítě mohou být velmi jednoduchým nástrojem pro sledování.</a:t>
            </a:r>
          </a:p>
          <a:p>
            <a:r>
              <a:rPr lang="cs-CZ" sz="2800" dirty="0" smtClean="0"/>
              <a:t>Usnadňují </a:t>
            </a:r>
            <a:r>
              <a:rPr lang="cs-CZ" sz="2800" dirty="0" err="1" smtClean="0"/>
              <a:t>stalkerům</a:t>
            </a:r>
            <a:r>
              <a:rPr lang="cs-CZ" sz="2800" dirty="0" smtClean="0"/>
              <a:t> práci, zejména, když si oběti nedostatečně chrání své soukromí.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33056"/>
            <a:ext cx="2664296" cy="15630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63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671257" y="4437112"/>
            <a:ext cx="7632847" cy="1656184"/>
          </a:xfrm>
          <a:prstGeom prst="roundRect">
            <a:avLst/>
          </a:prstGeom>
          <a:solidFill>
            <a:srgbClr val="FF0000">
              <a:alpha val="12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cs-CZ" sz="3600" b="1" dirty="0" err="1" smtClean="0"/>
              <a:t>Kybergrooming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dětská pornografie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0" y="1628800"/>
            <a:ext cx="8229600" cy="254887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400" dirty="0" smtClean="0"/>
              <a:t>Široká paleta otevřených profilů dětí, mezi kterými si </a:t>
            </a:r>
            <a:r>
              <a:rPr lang="cs-CZ" sz="2400" dirty="0" err="1" smtClean="0"/>
              <a:t>groomer</a:t>
            </a:r>
            <a:r>
              <a:rPr lang="cs-CZ" sz="2400" dirty="0" smtClean="0"/>
              <a:t> může vybírat.</a:t>
            </a:r>
          </a:p>
          <a:p>
            <a:pPr>
              <a:spcBef>
                <a:spcPts val="600"/>
              </a:spcBef>
            </a:pPr>
            <a:r>
              <a:rPr lang="cs-CZ" sz="2400" dirty="0" smtClean="0"/>
              <a:t>Stále snazší oslovování dětí různou formou (soutěže, skupiny, akce…).</a:t>
            </a:r>
          </a:p>
          <a:p>
            <a:pPr>
              <a:spcBef>
                <a:spcPts val="600"/>
              </a:spcBef>
            </a:pPr>
            <a:r>
              <a:rPr lang="cs-CZ" sz="2400" dirty="0" smtClean="0"/>
              <a:t>Moderní trend maminek </a:t>
            </a:r>
            <a:r>
              <a:rPr lang="cs-CZ" sz="2400" dirty="0" err="1" smtClean="0"/>
              <a:t>sdílících</a:t>
            </a:r>
            <a:r>
              <a:rPr lang="cs-CZ" sz="2400" dirty="0" smtClean="0"/>
              <a:t> v obrovském množství fotografie svých nahatých dítek. 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15274" y="4437112"/>
            <a:ext cx="73694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/>
              <a:t>Učitel objevil falešný </a:t>
            </a:r>
            <a:r>
              <a:rPr lang="cs-CZ" sz="2000" i="1" dirty="0" err="1"/>
              <a:t>facebookový</a:t>
            </a:r>
            <a:r>
              <a:rPr lang="cs-CZ" sz="2000" i="1" dirty="0"/>
              <a:t> profil, který nabádal dívky, aby se staly modelkami pro spodní prádlo. Učitel byl konsternován, protože inzerát byl určen pro nezletilé dívky. </a:t>
            </a:r>
            <a:r>
              <a:rPr lang="cs-CZ" sz="2000" i="1" dirty="0" err="1"/>
              <a:t>Facebook</a:t>
            </a:r>
            <a:r>
              <a:rPr lang="cs-CZ" sz="2000" i="1" dirty="0"/>
              <a:t> profil neodstranil, ani když se na něj obrátilo více osob se stejným problémem. Policie prohlásila, že nemůže nic dělat.    Anglický </a:t>
            </a:r>
            <a:r>
              <a:rPr lang="cs-CZ" sz="2000" i="1" dirty="0" err="1"/>
              <a:t>helpline</a:t>
            </a:r>
            <a:endParaRPr lang="cs-CZ" sz="20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0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err="1" smtClean="0"/>
              <a:t>Sexting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39832"/>
            <a:ext cx="8229600" cy="10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i="1" dirty="0" smtClean="0"/>
              <a:t>Vyfotit se ve svůdné pozici a „pochlubit se“ na FB či </a:t>
            </a:r>
            <a:r>
              <a:rPr lang="cs-CZ" sz="2800" b="1" i="1" dirty="0" err="1" smtClean="0"/>
              <a:t>instagramu</a:t>
            </a:r>
            <a:r>
              <a:rPr lang="cs-CZ" sz="2800" b="1" i="1" dirty="0" smtClean="0"/>
              <a:t> – nový trend „koupelnových </a:t>
            </a:r>
            <a:r>
              <a:rPr lang="cs-CZ" sz="2800" b="1" i="1" dirty="0" err="1" smtClean="0"/>
              <a:t>selfies</a:t>
            </a:r>
            <a:r>
              <a:rPr lang="cs-CZ" sz="2800" b="1" i="1" dirty="0" smtClean="0"/>
              <a:t>“</a:t>
            </a:r>
            <a:endParaRPr lang="cs-CZ" sz="28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16" y="3206755"/>
            <a:ext cx="1594918" cy="1429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49" y="4113726"/>
            <a:ext cx="1463800" cy="1474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53" y="3928067"/>
            <a:ext cx="1580778" cy="158739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Obdélník 6"/>
          <p:cNvSpPr/>
          <p:nvPr/>
        </p:nvSpPr>
        <p:spPr>
          <a:xfrm flipV="1">
            <a:off x="1768280" y="4282487"/>
            <a:ext cx="416685" cy="1091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92" y="3103600"/>
            <a:ext cx="1458396" cy="15647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bdélník 8"/>
          <p:cNvSpPr/>
          <p:nvPr/>
        </p:nvSpPr>
        <p:spPr>
          <a:xfrm rot="1203829" flipV="1">
            <a:off x="6192177" y="3384675"/>
            <a:ext cx="416685" cy="1091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 rot="20239424" flipV="1">
            <a:off x="3369883" y="3509230"/>
            <a:ext cx="333483" cy="1055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 rot="151860" flipV="1">
            <a:off x="4739208" y="4403945"/>
            <a:ext cx="333483" cy="1055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7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479">
            <a:off x="3604842" y="2151390"/>
            <a:ext cx="1779217" cy="11268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863" y="2494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 smtClean="0"/>
              <a:t>Porušování autorských práv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9650" y="1557152"/>
            <a:ext cx="4114800" cy="60466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Všichni sdílí všechno…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70939" y="2914882"/>
            <a:ext cx="396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…tak to asi můžu taky.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3851694"/>
            <a:ext cx="736010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Porušování autorských práv je na internetu každodenním problémem.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Sociální sítě umocňují pocit, že žádná autorská práva nejsou.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6566"/>
            <a:ext cx="1584176" cy="10455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6132"/>
            <a:ext cx="1047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4000" b="1" dirty="0" smtClean="0"/>
              <a:t>Co je tématem kurzu?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8417" y="2132856"/>
            <a:ext cx="7139136" cy="370100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cs-CZ" dirty="0" smtClean="0"/>
              <a:t>Sociální sítě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cs-CZ" dirty="0" smtClean="0"/>
              <a:t>Efekty internetu</a:t>
            </a:r>
            <a:r>
              <a:rPr lang="en-GB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Hlavní rizika</a:t>
            </a:r>
            <a:r>
              <a:rPr lang="en-GB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Jak čelit rizikům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cs-CZ" dirty="0" smtClean="0"/>
              <a:t>Učíme „Babiččino pravidlo“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cs-CZ" dirty="0" smtClean="0"/>
              <a:t>Stáváme se uživateli sítí</a:t>
            </a:r>
            <a:endParaRPr lang="en-GB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1921">
            <a:off x="4954879" y="1930004"/>
            <a:ext cx="3343614" cy="283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rmAutofit/>
          </a:bodyPr>
          <a:lstStyle/>
          <a:p>
            <a:pPr algn="r"/>
            <a:r>
              <a:rPr lang="cs-CZ" dirty="0" smtClean="0"/>
              <a:t> </a:t>
            </a:r>
            <a:r>
              <a:rPr lang="cs-CZ" sz="4000" b="1" dirty="0" smtClean="0"/>
              <a:t>Nevhodný obsah</a:t>
            </a:r>
            <a:endParaRPr lang="cs-CZ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348">
            <a:off x="3840170" y="2011309"/>
            <a:ext cx="4410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9324" y="1876421"/>
            <a:ext cx="368228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Pornografie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Dětská pornografie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N</a:t>
            </a:r>
            <a:r>
              <a:rPr lang="cs-CZ" sz="2800" dirty="0" smtClean="0"/>
              <a:t>ásilí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Šíření nenávisti, extremistických nálad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Rasismus, xenofobie</a:t>
            </a:r>
            <a:endParaRPr lang="cs-CZ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Pro-</a:t>
            </a:r>
            <a:r>
              <a:rPr lang="cs-CZ" sz="2800" dirty="0" err="1" smtClean="0"/>
              <a:t>ana</a:t>
            </a:r>
            <a:r>
              <a:rPr lang="cs-CZ" sz="2800" dirty="0" smtClean="0"/>
              <a:t> stránky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089">
            <a:off x="4886689" y="3465521"/>
            <a:ext cx="3697192" cy="192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1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cs-CZ" sz="3600" b="1" dirty="0" smtClean="0"/>
              <a:t>Další možný projev?</a:t>
            </a:r>
            <a:br>
              <a:rPr lang="cs-CZ" sz="3600" b="1" dirty="0" smtClean="0"/>
            </a:br>
            <a:r>
              <a:rPr lang="cs-CZ" sz="3600" b="1" dirty="0" smtClean="0"/>
              <a:t>Odosobnění, osamělost…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532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>
                <a:hlinkClick r:id="rId3"/>
              </a:rPr>
              <a:t>youtu.be/M4WCEzhaIrc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94790"/>
            <a:ext cx="4433673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246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e zakulaceným příčným rohem 8"/>
          <p:cNvSpPr/>
          <p:nvPr/>
        </p:nvSpPr>
        <p:spPr>
          <a:xfrm>
            <a:off x="4644008" y="2103359"/>
            <a:ext cx="3240360" cy="2536253"/>
          </a:xfrm>
          <a:prstGeom prst="round2DiagRect">
            <a:avLst>
              <a:gd name="adj1" fmla="val 24107"/>
              <a:gd name="adj2" fmla="val 0"/>
            </a:avLst>
          </a:prstGeom>
          <a:solidFill>
            <a:srgbClr val="FFC000">
              <a:alpha val="29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e zakulaceným příčným rohem 9"/>
          <p:cNvSpPr/>
          <p:nvPr/>
        </p:nvSpPr>
        <p:spPr>
          <a:xfrm>
            <a:off x="1187624" y="2103359"/>
            <a:ext cx="3240360" cy="2143170"/>
          </a:xfrm>
          <a:prstGeom prst="round2DiagRect">
            <a:avLst>
              <a:gd name="adj1" fmla="val 413"/>
              <a:gd name="adj2" fmla="val 27090"/>
            </a:avLst>
          </a:prstGeom>
          <a:solidFill>
            <a:srgbClr val="FFC000">
              <a:alpha val="29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/>
              <a:t>Jak se chránit?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043" y="1517331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i="1" dirty="0" smtClean="0"/>
              <a:t>Nebýt na sociálních sítích není řešení.</a:t>
            </a:r>
            <a:endParaRPr lang="cs-CZ" b="1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53004" y="2160461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dospělí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21241" y="2188414"/>
            <a:ext cx="685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děti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59632" y="2591025"/>
            <a:ext cx="3096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Lépe dětem porozumí, když budou vědět, co kde dělají, jak sociální sítě fungují, jakým způsobem na nich mladí komunikují.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39366" y="2591025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Děti budou vždy okolím tlačeny k tomu, aby na sociálních sítích fungovaly a vyřazení z kolektivu tímto způsobem je kontraproduktivní.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901336" y="4364142"/>
            <a:ext cx="7808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/>
              <a:t>Řešení je:</a:t>
            </a:r>
          </a:p>
          <a:p>
            <a:r>
              <a:rPr lang="cs-CZ" sz="2800" b="1" i="1" dirty="0" smtClean="0"/>
              <a:t>sociální sítě si vybírat, využívat je bezpečně, s rozmyslem a mít přehled o tom, co na nich sdílím.</a:t>
            </a:r>
            <a:endParaRPr lang="cs-CZ" sz="2800" b="1" i="1" dirty="0"/>
          </a:p>
        </p:txBody>
      </p:sp>
    </p:spTree>
    <p:extLst>
      <p:ext uri="{BB962C8B-B14F-4D97-AF65-F5344CB8AC3E}">
        <p14:creationId xmlns:p14="http://schemas.microsoft.com/office/powerpoint/2010/main" val="12838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53" y="26064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600" dirty="0" smtClean="0"/>
              <a:t>Jak se chránit?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b="1" dirty="0" smtClean="0"/>
              <a:t>Zabezpečení, hesla, podmínky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8596" y="1648748"/>
            <a:ext cx="3826768" cy="146875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i="1" dirty="0"/>
              <a:t>Děkuji iTunes, že mi vrátil mých 400 liber, které můj šestiletý syn utratil během 4 dnů poté, co odhalil moje heslo… Má hrozný vkus na muziku…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aoblený obdélníkový popisek 3"/>
          <p:cNvSpPr/>
          <p:nvPr/>
        </p:nvSpPr>
        <p:spPr>
          <a:xfrm>
            <a:off x="4729755" y="1605339"/>
            <a:ext cx="3888432" cy="1512168"/>
          </a:xfrm>
          <a:prstGeom prst="wedgeRoundRectCallout">
            <a:avLst/>
          </a:prstGeom>
          <a:solidFill>
            <a:srgbClr val="17F522">
              <a:alpha val="17000"/>
            </a:srgbClr>
          </a:solidFill>
          <a:ln w="28575">
            <a:solidFill>
              <a:srgbClr val="17F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08989" y="3455084"/>
            <a:ext cx="2435905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123456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err="1"/>
              <a:t>p</a:t>
            </a:r>
            <a:r>
              <a:rPr lang="cs-CZ" sz="2000" dirty="0" err="1" smtClean="0"/>
              <a:t>assword</a:t>
            </a:r>
            <a:r>
              <a:rPr lang="cs-CZ" sz="2000" dirty="0" smtClean="0"/>
              <a:t> (heslo)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12345678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err="1"/>
              <a:t>q</a:t>
            </a:r>
            <a:r>
              <a:rPr lang="cs-CZ" sz="2000" dirty="0" err="1" smtClean="0"/>
              <a:t>werty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a</a:t>
            </a:r>
            <a:r>
              <a:rPr lang="cs-CZ" sz="2000" dirty="0" smtClean="0"/>
              <a:t>bc123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7659" y="3117507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Nejpoužívanější hesla roku </a:t>
            </a:r>
            <a:r>
              <a:rPr lang="cs-CZ" sz="2000" b="1" dirty="0" smtClean="0"/>
              <a:t>2013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4921" y="5394076"/>
            <a:ext cx="377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3"/>
              </a:rPr>
              <a:t>http://www.eset.com/cz/o-nas/blog/article/zebricek-nejpouzivanejsich-hesel-2013</a:t>
            </a:r>
            <a:r>
              <a:rPr lang="cs-CZ" sz="1200" dirty="0" smtClean="0">
                <a:hlinkClick r:id="rId3"/>
              </a:rPr>
              <a:t>/</a:t>
            </a:r>
            <a:endParaRPr lang="cs-CZ" sz="1200" dirty="0" smtClean="0"/>
          </a:p>
          <a:p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757501" y="3455084"/>
            <a:ext cx="18149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cs-CZ" sz="2000" dirty="0"/>
              <a:t>123456789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cs-CZ" sz="2000" dirty="0"/>
              <a:t>111111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cs-CZ" sz="2000" dirty="0"/>
              <a:t>1234567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cs-CZ" sz="2000" dirty="0" err="1" smtClean="0"/>
              <a:t>iloveyou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cs-CZ" sz="2000" dirty="0" smtClean="0"/>
              <a:t>123123</a:t>
            </a:r>
            <a:endParaRPr lang="cs-CZ" sz="2000" dirty="0"/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76" y="3517617"/>
            <a:ext cx="3093254" cy="204317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58" y="1556792"/>
            <a:ext cx="2973562" cy="130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3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5371697" y="1740563"/>
            <a:ext cx="3211297" cy="4165732"/>
          </a:xfrm>
          <a:prstGeom prst="roundRect">
            <a:avLst/>
          </a:prstGeom>
          <a:solidFill>
            <a:srgbClr val="FFC000">
              <a:alpha val="12000"/>
            </a:srgb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5880" y="26064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600" dirty="0"/>
              <a:t>Jak se chránit?</a:t>
            </a:r>
            <a:r>
              <a:rPr lang="cs-CZ" dirty="0"/>
              <a:t/>
            </a:r>
            <a:br>
              <a:rPr lang="cs-CZ" dirty="0"/>
            </a:br>
            <a:r>
              <a:rPr lang="cs-CZ" sz="4000" b="1" dirty="0"/>
              <a:t>Zabezpečení, hesla, podmínky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24342"/>
            <a:ext cx="4925624" cy="41764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500" dirty="0"/>
              <a:t>Pro registrace na sociálních sítích si založte </a:t>
            </a:r>
            <a:r>
              <a:rPr lang="cs-CZ" sz="2500" b="1" dirty="0">
                <a:solidFill>
                  <a:srgbClr val="C00000"/>
                </a:solidFill>
              </a:rPr>
              <a:t>speciální e-</a:t>
            </a:r>
            <a:r>
              <a:rPr lang="cs-CZ" sz="2500" b="1" dirty="0" err="1">
                <a:solidFill>
                  <a:srgbClr val="C00000"/>
                </a:solidFill>
              </a:rPr>
              <a:t>mailovou</a:t>
            </a:r>
            <a:r>
              <a:rPr lang="cs-CZ" sz="2500" b="1" dirty="0">
                <a:solidFill>
                  <a:srgbClr val="C00000"/>
                </a:solidFill>
              </a:rPr>
              <a:t> </a:t>
            </a:r>
            <a:r>
              <a:rPr lang="cs-CZ" sz="2500" b="1" dirty="0" smtClean="0">
                <a:solidFill>
                  <a:srgbClr val="C00000"/>
                </a:solidFill>
              </a:rPr>
              <a:t>schránku.</a:t>
            </a:r>
            <a:endParaRPr lang="cs-CZ" sz="25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500" dirty="0" smtClean="0"/>
              <a:t>Používejte </a:t>
            </a:r>
            <a:r>
              <a:rPr lang="cs-CZ" sz="2500" b="1" dirty="0" smtClean="0">
                <a:solidFill>
                  <a:srgbClr val="C00000"/>
                </a:solidFill>
              </a:rPr>
              <a:t>silná hesla</a:t>
            </a:r>
            <a:r>
              <a:rPr lang="cs-CZ" sz="2500" dirty="0" smtClean="0"/>
              <a:t>, nikam si je nepište, nikomu je neříkejte.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500" dirty="0" smtClean="0"/>
              <a:t>Používejte pro různé služby </a:t>
            </a:r>
            <a:r>
              <a:rPr lang="cs-CZ" sz="2500" b="1" dirty="0" smtClean="0">
                <a:solidFill>
                  <a:srgbClr val="C00000"/>
                </a:solidFill>
              </a:rPr>
              <a:t>různá </a:t>
            </a:r>
            <a:r>
              <a:rPr lang="cs-CZ" sz="2500" b="1" smtClean="0">
                <a:solidFill>
                  <a:srgbClr val="C00000"/>
                </a:solidFill>
              </a:rPr>
              <a:t>hesla</a:t>
            </a:r>
            <a:r>
              <a:rPr lang="cs-CZ" sz="2500" smtClean="0"/>
              <a:t>.</a:t>
            </a:r>
            <a:endParaRPr lang="cs-CZ" sz="25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500" b="1" dirty="0" smtClean="0">
                <a:solidFill>
                  <a:srgbClr val="C00000"/>
                </a:solidFill>
              </a:rPr>
              <a:t>Odhlašujte se </a:t>
            </a:r>
            <a:r>
              <a:rPr lang="cs-CZ" sz="2500" dirty="0" smtClean="0"/>
              <a:t>(zejména pokud má k počítači přístup ještě někdo jiný než vy).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65077" y="1763066"/>
            <a:ext cx="18245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 smtClean="0"/>
              <a:t>Silné heslo?</a:t>
            </a:r>
            <a:endParaRPr lang="cs-CZ" sz="2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84589" y="2235908"/>
            <a:ext cx="29855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Alespoň 8 znaků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Ze tří znakových řad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Ideálně „slovo“ co na první pohled nedává smysl</a:t>
            </a:r>
            <a:endParaRPr lang="cs-CZ" sz="2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21160" y="4000627"/>
            <a:ext cx="33123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Například:</a:t>
            </a:r>
          </a:p>
          <a:p>
            <a:pPr algn="ctr"/>
            <a:r>
              <a:rPr lang="cs-CZ" sz="2000" b="1" dirty="0" smtClean="0"/>
              <a:t>Skákal Pes Přes Oves Přes Zelenou Louku</a:t>
            </a:r>
            <a:endParaRPr lang="cs-CZ" sz="2000" b="1" dirty="0"/>
          </a:p>
        </p:txBody>
      </p:sp>
      <p:sp>
        <p:nvSpPr>
          <p:cNvPr id="7" name="Šipka doprava 6"/>
          <p:cNvSpPr/>
          <p:nvPr/>
        </p:nvSpPr>
        <p:spPr>
          <a:xfrm>
            <a:off x="6617306" y="4985512"/>
            <a:ext cx="720080" cy="31125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244611" y="5352701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SPpOpZL7</a:t>
            </a:r>
            <a:endParaRPr lang="cs-CZ" sz="2400" b="1" dirty="0"/>
          </a:p>
        </p:txBody>
      </p:sp>
      <p:sp>
        <p:nvSpPr>
          <p:cNvPr id="10" name="Obdélník 9"/>
          <p:cNvSpPr/>
          <p:nvPr/>
        </p:nvSpPr>
        <p:spPr>
          <a:xfrm>
            <a:off x="6244611" y="5367540"/>
            <a:ext cx="1465466" cy="461665"/>
          </a:xfrm>
          <a:prstGeom prst="rect">
            <a:avLst/>
          </a:prstGeom>
          <a:noFill/>
          <a:ln w="28575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5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600" dirty="0"/>
              <a:t>Jak se chránit?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Zabezpečení, hesla, podmínky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4" y="1698928"/>
            <a:ext cx="5339161" cy="1877169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5" y="3865884"/>
            <a:ext cx="642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Opravdu jste je četli?</a:t>
            </a:r>
            <a:endParaRPr lang="cs-CZ" sz="3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1727" y="457110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2400" b="1" dirty="0" smtClean="0"/>
              <a:t>Ačkoli je FB do češtiny přeložen už téměř od svého počátku (2004), pravidla byla kompletně přeložena až v roce 2012.</a:t>
            </a:r>
            <a:endParaRPr lang="cs-CZ" sz="2400" b="1" dirty="0"/>
          </a:p>
        </p:txBody>
      </p:sp>
      <p:sp>
        <p:nvSpPr>
          <p:cNvPr id="6" name="Obdélník 5"/>
          <p:cNvSpPr/>
          <p:nvPr/>
        </p:nvSpPr>
        <p:spPr>
          <a:xfrm>
            <a:off x="658430" y="1760348"/>
            <a:ext cx="5112568" cy="877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14" y="1698927"/>
            <a:ext cx="2527852" cy="187716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64930" y="5512547"/>
            <a:ext cx="704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/>
              <a:t>Je dobré mít o pravidlech alespoň základní povědomí!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4879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788" y="29070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600" dirty="0"/>
              <a:t>Jak se chránit?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Zabezpečení FB účtu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3429000"/>
            <a:ext cx="7776864" cy="252028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>
                <a:hlinkClick r:id="rId3"/>
              </a:rPr>
              <a:t>Bezpečné nastavení účtu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Bezpečné nastavení ale nestačí, pokud si člověk bude do přátel přidávat každého, kdo ho o přátelství požádá a pokud se bude na síti chovat nezodpovědně.</a:t>
            </a:r>
          </a:p>
          <a:p>
            <a:r>
              <a:rPr lang="cs-CZ" sz="2400" dirty="0" smtClean="0"/>
              <a:t>Nová pravidla pro uživatele od května 2014 – defaultní nastavení vyšší bezpečnosti (vše pouze pro přátele, atd</a:t>
            </a:r>
            <a:r>
              <a:rPr lang="cs-CZ" sz="2400" dirty="0"/>
              <a:t>.), viz. </a:t>
            </a:r>
            <a:r>
              <a:rPr lang="cs-CZ" sz="1700" dirty="0">
                <a:hlinkClick r:id="rId4"/>
              </a:rPr>
              <a:t>http://www.</a:t>
            </a:r>
            <a:r>
              <a:rPr lang="cs-CZ" sz="1700" dirty="0" err="1">
                <a:hlinkClick r:id="rId4"/>
              </a:rPr>
              <a:t>tyinternety.cz</a:t>
            </a:r>
            <a:r>
              <a:rPr lang="cs-CZ" sz="1700" dirty="0">
                <a:hlinkClick r:id="rId4"/>
              </a:rPr>
              <a:t>/2014/05/23/</a:t>
            </a:r>
            <a:r>
              <a:rPr lang="cs-CZ" sz="1700" dirty="0" err="1">
                <a:hlinkClick r:id="rId4"/>
              </a:rPr>
              <a:t>clanek</a:t>
            </a:r>
            <a:r>
              <a:rPr lang="cs-CZ" sz="1700" dirty="0">
                <a:hlinkClick r:id="rId4"/>
              </a:rPr>
              <a:t>/</a:t>
            </a:r>
            <a:r>
              <a:rPr lang="cs-CZ" sz="1700" dirty="0" err="1">
                <a:hlinkClick r:id="rId4"/>
              </a:rPr>
              <a:t>facebook</a:t>
            </a:r>
            <a:r>
              <a:rPr lang="cs-CZ" sz="1700" dirty="0">
                <a:hlinkClick r:id="rId4"/>
              </a:rPr>
              <a:t>-</a:t>
            </a:r>
            <a:r>
              <a:rPr lang="cs-CZ" sz="1700" dirty="0" err="1">
                <a:hlinkClick r:id="rId4"/>
              </a:rPr>
              <a:t>meni</a:t>
            </a:r>
            <a:r>
              <a:rPr lang="cs-CZ" sz="1700" dirty="0">
                <a:hlinkClick r:id="rId4"/>
              </a:rPr>
              <a:t>-</a:t>
            </a:r>
            <a:r>
              <a:rPr lang="cs-CZ" sz="1700" dirty="0" err="1">
                <a:hlinkClick r:id="rId4"/>
              </a:rPr>
              <a:t>zakladni</a:t>
            </a:r>
            <a:r>
              <a:rPr lang="cs-CZ" sz="1700" dirty="0">
                <a:hlinkClick r:id="rId4"/>
              </a:rPr>
              <a:t>-nastaveni-</a:t>
            </a:r>
            <a:r>
              <a:rPr lang="cs-CZ" sz="1700" dirty="0" err="1">
                <a:hlinkClick r:id="rId4"/>
              </a:rPr>
              <a:t>prispevku</a:t>
            </a:r>
            <a:r>
              <a:rPr lang="cs-CZ" sz="1700" dirty="0">
                <a:hlinkClick r:id="rId4"/>
              </a:rPr>
              <a:t>-z-</a:t>
            </a:r>
            <a:r>
              <a:rPr lang="cs-CZ" sz="1700" dirty="0" err="1">
                <a:hlinkClick r:id="rId4"/>
              </a:rPr>
              <a:t>verejneho</a:t>
            </a:r>
            <a:r>
              <a:rPr lang="cs-CZ" sz="1700" dirty="0">
                <a:hlinkClick r:id="rId4"/>
              </a:rPr>
              <a:t>-na-</a:t>
            </a:r>
            <a:r>
              <a:rPr lang="cs-CZ" sz="1700" dirty="0" err="1">
                <a:hlinkClick r:id="rId4"/>
              </a:rPr>
              <a:t>pratele</a:t>
            </a:r>
            <a:r>
              <a:rPr lang="cs-CZ" sz="1700" dirty="0" smtClean="0">
                <a:hlinkClick r:id="rId4"/>
              </a:rPr>
              <a:t>/</a:t>
            </a:r>
            <a:r>
              <a:rPr lang="cs-CZ" sz="1700" dirty="0" smtClean="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1600" y="170080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Facebook</a:t>
            </a:r>
            <a:r>
              <a:rPr lang="cs-CZ" sz="2400" dirty="0"/>
              <a:t>, tak jako ostatní sociální sítě, je </a:t>
            </a:r>
            <a:r>
              <a:rPr lang="cs-CZ" sz="2400" dirty="0" smtClean="0"/>
              <a:t>business </a:t>
            </a:r>
            <a:r>
              <a:rPr lang="cs-CZ" sz="2400" dirty="0"/>
              <a:t>– </a:t>
            </a:r>
            <a:r>
              <a:rPr lang="cs-CZ" sz="3200" b="1" dirty="0"/>
              <a:t>není pro lidi, ale pro </a:t>
            </a:r>
            <a:r>
              <a:rPr lang="cs-CZ" sz="3200" b="1" dirty="0" smtClean="0"/>
              <a:t>peníze</a:t>
            </a:r>
            <a:r>
              <a:rPr lang="cs-CZ" sz="2400" dirty="0" smtClean="0"/>
              <a:t>.</a:t>
            </a:r>
          </a:p>
          <a:p>
            <a:pPr algn="ctr"/>
            <a:r>
              <a:rPr lang="cs-CZ" sz="2400" dirty="0" smtClean="0"/>
              <a:t> </a:t>
            </a:r>
            <a:r>
              <a:rPr lang="cs-CZ" sz="2400" dirty="0"/>
              <a:t>Je třeba s ním pracovat s tímto vědomím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92" y="1722124"/>
            <a:ext cx="1047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573" y="18864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600" dirty="0"/>
              <a:t>Jak se chránit</a:t>
            </a:r>
            <a:r>
              <a:rPr lang="cs-CZ" sz="3600" dirty="0" smtClean="0"/>
              <a:t>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Bezpečnost na FB z pohledu FB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877" y="1646013"/>
            <a:ext cx="8229600" cy="10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 smtClean="0"/>
              <a:t>Vzhledem k mnoha problémům </a:t>
            </a:r>
            <a:r>
              <a:rPr lang="cs-CZ" sz="2800" dirty="0" err="1" smtClean="0"/>
              <a:t>kyberšikany</a:t>
            </a:r>
            <a:r>
              <a:rPr lang="cs-CZ" sz="2800" dirty="0" smtClean="0"/>
              <a:t> spojených s FB musel i poskytovatel této sítě zakročit: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03647" y="2458428"/>
            <a:ext cx="641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hlinkClick r:id="rId3"/>
              </a:rPr>
              <a:t>Centrum rodinné bezpečnosti FB</a:t>
            </a:r>
            <a:endParaRPr lang="cs-CZ" sz="3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3573" y="3080305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je komplexní stránkou, která se stará o bezpečnostní aspekty </a:t>
            </a:r>
            <a:r>
              <a:rPr lang="cs-CZ" sz="2000" dirty="0" err="1" smtClean="0"/>
              <a:t>Facebooku</a:t>
            </a:r>
            <a:r>
              <a:rPr lang="cs-CZ" sz="2000" dirty="0" smtClean="0"/>
              <a:t>, základní texty jsou ve většině přeloženy do </a:t>
            </a:r>
            <a:r>
              <a:rPr lang="cs-CZ" sz="2000" dirty="0" err="1"/>
              <a:t>Č</a:t>
            </a:r>
            <a:r>
              <a:rPr lang="cs-CZ" sz="2000" dirty="0" err="1" smtClean="0"/>
              <a:t>j</a:t>
            </a:r>
            <a:r>
              <a:rPr lang="cs-CZ" sz="2000" dirty="0" smtClean="0"/>
              <a:t>, nicméně veškeré odkazy už směřují na anglicky psané materiály.</a:t>
            </a:r>
            <a:endParaRPr lang="cs-CZ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68" y="4081338"/>
            <a:ext cx="5628913" cy="19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9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/>
              <a:t>Mobily a sociální sítě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580" y="1556792"/>
            <a:ext cx="8229600" cy="190080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sz="2700" dirty="0" smtClean="0"/>
              <a:t>Čím dál více se rozšiřuje i </a:t>
            </a:r>
            <a:r>
              <a:rPr lang="cs-CZ" sz="2700" b="1" dirty="0" smtClean="0"/>
              <a:t>využívání sociálních sítí prostřednictvím chytrých telefonů a </a:t>
            </a:r>
            <a:r>
              <a:rPr lang="cs-CZ" sz="2700" b="1" dirty="0" err="1" smtClean="0"/>
              <a:t>tabletů</a:t>
            </a:r>
            <a:r>
              <a:rPr lang="cs-CZ" sz="2700" dirty="0" smtClean="0"/>
              <a:t>, některé (např. </a:t>
            </a:r>
            <a:r>
              <a:rPr lang="cs-CZ" sz="2700" dirty="0" err="1"/>
              <a:t>I</a:t>
            </a:r>
            <a:r>
              <a:rPr lang="cs-CZ" sz="2700" dirty="0" err="1" smtClean="0"/>
              <a:t>nstagram</a:t>
            </a:r>
            <a:r>
              <a:rPr lang="cs-CZ" sz="2700" dirty="0" smtClean="0"/>
              <a:t>) jsou na tomto principu přímo postavené.</a:t>
            </a:r>
          </a:p>
          <a:p>
            <a:pPr marL="0" indent="0" algn="ctr">
              <a:buNone/>
            </a:pPr>
            <a:r>
              <a:rPr lang="cs-CZ" sz="3000" b="1" dirty="0" smtClean="0"/>
              <a:t>Jak se tedy chránit v tomto případě?</a:t>
            </a:r>
            <a:endParaRPr lang="cs-CZ" sz="3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61" y="3356992"/>
            <a:ext cx="4301511" cy="242269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/>
              <a:t>Mobily a sociální sítě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658" y="1487025"/>
            <a:ext cx="8154385" cy="1684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600" i="1" dirty="0"/>
              <a:t>Je třeba si uvědomit, že nezajištěný mobil je pro zneužití osobních údajů ten nejjednodušší prostředek </a:t>
            </a:r>
            <a:r>
              <a:rPr lang="cs-CZ" sz="2600" i="1" dirty="0" smtClean="0"/>
              <a:t>– spousta lidí má na </a:t>
            </a:r>
            <a:r>
              <a:rPr lang="cs-CZ" sz="2600" i="1" dirty="0"/>
              <a:t>mobilu neustále otevřený přístup k e-mailu, </a:t>
            </a:r>
            <a:r>
              <a:rPr lang="cs-CZ" sz="2600" i="1" dirty="0" err="1"/>
              <a:t>Facebooku</a:t>
            </a:r>
            <a:r>
              <a:rPr lang="cs-CZ" sz="2600" i="1" dirty="0"/>
              <a:t> a dalším </a:t>
            </a:r>
            <a:r>
              <a:rPr lang="cs-CZ" sz="2600" i="1" dirty="0" smtClean="0"/>
              <a:t>aplikacím.</a:t>
            </a:r>
            <a:endParaRPr lang="cs-CZ" sz="26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92615" y="3191874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/>
              <a:t>Silné heslo a zamykání mobilu je základ </a:t>
            </a:r>
            <a:r>
              <a:rPr lang="cs-CZ" sz="2000" dirty="0"/>
              <a:t>(nastavit automatické zamknutí po nějaké době nečinnosti</a:t>
            </a:r>
            <a:r>
              <a:rPr lang="cs-CZ" sz="2000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/>
              <a:t>Využívání veřejných </a:t>
            </a:r>
            <a:r>
              <a:rPr lang="cs-CZ" sz="2400" b="1" dirty="0" err="1" smtClean="0"/>
              <a:t>wi-fi</a:t>
            </a:r>
            <a:r>
              <a:rPr lang="cs-CZ" sz="2400" b="1" dirty="0" smtClean="0"/>
              <a:t> s rozmyslem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/>
              <a:t>Vypínání automatického připojování k sítím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/>
              <a:t>Pravidelné aktualizace a kontroly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/>
              <a:t>Kvalitní antivir a firewall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2" y="2847901"/>
            <a:ext cx="1672283" cy="282412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95" y="3359233"/>
            <a:ext cx="423490" cy="42349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6" y="3882176"/>
            <a:ext cx="377788" cy="37778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57" y="4396676"/>
            <a:ext cx="407877" cy="40787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88" y="3390073"/>
            <a:ext cx="393635" cy="39363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9" y="4928004"/>
            <a:ext cx="1056547" cy="29032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73" y="4396676"/>
            <a:ext cx="421650" cy="41977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72" y="3866329"/>
            <a:ext cx="393635" cy="3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61" y="3496732"/>
            <a:ext cx="1034738" cy="103473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2089775"/>
            <a:ext cx="1171315" cy="117131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14" y="2171386"/>
            <a:ext cx="1171315" cy="117131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92" y="3886843"/>
            <a:ext cx="1163543" cy="1158372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30" y="3650269"/>
            <a:ext cx="867328" cy="867328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66" y="5464097"/>
            <a:ext cx="1504306" cy="38798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12" y="5283643"/>
            <a:ext cx="1574798" cy="56844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11" y="3411965"/>
            <a:ext cx="1706963" cy="170696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56" y="2471647"/>
            <a:ext cx="2077217" cy="57079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61" y="4813366"/>
            <a:ext cx="1032957" cy="1032957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39" y="3504759"/>
            <a:ext cx="1278094" cy="1278094"/>
          </a:xfrm>
          <a:prstGeom prst="rect">
            <a:avLst/>
          </a:prstGeom>
        </p:spPr>
      </p:pic>
      <p:sp>
        <p:nvSpPr>
          <p:cNvPr id="32" name="TextovéPole 31"/>
          <p:cNvSpPr txBox="1"/>
          <p:nvPr/>
        </p:nvSpPr>
        <p:spPr>
          <a:xfrm>
            <a:off x="6205055" y="332656"/>
            <a:ext cx="2126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Znáte je?</a:t>
            </a:r>
            <a:endParaRPr lang="cs-CZ" sz="4000" b="1" dirty="0"/>
          </a:p>
        </p:txBody>
      </p:sp>
      <p:pic>
        <p:nvPicPr>
          <p:cNvPr id="33" name="Grafik 30">
            <a:hlinkClick r:id="rId14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8" b="11306"/>
          <a:stretch/>
        </p:blipFill>
        <p:spPr>
          <a:xfrm>
            <a:off x="734286" y="2154242"/>
            <a:ext cx="1483678" cy="132558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19" y="4787481"/>
            <a:ext cx="1276813" cy="54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6246" y="1350040"/>
            <a:ext cx="8339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hlinkClick r:id="rId17"/>
              </a:rPr>
              <a:t>www.youtube.com/watch?v=1pahLo5TTy4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4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05" y="3239239"/>
            <a:ext cx="1953161" cy="15885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57218"/>
            <a:ext cx="8229600" cy="923271"/>
          </a:xfrm>
        </p:spPr>
        <p:txBody>
          <a:bodyPr/>
          <a:lstStyle/>
          <a:p>
            <a:pPr algn="r"/>
            <a:r>
              <a:rPr lang="cs-CZ" b="1" dirty="0"/>
              <a:t>Mobily a sociální sítě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22891" y="3940071"/>
            <a:ext cx="2304256" cy="7428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2400" i="1" dirty="0" smtClean="0"/>
              <a:t>„Trvá </a:t>
            </a:r>
            <a:r>
              <a:rPr lang="cs-CZ" sz="2400" i="1" dirty="0"/>
              <a:t>to dlouho zadat</a:t>
            </a:r>
            <a:r>
              <a:rPr lang="cs-CZ" sz="2400" i="1" dirty="0" smtClean="0"/>
              <a:t>…“</a:t>
            </a:r>
            <a:endParaRPr lang="cs-CZ" sz="2400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9739" y="4844330"/>
            <a:ext cx="8296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Vymlouvat se člověk může pouze tak dlouho, dokud o mobil nepřijde a neuvědomí si všechny následky…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26150" y="2901860"/>
            <a:ext cx="2620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i="1" dirty="0">
                <a:solidFill>
                  <a:srgbClr val="FF0000"/>
                </a:solidFill>
              </a:rPr>
              <a:t>„Nevím, jak takové heslo má vypadat</a:t>
            </a:r>
            <a:r>
              <a:rPr lang="cs-CZ" sz="2200" i="1" dirty="0" smtClean="0">
                <a:solidFill>
                  <a:srgbClr val="FF0000"/>
                </a:solidFill>
              </a:rPr>
              <a:t>…“</a:t>
            </a:r>
            <a:endParaRPr lang="cs-CZ" sz="2200" i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3" y="3525195"/>
            <a:ext cx="2088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i="1" dirty="0">
                <a:solidFill>
                  <a:srgbClr val="FF0000"/>
                </a:solidFill>
              </a:rPr>
              <a:t>„Je to strašná otrava zadávat takové heslo</a:t>
            </a:r>
            <a:r>
              <a:rPr lang="cs-CZ" sz="2200" i="1" dirty="0" smtClean="0">
                <a:solidFill>
                  <a:srgbClr val="FF0000"/>
                </a:solidFill>
              </a:rPr>
              <a:t>…“</a:t>
            </a:r>
            <a:endParaRPr lang="cs-CZ" sz="2200" i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53238" y="1756767"/>
            <a:ext cx="2489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i="1" dirty="0"/>
              <a:t>„Jsem velmi opatrný na svůj telefon</a:t>
            </a:r>
            <a:r>
              <a:rPr lang="cs-CZ" sz="2200" i="1" dirty="0" smtClean="0"/>
              <a:t>….“</a:t>
            </a:r>
            <a:endParaRPr lang="cs-CZ" sz="22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21989" y="1972209"/>
            <a:ext cx="2700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i="1" dirty="0"/>
              <a:t>„Zapomínám a pak se do telefonu vůbec nedostanu</a:t>
            </a:r>
            <a:r>
              <a:rPr lang="cs-CZ" sz="2200" i="1" dirty="0" smtClean="0"/>
              <a:t>…“</a:t>
            </a:r>
            <a:endParaRPr lang="cs-CZ" sz="2200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008919" y="1455310"/>
            <a:ext cx="2510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i="1" dirty="0"/>
              <a:t>„Nemám v mobilu nic takového, co by mi vadilo, když si to někdo přečte</a:t>
            </a:r>
            <a:r>
              <a:rPr lang="cs-CZ" sz="2200" i="1" dirty="0" smtClean="0"/>
              <a:t>…“</a:t>
            </a:r>
            <a:endParaRPr lang="cs-CZ" sz="2200" i="1" dirty="0"/>
          </a:p>
        </p:txBody>
      </p:sp>
      <p:sp>
        <p:nvSpPr>
          <p:cNvPr id="13" name="Zaoblený obdélníkový popisek 12"/>
          <p:cNvSpPr/>
          <p:nvPr/>
        </p:nvSpPr>
        <p:spPr>
          <a:xfrm>
            <a:off x="3008918" y="1455310"/>
            <a:ext cx="2510336" cy="1446550"/>
          </a:xfrm>
          <a:prstGeom prst="wedgeRoundRectCallout">
            <a:avLst>
              <a:gd name="adj1" fmla="val 13858"/>
              <a:gd name="adj2" fmla="val 66513"/>
              <a:gd name="adj3" fmla="val 16667"/>
            </a:avLst>
          </a:prstGeom>
          <a:solidFill>
            <a:srgbClr val="FFC000">
              <a:alpha val="1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297241" y="1903764"/>
            <a:ext cx="2549811" cy="1175904"/>
          </a:xfrm>
          <a:prstGeom prst="wedgeRoundRectCallout">
            <a:avLst>
              <a:gd name="adj1" fmla="val 50321"/>
              <a:gd name="adj2" fmla="val 66203"/>
              <a:gd name="adj3" fmla="val 16667"/>
            </a:avLst>
          </a:prstGeom>
          <a:solidFill>
            <a:srgbClr val="FFC000">
              <a:alpha val="1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5796136" y="1756766"/>
            <a:ext cx="2549811" cy="769441"/>
          </a:xfrm>
          <a:prstGeom prst="wedgeRoundRectCallout">
            <a:avLst>
              <a:gd name="adj1" fmla="val -37910"/>
              <a:gd name="adj2" fmla="val 71862"/>
              <a:gd name="adj3" fmla="val 16667"/>
            </a:avLst>
          </a:prstGeom>
          <a:solidFill>
            <a:srgbClr val="FFC000">
              <a:alpha val="1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ový popisek 15"/>
          <p:cNvSpPr/>
          <p:nvPr/>
        </p:nvSpPr>
        <p:spPr>
          <a:xfrm>
            <a:off x="827583" y="3525195"/>
            <a:ext cx="2094723" cy="1175904"/>
          </a:xfrm>
          <a:prstGeom prst="wedgeRoundRectCallout">
            <a:avLst>
              <a:gd name="adj1" fmla="val 71952"/>
              <a:gd name="adj2" fmla="val 20534"/>
              <a:gd name="adj3" fmla="val 16667"/>
            </a:avLst>
          </a:prstGeom>
          <a:solidFill>
            <a:srgbClr val="FFC000">
              <a:alpha val="1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ový popisek 16"/>
          <p:cNvSpPr/>
          <p:nvPr/>
        </p:nvSpPr>
        <p:spPr>
          <a:xfrm>
            <a:off x="5519254" y="2901860"/>
            <a:ext cx="2549811" cy="769441"/>
          </a:xfrm>
          <a:prstGeom prst="wedgeRoundRectCallout">
            <a:avLst>
              <a:gd name="adj1" fmla="val -43602"/>
              <a:gd name="adj2" fmla="val 71862"/>
              <a:gd name="adj3" fmla="val 16667"/>
            </a:avLst>
          </a:prstGeom>
          <a:solidFill>
            <a:srgbClr val="FFC000">
              <a:alpha val="1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ový popisek 17"/>
          <p:cNvSpPr/>
          <p:nvPr/>
        </p:nvSpPr>
        <p:spPr>
          <a:xfrm>
            <a:off x="6012160" y="3909392"/>
            <a:ext cx="1925719" cy="804216"/>
          </a:xfrm>
          <a:prstGeom prst="wedgeRoundRectCallout">
            <a:avLst>
              <a:gd name="adj1" fmla="val -74041"/>
              <a:gd name="adj2" fmla="val 15669"/>
              <a:gd name="adj3" fmla="val 16667"/>
            </a:avLst>
          </a:prstGeom>
          <a:solidFill>
            <a:srgbClr val="FFC000">
              <a:alpha val="1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6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/>
              <a:t>Babiččino pravidlo?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7990" y="1556792"/>
            <a:ext cx="7715200" cy="14401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sz="2400" b="1" i="1" dirty="0" smtClean="0"/>
              <a:t>„Pamatujte na „</a:t>
            </a:r>
            <a:r>
              <a:rPr lang="cs-CZ" sz="2400" b="1" i="1" dirty="0" smtClean="0">
                <a:hlinkClick r:id="rId3"/>
              </a:rPr>
              <a:t>pravidlo babičky</a:t>
            </a:r>
            <a:r>
              <a:rPr lang="cs-CZ" sz="2400" b="1" i="1" dirty="0" smtClean="0"/>
              <a:t>“: Chtěli byste, aby obsah, který natáčíte nebo zveřejňujete, viděla vaše babička, váš šéf, budoucí zaměstnavatel, vaši rodiče nebo budoucí tchán a tchyně? Pokud ne, jeho zveřejnění asi nebude moc dobrý nápad.“</a:t>
            </a:r>
            <a:endParaRPr lang="cs-CZ" sz="2400" b="1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2755" y="2987654"/>
            <a:ext cx="792088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Babiččino pravidlo je zmíněno v průvodních dokumentech </a:t>
            </a:r>
            <a:r>
              <a:rPr lang="cs-CZ" sz="2400" dirty="0" err="1"/>
              <a:t>YouTube</a:t>
            </a:r>
            <a:r>
              <a:rPr lang="cs-CZ" sz="2400" dirty="0"/>
              <a:t> k bezpečnosti a platí pro internet jako </a:t>
            </a:r>
            <a:r>
              <a:rPr lang="cs-CZ" sz="2400" dirty="0" smtClean="0"/>
              <a:t>celek.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Cokoliv chceme dát na web by mělo projít otázkou: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52839" y="4212669"/>
            <a:ext cx="6741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i="1" dirty="0" smtClean="0"/>
              <a:t>Chtěl/a bych, aby tohle viděla i má babička?</a:t>
            </a:r>
            <a:endParaRPr lang="cs-CZ" sz="2800" b="1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5150" y="4735889"/>
            <a:ext cx="8136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Pokud odpověď zní ne – asi by nebylo dobré tento obsah na internet dávat, protože kdo ví? Třeba právě Vaše babička (a nebo někdo ještě horší) se zrovna dívá.</a:t>
            </a:r>
            <a:endParaRPr lang="cs-CZ" sz="2200" dirty="0"/>
          </a:p>
        </p:txBody>
      </p:sp>
      <p:sp>
        <p:nvSpPr>
          <p:cNvPr id="7" name="Obdélník 6"/>
          <p:cNvSpPr/>
          <p:nvPr/>
        </p:nvSpPr>
        <p:spPr>
          <a:xfrm>
            <a:off x="1152839" y="4203371"/>
            <a:ext cx="6741524" cy="5232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9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422" y="476672"/>
            <a:ext cx="8229600" cy="1143000"/>
          </a:xfrm>
        </p:spPr>
        <p:txBody>
          <a:bodyPr/>
          <a:lstStyle/>
          <a:p>
            <a:pPr algn="r"/>
            <a:r>
              <a:rPr lang="cs-CZ" b="1" dirty="0"/>
              <a:t>Babiččino pravidlo?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14180" y="2469287"/>
            <a:ext cx="7077472" cy="345638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600" b="1" dirty="0" smtClean="0"/>
              <a:t>Dohledatelný</a:t>
            </a:r>
            <a:r>
              <a:rPr lang="en-IE" sz="2600" dirty="0"/>
              <a:t>: </a:t>
            </a:r>
            <a:r>
              <a:rPr lang="cs-CZ" sz="2600" dirty="0"/>
              <a:t>kýmkoli, kdykoli a </a:t>
            </a:r>
            <a:r>
              <a:rPr lang="cs-CZ" sz="2600" dirty="0" smtClean="0"/>
              <a:t>kdekoli.</a:t>
            </a:r>
            <a:endParaRPr lang="en-IE" sz="2600" dirty="0"/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600" b="1" dirty="0"/>
              <a:t>Věčný</a:t>
            </a:r>
            <a:r>
              <a:rPr lang="en-IE" sz="2600" dirty="0"/>
              <a:t>: </a:t>
            </a:r>
            <a:r>
              <a:rPr lang="cs-CZ" sz="2600" dirty="0"/>
              <a:t>kdokoli</a:t>
            </a:r>
            <a:r>
              <a:rPr lang="en-IE" sz="2600" dirty="0"/>
              <a:t> (</a:t>
            </a:r>
            <a:r>
              <a:rPr lang="cs-CZ" sz="2600" dirty="0"/>
              <a:t>dokonce vnoučata </a:t>
            </a:r>
            <a:r>
              <a:rPr lang="en-IE" sz="2600" dirty="0"/>
              <a:t>) </a:t>
            </a:r>
            <a:r>
              <a:rPr lang="cs-CZ" sz="2600" dirty="0"/>
              <a:t>mohou najít, co jsem psal před 30 </a:t>
            </a:r>
            <a:r>
              <a:rPr lang="cs-CZ" sz="2600" dirty="0" smtClean="0"/>
              <a:t>lety.</a:t>
            </a:r>
            <a:endParaRPr lang="en-IE" sz="2600" dirty="0"/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600" b="1" dirty="0" smtClean="0"/>
              <a:t>Kopírovatelný</a:t>
            </a:r>
            <a:r>
              <a:rPr lang="en-IE" sz="2600" dirty="0"/>
              <a:t>: </a:t>
            </a:r>
            <a:r>
              <a:rPr lang="cs-CZ" sz="2600" dirty="0"/>
              <a:t>jakmile se jednou tento příspěvek objeví, každý ho může zkopírovat, změnit a </a:t>
            </a:r>
            <a:r>
              <a:rPr lang="cs-CZ" sz="2600" dirty="0" smtClean="0"/>
              <a:t>sdílet. </a:t>
            </a:r>
            <a:endParaRPr lang="en-IE" sz="2600" dirty="0"/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600" b="1" dirty="0"/>
              <a:t>Globální pro kohokoli</a:t>
            </a:r>
            <a:r>
              <a:rPr lang="en-IE" sz="2600" dirty="0"/>
              <a:t>:  </a:t>
            </a:r>
            <a:r>
              <a:rPr lang="cs-CZ" sz="2600" dirty="0"/>
              <a:t>Nemohu už ovlivnit, co si moji ´přátelé</a:t>
            </a:r>
            <a:r>
              <a:rPr lang="cs-CZ" sz="2600" dirty="0" smtClean="0"/>
              <a:t>´ udělají </a:t>
            </a:r>
            <a:r>
              <a:rPr lang="cs-CZ" sz="2600" dirty="0"/>
              <a:t>s mou fotografií či mým příspěvkem ani kdo to potom uvidí.</a:t>
            </a:r>
            <a:r>
              <a:rPr lang="en-IE" sz="2600" dirty="0"/>
              <a:t>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88422" y="1749207"/>
            <a:ext cx="69692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Obecně platí, že každý můj příspěvek je</a:t>
            </a:r>
            <a:r>
              <a:rPr lang="en-IE" sz="3200" dirty="0"/>
              <a:t>: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2" y="2829327"/>
            <a:ext cx="149776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085" y="40466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3600" b="1" dirty="0" smtClean="0"/>
              <a:t>Jak se chovat na sociálních sítích?</a:t>
            </a:r>
            <a:endParaRPr lang="cs-CZ" sz="3600" b="1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5" y="1935916"/>
            <a:ext cx="60864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88022" y="5336341"/>
            <a:ext cx="56141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hlinkClick r:id="rId3"/>
              </a:rPr>
              <a:t>www.tvspoty.cz/jak-se-chovat-na-socialnich-sitich/</a:t>
            </a:r>
            <a:endParaRPr lang="cs-CZ" sz="2000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2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01" y="3573016"/>
            <a:ext cx="1800200" cy="15601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b="1" dirty="0" smtClean="0"/>
              <a:t>Užívání sociálních sítí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4841" y="2492896"/>
            <a:ext cx="6840760" cy="345638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Umět sociální sítě </a:t>
            </a:r>
            <a:r>
              <a:rPr lang="cs-CZ" b="1" dirty="0" smtClean="0"/>
              <a:t>efektivně</a:t>
            </a:r>
            <a:r>
              <a:rPr lang="cs-CZ" dirty="0" smtClean="0"/>
              <a:t> využívat.</a:t>
            </a:r>
          </a:p>
          <a:p>
            <a:r>
              <a:rPr lang="cs-CZ" dirty="0" smtClean="0"/>
              <a:t>Znát </a:t>
            </a:r>
            <a:r>
              <a:rPr lang="cs-CZ" b="1" dirty="0" smtClean="0"/>
              <a:t>podmínky a pravidla </a:t>
            </a:r>
            <a:r>
              <a:rPr lang="cs-CZ" dirty="0" smtClean="0"/>
              <a:t>jejich užívání.</a:t>
            </a:r>
          </a:p>
          <a:p>
            <a:r>
              <a:rPr lang="cs-CZ" dirty="0" smtClean="0"/>
              <a:t>Být si vědom </a:t>
            </a:r>
            <a:r>
              <a:rPr lang="cs-CZ" b="1" dirty="0" smtClean="0"/>
              <a:t>rizik.</a:t>
            </a:r>
            <a:endParaRPr lang="cs-CZ" dirty="0" smtClean="0"/>
          </a:p>
          <a:p>
            <a:r>
              <a:rPr lang="cs-CZ" dirty="0" smtClean="0"/>
              <a:t>Chránit si své </a:t>
            </a:r>
            <a:r>
              <a:rPr lang="cs-CZ" b="1" dirty="0" smtClean="0"/>
              <a:t>soukromí.</a:t>
            </a:r>
          </a:p>
          <a:p>
            <a:r>
              <a:rPr lang="cs-CZ" sz="2400" dirty="0">
                <a:hlinkClick r:id="rId4"/>
              </a:rPr>
              <a:t>http://www.edtechschools.com/whyweneedtospeaksocialmedi/?</a:t>
            </a:r>
            <a:r>
              <a:rPr lang="cs-CZ" sz="2400" dirty="0" smtClean="0">
                <a:hlinkClick r:id="rId4"/>
              </a:rPr>
              <a:t>utm_source=dlvr.it&amp;utm_medium=twitter</a:t>
            </a:r>
            <a:endParaRPr lang="cs-CZ" sz="2400" dirty="0" smtClean="0"/>
          </a:p>
          <a:p>
            <a:endParaRPr lang="cs-CZ" sz="26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26272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Je třeba mít na paměti, že sociální sítě jsou</a:t>
            </a:r>
          </a:p>
          <a:p>
            <a:pPr algn="ctr"/>
            <a:r>
              <a:rPr lang="cs-CZ" sz="3600" b="1" dirty="0" smtClean="0"/>
              <a:t>dobrý </a:t>
            </a:r>
            <a:r>
              <a:rPr lang="cs-CZ" sz="3600" b="1" dirty="0"/>
              <a:t>sluha</a:t>
            </a:r>
            <a:r>
              <a:rPr lang="cs-CZ" sz="3600" b="1" dirty="0" smtClean="0"/>
              <a:t>, ale </a:t>
            </a:r>
            <a:r>
              <a:rPr lang="cs-CZ" sz="3600" b="1" dirty="0"/>
              <a:t>špatný </a:t>
            </a:r>
            <a:r>
              <a:rPr lang="cs-CZ" sz="3600" b="1" dirty="0" smtClean="0"/>
              <a:t>pán.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1140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/>
              <a:t>Využití při výuce?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2299" y="1916832"/>
            <a:ext cx="6131024" cy="384502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Zkuste sociální sítě zapojit do výuky – </a:t>
            </a:r>
            <a:r>
              <a:rPr lang="cs-CZ" dirty="0" err="1" smtClean="0"/>
              <a:t>Facebook</a:t>
            </a:r>
            <a:r>
              <a:rPr lang="cs-CZ" dirty="0" smtClean="0"/>
              <a:t> skupiny, </a:t>
            </a:r>
            <a:r>
              <a:rPr lang="cs-CZ" dirty="0" err="1" smtClean="0"/>
              <a:t>Twitter</a:t>
            </a:r>
            <a:r>
              <a:rPr lang="cs-CZ" dirty="0" smtClean="0"/>
              <a:t> pro informování o novinkách, třídní blog, Wikipedie,…</a:t>
            </a:r>
          </a:p>
          <a:p>
            <a:r>
              <a:rPr lang="cs-CZ" dirty="0" smtClean="0"/>
              <a:t>Buďte kreativní – práci s novými technologiemi děti ocení</a:t>
            </a:r>
          </a:p>
          <a:p>
            <a:r>
              <a:rPr lang="cs-CZ" dirty="0" smtClean="0"/>
              <a:t>Pracujte online, buďte dětem příkladem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26" y="2472648"/>
            <a:ext cx="2522226" cy="248859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17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21" y="4552654"/>
            <a:ext cx="2857500" cy="1600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err="1" smtClean="0"/>
              <a:t>eTwinning</a:t>
            </a:r>
            <a:r>
              <a:rPr lang="cs-CZ" b="1" dirty="0" smtClean="0"/>
              <a:t>, </a:t>
            </a:r>
            <a:r>
              <a:rPr lang="cs-CZ" b="1" dirty="0" err="1" smtClean="0"/>
              <a:t>Edmodo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68265"/>
            <a:ext cx="8640960" cy="348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b="1" dirty="0" smtClean="0"/>
              <a:t>Sociální sítě </a:t>
            </a:r>
            <a:r>
              <a:rPr lang="cs-CZ" sz="2800" b="1" dirty="0"/>
              <a:t>pro </a:t>
            </a:r>
            <a:r>
              <a:rPr lang="cs-CZ" sz="2800" b="1" dirty="0" smtClean="0"/>
              <a:t>školy, pedagogy, studenty</a:t>
            </a:r>
          </a:p>
          <a:p>
            <a:pPr marL="0" indent="0">
              <a:buNone/>
            </a:pPr>
            <a:r>
              <a:rPr lang="cs-CZ" sz="2400" dirty="0" smtClean="0">
                <a:hlinkClick r:id="rId4"/>
              </a:rPr>
              <a:t>http</a:t>
            </a:r>
            <a:r>
              <a:rPr lang="cs-CZ" sz="2400" dirty="0">
                <a:hlinkClick r:id="rId4"/>
              </a:rPr>
              <a:t>://</a:t>
            </a:r>
            <a:r>
              <a:rPr lang="cs-CZ" sz="2400" dirty="0" smtClean="0">
                <a:hlinkClick r:id="rId4"/>
              </a:rPr>
              <a:t>www.etwinning.cz/</a:t>
            </a:r>
            <a:r>
              <a:rPr lang="cs-CZ" sz="2400" dirty="0" smtClean="0"/>
              <a:t>, </a:t>
            </a:r>
            <a:r>
              <a:rPr lang="cs-CZ" sz="2400" dirty="0" smtClean="0">
                <a:hlinkClick r:id="rId5"/>
              </a:rPr>
              <a:t>http</a:t>
            </a:r>
            <a:r>
              <a:rPr lang="cs-CZ" sz="2400" dirty="0">
                <a:hlinkClick r:id="rId5"/>
              </a:rPr>
              <a:t>://</a:t>
            </a:r>
            <a:r>
              <a:rPr lang="cs-CZ" sz="2400" dirty="0" smtClean="0">
                <a:hlinkClick r:id="rId5"/>
              </a:rPr>
              <a:t>www.etwinning.net/</a:t>
            </a:r>
            <a:endParaRPr lang="cs-CZ" sz="2400" dirty="0" smtClean="0"/>
          </a:p>
          <a:p>
            <a:r>
              <a:rPr lang="cs-CZ" sz="2800" dirty="0" smtClean="0"/>
              <a:t>Pro pedagogy – navazování mezinárodní spolupráce v projektech, lokalizované do </a:t>
            </a:r>
            <a:r>
              <a:rPr lang="cs-CZ" sz="2800" dirty="0" err="1" smtClean="0"/>
              <a:t>čj</a:t>
            </a:r>
            <a:endParaRPr lang="cs-CZ" sz="2800" dirty="0" smtClean="0"/>
          </a:p>
          <a:p>
            <a:pPr marL="0" indent="0">
              <a:buNone/>
            </a:pPr>
            <a:r>
              <a:rPr lang="cs-CZ" sz="2400" dirty="0" smtClean="0">
                <a:hlinkClick r:id="rId6"/>
              </a:rPr>
              <a:t>http://www.edmodo.com</a:t>
            </a:r>
            <a:endParaRPr lang="cs-CZ" sz="2400" dirty="0" smtClean="0"/>
          </a:p>
          <a:p>
            <a:r>
              <a:rPr lang="cs-CZ" sz="2800" dirty="0" smtClean="0"/>
              <a:t>Prostředí velmi podobné </a:t>
            </a:r>
            <a:r>
              <a:rPr lang="cs-CZ" sz="2800" dirty="0" err="1" smtClean="0"/>
              <a:t>Facebooku</a:t>
            </a:r>
            <a:r>
              <a:rPr lang="cs-CZ" sz="2800" dirty="0" smtClean="0"/>
              <a:t> určené ke komunikaci studentů a učitelů atd., zatím pouze v aj</a:t>
            </a:r>
          </a:p>
          <a:p>
            <a:endParaRPr lang="cs-CZ" sz="28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37" y="5024649"/>
            <a:ext cx="3044819" cy="6562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86" y="5024649"/>
            <a:ext cx="716869" cy="7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6"/>
            <a:ext cx="9144000" cy="68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60" y="404664"/>
            <a:ext cx="7246324" cy="5503945"/>
          </a:xfrm>
        </p:spPr>
      </p:pic>
      <p:sp>
        <p:nvSpPr>
          <p:cNvPr id="7" name="TextovéPole 6"/>
          <p:cNvSpPr txBox="1"/>
          <p:nvPr/>
        </p:nvSpPr>
        <p:spPr>
          <a:xfrm>
            <a:off x="5115980" y="5859227"/>
            <a:ext cx="3619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4"/>
              </a:rPr>
              <a:t>http://vincos.it/world-map-of-social-networks</a:t>
            </a:r>
            <a:r>
              <a:rPr lang="cs-CZ" sz="1400" dirty="0" smtClean="0">
                <a:hlinkClick r:id="rId4"/>
              </a:rPr>
              <a:t>/</a:t>
            </a:r>
            <a:endParaRPr lang="cs-CZ" sz="1400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8" y="2649703"/>
            <a:ext cx="1819576" cy="188921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9151" y="1248923"/>
            <a:ext cx="201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smtClean="0"/>
              <a:t>FB má více než 1 miliardu aktivních uživatelů</a:t>
            </a:r>
            <a:endParaRPr lang="cs-CZ" sz="2400" b="1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6842" y="4610035"/>
            <a:ext cx="2140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i="1" dirty="0"/>
              <a:t>Více než </a:t>
            </a:r>
            <a:r>
              <a:rPr lang="cs-CZ" sz="2200" b="1" i="1" dirty="0" smtClean="0"/>
              <a:t>50 % </a:t>
            </a:r>
            <a:r>
              <a:rPr lang="cs-CZ" sz="2200" b="1" i="1" dirty="0"/>
              <a:t>uživatelů FB je mladších 30 </a:t>
            </a:r>
            <a:r>
              <a:rPr lang="cs-CZ" sz="2200" b="1" i="1" dirty="0" smtClean="0"/>
              <a:t>let</a:t>
            </a:r>
            <a:endParaRPr lang="cs-CZ" sz="2200" b="1" i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228314" y="1052736"/>
            <a:ext cx="1917899" cy="4957681"/>
          </a:xfrm>
          <a:prstGeom prst="round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7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1" y="240466"/>
            <a:ext cx="8229600" cy="1143000"/>
          </a:xfrm>
        </p:spPr>
        <p:txBody>
          <a:bodyPr/>
          <a:lstStyle/>
          <a:p>
            <a:pPr algn="r"/>
            <a:r>
              <a:rPr lang="cs-CZ" dirty="0" smtClean="0"/>
              <a:t>A co ČR?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9" y="1472966"/>
            <a:ext cx="7416824" cy="33038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25040"/>
            <a:ext cx="980912" cy="29496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664480" y="4835583"/>
            <a:ext cx="283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…………………………..880 tis. </a:t>
            </a:r>
            <a:endParaRPr lang="cs-CZ" dirty="0" smtClean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21822"/>
            <a:ext cx="2076202" cy="39846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9" y="5507916"/>
            <a:ext cx="1440374" cy="38169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627784" y="5157409"/>
            <a:ext cx="283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……………628 tis. </a:t>
            </a:r>
            <a:endParaRPr lang="cs-CZ" dirty="0" smtClean="0"/>
          </a:p>
        </p:txBody>
      </p:sp>
      <p:sp>
        <p:nvSpPr>
          <p:cNvPr id="17" name="TextovéPole 16"/>
          <p:cNvSpPr txBox="1"/>
          <p:nvPr/>
        </p:nvSpPr>
        <p:spPr>
          <a:xfrm>
            <a:off x="1979712" y="5520284"/>
            <a:ext cx="283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………………………304 tis. </a:t>
            </a:r>
            <a:endParaRPr lang="cs-CZ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4311076" y="4776824"/>
            <a:ext cx="38836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www.doba-webova.com/cs/statistiky-pro-socialni-sit</a:t>
            </a:r>
            <a:endParaRPr lang="cs-CZ" sz="1200" dirty="0" smtClean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504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Nový slovník sociálních sítí?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1565" y="1625326"/>
            <a:ext cx="7807870" cy="676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err="1" smtClean="0"/>
              <a:t>Selfie</a:t>
            </a:r>
            <a:r>
              <a:rPr lang="cs-CZ" dirty="0" smtClean="0"/>
              <a:t>, </a:t>
            </a:r>
            <a:r>
              <a:rPr lang="cs-CZ" dirty="0" err="1" smtClean="0"/>
              <a:t>like</a:t>
            </a:r>
            <a:r>
              <a:rPr lang="cs-CZ" dirty="0" smtClean="0"/>
              <a:t>, </a:t>
            </a:r>
            <a:r>
              <a:rPr lang="cs-CZ" dirty="0" err="1" smtClean="0"/>
              <a:t>tweet</a:t>
            </a:r>
            <a:r>
              <a:rPr lang="cs-CZ" dirty="0" smtClean="0"/>
              <a:t>, food </a:t>
            </a:r>
            <a:r>
              <a:rPr lang="cs-CZ" dirty="0" err="1" smtClean="0"/>
              <a:t>blogging</a:t>
            </a:r>
            <a:r>
              <a:rPr lang="cs-CZ" dirty="0" smtClean="0"/>
              <a:t>, </a:t>
            </a:r>
            <a:r>
              <a:rPr lang="cs-CZ" dirty="0" err="1" smtClean="0"/>
              <a:t>hashtag</a:t>
            </a:r>
            <a:r>
              <a:rPr lang="cs-CZ" dirty="0" smtClean="0"/>
              <a:t>, </a:t>
            </a:r>
            <a:r>
              <a:rPr lang="cs-CZ" dirty="0" err="1" smtClean="0"/>
              <a:t>places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07" y="2276381"/>
            <a:ext cx="3565970" cy="346282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298">
            <a:off x="2005392" y="2616701"/>
            <a:ext cx="3374244" cy="23311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957">
            <a:off x="264001" y="2613867"/>
            <a:ext cx="1886636" cy="187484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30">
            <a:off x="456727" y="4467589"/>
            <a:ext cx="1743061" cy="97611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276">
            <a:off x="2003098" y="4894909"/>
            <a:ext cx="26193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777" y="27959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 smtClean="0"/>
              <a:t>Instant </a:t>
            </a:r>
            <a:r>
              <a:rPr lang="cs-CZ" sz="4000" b="1" dirty="0" err="1" smtClean="0"/>
              <a:t>Messaging</a:t>
            </a:r>
            <a:r>
              <a:rPr lang="cs-CZ" sz="4000" b="1" dirty="0" smtClean="0"/>
              <a:t> (IM)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34422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dirty="0" smtClean="0"/>
              <a:t>Za specifický typ sociálních sítí můžeme považovat tzv. Instant </a:t>
            </a:r>
            <a:r>
              <a:rPr lang="cs-CZ" sz="2800" dirty="0" err="1" smtClean="0"/>
              <a:t>Messangery</a:t>
            </a:r>
            <a:r>
              <a:rPr lang="cs-CZ" sz="2800" dirty="0" smtClean="0"/>
              <a:t>.</a:t>
            </a:r>
          </a:p>
          <a:p>
            <a:pPr marL="0" indent="0" algn="ctr">
              <a:buNone/>
            </a:pPr>
            <a:r>
              <a:rPr lang="cs-CZ" b="1" dirty="0" smtClean="0"/>
              <a:t>Jedná se o webové služby, které umožňují svým uživatelům komunikovat </a:t>
            </a:r>
            <a:r>
              <a:rPr lang="cs-CZ" b="1" dirty="0"/>
              <a:t>mezi sebou v reálném čase</a:t>
            </a:r>
            <a:r>
              <a:rPr lang="cs-CZ" b="1" dirty="0" smtClean="0"/>
              <a:t> a vidět, kdo z přátel je právě online.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4077072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Nejznámějšími službami tohoto typu jsou ICQ a </a:t>
            </a:r>
            <a:r>
              <a:rPr lang="cs-CZ" sz="2200" dirty="0" err="1" smtClean="0"/>
              <a:t>Skype</a:t>
            </a:r>
            <a:r>
              <a:rPr lang="cs-CZ" sz="2200" dirty="0" smtClean="0"/>
              <a:t>, v poslední době stále populárnější </a:t>
            </a:r>
            <a:r>
              <a:rPr lang="cs-CZ" sz="2200" dirty="0" err="1" smtClean="0"/>
              <a:t>Whats</a:t>
            </a:r>
            <a:r>
              <a:rPr lang="cs-CZ" sz="2200" dirty="0" smtClean="0"/>
              <a:t> </a:t>
            </a:r>
            <a:r>
              <a:rPr lang="cs-CZ" sz="2200" dirty="0" err="1" smtClean="0"/>
              <a:t>App</a:t>
            </a:r>
            <a:r>
              <a:rPr lang="cs-CZ" sz="2200" dirty="0" smtClean="0"/>
              <a:t> (mobilní IM aplikace)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Doplněk ve formě IM služby dnes nabízí i Google (</a:t>
            </a:r>
            <a:r>
              <a:rPr lang="cs-CZ" sz="2200" dirty="0" err="1" smtClean="0"/>
              <a:t>Hangouts</a:t>
            </a:r>
            <a:r>
              <a:rPr lang="cs-CZ" sz="2200" dirty="0" smtClean="0"/>
              <a:t>) a </a:t>
            </a:r>
            <a:r>
              <a:rPr lang="cs-CZ" sz="2200" dirty="0" err="1" smtClean="0"/>
              <a:t>Facebook</a:t>
            </a:r>
            <a:r>
              <a:rPr lang="cs-CZ" sz="2200" dirty="0" smtClean="0"/>
              <a:t> (zprávy, chat)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Většina tohoto typu služeb nabízí i internetové volání, </a:t>
            </a:r>
            <a:r>
              <a:rPr lang="cs-CZ" sz="2200" dirty="0" err="1" smtClean="0"/>
              <a:t>videochaty</a:t>
            </a:r>
            <a:r>
              <a:rPr lang="cs-CZ" sz="2200" dirty="0" smtClean="0"/>
              <a:t>, telekonference atd.</a:t>
            </a: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89" y="394730"/>
            <a:ext cx="927546" cy="9275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9" y="268054"/>
            <a:ext cx="884535" cy="11808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09" y="322721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57" y="203339"/>
            <a:ext cx="1543684" cy="10896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Výzkum EU </a:t>
            </a:r>
            <a:r>
              <a:rPr lang="cs-CZ" dirty="0" err="1" smtClean="0"/>
              <a:t>Kids</a:t>
            </a:r>
            <a:r>
              <a:rPr lang="cs-CZ" dirty="0" smtClean="0"/>
              <a:t> Online</a:t>
            </a:r>
            <a:br>
              <a:rPr lang="cs-CZ" dirty="0" smtClean="0"/>
            </a:br>
            <a:r>
              <a:rPr lang="cs-CZ" sz="3600" dirty="0" smtClean="0"/>
              <a:t>2011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91275" y="1591859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9 – 12 let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75451" y="1591859"/>
            <a:ext cx="173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13 – 16 let</a:t>
            </a:r>
            <a:endParaRPr lang="cs-CZ" sz="2800" b="1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075451" y="1583263"/>
            <a:ext cx="0" cy="2682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91275" y="2091090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927203" y="2130435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38 %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83988" y="2130435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77 %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414209" y="2161212"/>
            <a:ext cx="2677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Má účet na sociální síti.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5733" y="2632863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20 %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79179" y="2632863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49 %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414209" y="2663640"/>
            <a:ext cx="176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Má účet na FB.</a:t>
            </a:r>
            <a:endParaRPr lang="cs-CZ" sz="20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925733" y="3163077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29 %</a:t>
            </a:r>
            <a:endParaRPr lang="cs-CZ" sz="24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83988" y="3163078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27 %</a:t>
            </a:r>
            <a:endParaRPr lang="cs-CZ" sz="24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414209" y="3193854"/>
            <a:ext cx="3743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Má účet nastaven jako „veřejný“. </a:t>
            </a:r>
            <a:endParaRPr lang="cs-CZ" sz="20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432760" y="3744024"/>
            <a:ext cx="1017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</a:t>
            </a:r>
            <a:r>
              <a:rPr lang="cs-CZ" sz="2000" dirty="0" smtClean="0"/>
              <a:t>aždý 3.</a:t>
            </a:r>
            <a:endParaRPr lang="cs-CZ" sz="2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78379" y="3744024"/>
            <a:ext cx="1017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</a:t>
            </a:r>
            <a:r>
              <a:rPr lang="cs-CZ" sz="2000" dirty="0" smtClean="0"/>
              <a:t>aždý 6.</a:t>
            </a:r>
            <a:endParaRPr lang="cs-CZ" sz="2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414209" y="3680624"/>
            <a:ext cx="375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Má na svých sociálních sítích více než 100 známých.</a:t>
            </a:r>
            <a:endParaRPr lang="cs-CZ" sz="1600" dirty="0"/>
          </a:p>
        </p:txBody>
      </p:sp>
      <p:cxnSp>
        <p:nvCxnSpPr>
          <p:cNvPr id="23" name="Přímá spojnice 22"/>
          <p:cNvCxnSpPr/>
          <p:nvPr/>
        </p:nvCxnSpPr>
        <p:spPr>
          <a:xfrm>
            <a:off x="3807785" y="1618211"/>
            <a:ext cx="0" cy="2673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91649" y="2569427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91649" y="3063750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87411" y="3639821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1196144" y="5611564"/>
            <a:ext cx="7252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www.lse.ac.uk/media@lse/research/EUKidsOnline/EU%20Kids%20Online%20reports.aspx</a:t>
            </a:r>
            <a:endParaRPr lang="cs-CZ" sz="1400" dirty="0" smtClean="0"/>
          </a:p>
          <a:p>
            <a:endParaRPr lang="cs-CZ" sz="14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39157" y="4276395"/>
            <a:ext cx="798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Děti využívající sociální sítě jsou mnohem častěji konfrontovány s nevhodným online obsahem a jsou vystaveny </a:t>
            </a:r>
            <a:r>
              <a:rPr lang="cs-CZ" sz="2000" b="1" dirty="0" err="1" smtClean="0"/>
              <a:t>kyberšikaně</a:t>
            </a:r>
            <a:r>
              <a:rPr lang="cs-CZ" sz="2000" b="1" dirty="0" smtClean="0"/>
              <a:t>.</a:t>
            </a:r>
            <a:endParaRPr lang="cs-CZ" sz="20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343395" y="4922773"/>
            <a:ext cx="798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Každé čtvrté dítě komunikuje přes sociální sítě s lidmi, které potkalo pouze online.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5981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400" y="212576"/>
            <a:ext cx="8229600" cy="1143000"/>
          </a:xfrm>
        </p:spPr>
        <p:txBody>
          <a:bodyPr/>
          <a:lstStyle/>
          <a:p>
            <a:pPr marL="0" indent="0" algn="r"/>
            <a:r>
              <a:rPr lang="cs-CZ" b="1" dirty="0"/>
              <a:t>Internet = sociální sítě?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214" y="1916832"/>
            <a:ext cx="8229600" cy="3600400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3300" b="1" dirty="0" smtClean="0"/>
              <a:t>A co se tím mění?</a:t>
            </a:r>
          </a:p>
          <a:p>
            <a:pPr>
              <a:spcAft>
                <a:spcPts val="1200"/>
              </a:spcAft>
            </a:pPr>
            <a:r>
              <a:rPr lang="cs-CZ" sz="2800" b="1" dirty="0">
                <a:ea typeface="MS PGothic" pitchFamily="34" charset="-128"/>
              </a:rPr>
              <a:t>Ztráta zábran</a:t>
            </a:r>
            <a:r>
              <a:rPr lang="en-US" sz="2800" b="1" dirty="0">
                <a:ea typeface="MS PGothic" pitchFamily="34" charset="-128"/>
              </a:rPr>
              <a:t>:</a:t>
            </a:r>
            <a:r>
              <a:rPr lang="cs-CZ" sz="2800" b="1" dirty="0">
                <a:ea typeface="MS PGothic" pitchFamily="34" charset="-128"/>
              </a:rPr>
              <a:t> </a:t>
            </a:r>
            <a:r>
              <a:rPr lang="cs-CZ" sz="2800" dirty="0">
                <a:ea typeface="MS PGothic" pitchFamily="34" charset="-128"/>
              </a:rPr>
              <a:t>nedostatek vizuálních reakcí redukuje </a:t>
            </a:r>
            <a:r>
              <a:rPr lang="cs-CZ" sz="2800" dirty="0" smtClean="0">
                <a:ea typeface="MS PGothic" pitchFamily="34" charset="-128"/>
              </a:rPr>
              <a:t>empatii.</a:t>
            </a:r>
            <a:endParaRPr lang="en-US" sz="2800" b="1" dirty="0">
              <a:ea typeface="MS PGothic" pitchFamily="34" charset="-128"/>
            </a:endParaRPr>
          </a:p>
          <a:p>
            <a:pPr>
              <a:spcAft>
                <a:spcPts val="1200"/>
              </a:spcAft>
            </a:pPr>
            <a:r>
              <a:rPr lang="cs-CZ" sz="2800" b="1" dirty="0">
                <a:ea typeface="MS PGothic" pitchFamily="34" charset="-128"/>
              </a:rPr>
              <a:t>Doba trvání</a:t>
            </a:r>
            <a:r>
              <a:rPr lang="en-US" sz="2800" b="1" dirty="0">
                <a:ea typeface="MS PGothic" pitchFamily="34" charset="-128"/>
              </a:rPr>
              <a:t> &amp; </a:t>
            </a:r>
            <a:r>
              <a:rPr lang="cs-CZ" sz="2800" b="1" dirty="0" err="1">
                <a:ea typeface="MS PGothic" pitchFamily="34" charset="-128"/>
              </a:rPr>
              <a:t>vyhledatelnost</a:t>
            </a:r>
            <a:r>
              <a:rPr lang="en-US" sz="2800" b="1" dirty="0" smtClean="0">
                <a:ea typeface="MS PGothic" pitchFamily="34" charset="-128"/>
              </a:rPr>
              <a:t>:</a:t>
            </a:r>
            <a:r>
              <a:rPr lang="cs-CZ" sz="2800" b="1" dirty="0" smtClean="0">
                <a:ea typeface="MS PGothic" pitchFamily="34" charset="-128"/>
              </a:rPr>
              <a:t> </a:t>
            </a:r>
            <a:r>
              <a:rPr lang="cs-CZ" sz="2800" dirty="0" smtClean="0">
                <a:ea typeface="MS PGothic" pitchFamily="34" charset="-128"/>
              </a:rPr>
              <a:t>síť </a:t>
            </a:r>
            <a:r>
              <a:rPr lang="cs-CZ" sz="2800" dirty="0">
                <a:ea typeface="MS PGothic" pitchFamily="34" charset="-128"/>
              </a:rPr>
              <a:t>jako stálý </a:t>
            </a:r>
            <a:r>
              <a:rPr lang="cs-CZ" sz="2800" dirty="0" smtClean="0">
                <a:ea typeface="MS PGothic" pitchFamily="34" charset="-128"/>
              </a:rPr>
              <a:t>archiv.</a:t>
            </a:r>
          </a:p>
          <a:p>
            <a:pPr>
              <a:spcAft>
                <a:spcPts val="1200"/>
              </a:spcAft>
            </a:pPr>
            <a:r>
              <a:rPr lang="cs-CZ" sz="2800" b="1" dirty="0" smtClean="0">
                <a:ea typeface="MS PGothic" pitchFamily="34" charset="-128"/>
              </a:rPr>
              <a:t>Opakovatelnost</a:t>
            </a:r>
            <a:r>
              <a:rPr lang="en-US" sz="2800" dirty="0">
                <a:ea typeface="MS PGothic" pitchFamily="34" charset="-128"/>
              </a:rPr>
              <a:t>: </a:t>
            </a:r>
            <a:r>
              <a:rPr lang="cs-CZ" sz="2800" dirty="0">
                <a:ea typeface="MS PGothic" pitchFamily="34" charset="-128"/>
              </a:rPr>
              <a:t>schopnost kopírovat cokoli a </a:t>
            </a:r>
            <a:r>
              <a:rPr lang="cs-CZ" sz="2800" dirty="0" smtClean="0">
                <a:ea typeface="MS PGothic" pitchFamily="34" charset="-128"/>
              </a:rPr>
              <a:t>kamkoli.</a:t>
            </a:r>
            <a:endParaRPr lang="en-US" sz="2800" dirty="0">
              <a:ea typeface="MS PGothic" pitchFamily="34" charset="-128"/>
            </a:endParaRPr>
          </a:p>
          <a:p>
            <a:pPr>
              <a:spcAft>
                <a:spcPts val="1200"/>
              </a:spcAft>
            </a:pPr>
            <a:r>
              <a:rPr lang="cs-CZ" sz="2800" b="1" dirty="0">
                <a:ea typeface="MS PGothic" pitchFamily="34" charset="-128"/>
              </a:rPr>
              <a:t>Škálovatelnost</a:t>
            </a:r>
            <a:r>
              <a:rPr lang="en-US" sz="2800" b="1" dirty="0">
                <a:ea typeface="MS PGothic" pitchFamily="34" charset="-128"/>
              </a:rPr>
              <a:t>: </a:t>
            </a:r>
            <a:r>
              <a:rPr lang="cs-CZ" sz="2800" b="1" dirty="0">
                <a:ea typeface="MS PGothic" pitchFamily="34" charset="-128"/>
              </a:rPr>
              <a:t> </a:t>
            </a:r>
            <a:r>
              <a:rPr lang="cs-CZ" sz="2800" dirty="0">
                <a:ea typeface="MS PGothic" pitchFamily="34" charset="-128"/>
              </a:rPr>
              <a:t>vysoce potenciální </a:t>
            </a:r>
            <a:r>
              <a:rPr lang="cs-CZ" sz="2800" dirty="0" smtClean="0">
                <a:ea typeface="MS PGothic" pitchFamily="34" charset="-128"/>
              </a:rPr>
              <a:t>viditelnost.</a:t>
            </a:r>
            <a:endParaRPr lang="en-US" sz="2800" b="1" dirty="0">
              <a:ea typeface="MS PGothic" pitchFamily="34" charset="-128"/>
            </a:endParaRPr>
          </a:p>
          <a:p>
            <a:pPr>
              <a:spcAft>
                <a:spcPts val="1200"/>
              </a:spcAft>
            </a:pPr>
            <a:r>
              <a:rPr lang="cs-CZ" sz="2800" b="1" dirty="0">
                <a:ea typeface="MS PGothic" pitchFamily="34" charset="-128"/>
              </a:rPr>
              <a:t>Neviditelné publikum</a:t>
            </a:r>
            <a:r>
              <a:rPr lang="en-US" sz="2800" b="1" dirty="0">
                <a:ea typeface="MS PGothic" pitchFamily="34" charset="-128"/>
              </a:rPr>
              <a:t>: </a:t>
            </a:r>
            <a:r>
              <a:rPr lang="cs-CZ" sz="2800" dirty="0">
                <a:ea typeface="MS PGothic" pitchFamily="34" charset="-128"/>
              </a:rPr>
              <a:t>nikdy nevíte, kdo se </a:t>
            </a:r>
            <a:r>
              <a:rPr lang="cs-CZ" sz="2800" dirty="0" smtClean="0">
                <a:ea typeface="MS PGothic" pitchFamily="34" charset="-128"/>
              </a:rPr>
              <a:t>dívá.</a:t>
            </a:r>
            <a:endParaRPr lang="en-US" sz="2800" b="1" dirty="0">
              <a:ea typeface="MS PGothic" pitchFamily="34" charset="-128"/>
            </a:endParaRPr>
          </a:p>
          <a:p>
            <a:pPr>
              <a:spcAft>
                <a:spcPts val="1200"/>
              </a:spcAft>
            </a:pPr>
            <a:r>
              <a:rPr lang="cs-CZ" sz="2800" b="1" dirty="0">
                <a:ea typeface="MS PGothic" pitchFamily="34" charset="-128"/>
              </a:rPr>
              <a:t>Popírání veřejného a soukromého</a:t>
            </a:r>
            <a:r>
              <a:rPr lang="en-US" sz="2800" b="1" dirty="0">
                <a:ea typeface="MS PGothic" pitchFamily="34" charset="-128"/>
              </a:rPr>
              <a:t>: </a:t>
            </a:r>
            <a:r>
              <a:rPr lang="cs-CZ" sz="2800" dirty="0">
                <a:ea typeface="MS PGothic" pitchFamily="34" charset="-128"/>
              </a:rPr>
              <a:t>hranice nejsou </a:t>
            </a:r>
            <a:r>
              <a:rPr lang="cs-CZ" sz="2800" dirty="0" smtClean="0">
                <a:ea typeface="MS PGothic" pitchFamily="34" charset="-128"/>
              </a:rPr>
              <a:t>zřetelné.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19872" y="1124742"/>
            <a:ext cx="526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/>
              <a:t>Dnes už vlastně ano, tím spíš pro mladé</a:t>
            </a:r>
            <a:r>
              <a:rPr lang="cs-CZ" b="1" dirty="0" smtClean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085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2056</Words>
  <Application>Microsoft Office PowerPoint</Application>
  <PresentationFormat>Předvádění na obrazovce (4:3)</PresentationFormat>
  <Paragraphs>259</Paragraphs>
  <Slides>37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systému Office</vt:lpstr>
      <vt:lpstr>Vzdělávací program esafety – Bezpečné virtuální prostředí eS 3.1 Rizika sociálních sítí</vt:lpstr>
      <vt:lpstr>Co je tématem kurzu?</vt:lpstr>
      <vt:lpstr>Prezentace aplikace PowerPoint</vt:lpstr>
      <vt:lpstr>Prezentace aplikace PowerPoint</vt:lpstr>
      <vt:lpstr>A co ČR?</vt:lpstr>
      <vt:lpstr>Nový slovník sociálních sítí?</vt:lpstr>
      <vt:lpstr>Instant Messaging (IM)</vt:lpstr>
      <vt:lpstr>Výzkum EU Kids Online 2011</vt:lpstr>
      <vt:lpstr>Internet = sociální sítě?</vt:lpstr>
      <vt:lpstr>Prostředí plné rizik</vt:lpstr>
      <vt:lpstr>Zveřejňování osobních údajů</vt:lpstr>
      <vt:lpstr>Zveřejňování osobních údajů</vt:lpstr>
      <vt:lpstr>Zveřejňování osobních údajů</vt:lpstr>
      <vt:lpstr>Kyberšikana, projevy agrese</vt:lpstr>
      <vt:lpstr>Kyberšikana, projevy agrese Ask.fm – nové možnosti kyberšikany</vt:lpstr>
      <vt:lpstr>Kyberstalking</vt:lpstr>
      <vt:lpstr>Kybergrooming dětská pornografie</vt:lpstr>
      <vt:lpstr>Sexting</vt:lpstr>
      <vt:lpstr>Porušování autorských práv</vt:lpstr>
      <vt:lpstr> Nevhodný obsah</vt:lpstr>
      <vt:lpstr>Další možný projev? Odosobnění, osamělost…</vt:lpstr>
      <vt:lpstr>Jak se chránit?</vt:lpstr>
      <vt:lpstr>Jak se chránit? Zabezpečení, hesla, podmínky</vt:lpstr>
      <vt:lpstr>Jak se chránit? Zabezpečení, hesla, podmínky</vt:lpstr>
      <vt:lpstr>Jak se chránit? Zabezpečení, hesla, podmínky</vt:lpstr>
      <vt:lpstr>Jak se chránit? Zabezpečení FB účtu</vt:lpstr>
      <vt:lpstr>Jak se chránit? Bezpečnost na FB z pohledu FB</vt:lpstr>
      <vt:lpstr>Mobily a sociální sítě</vt:lpstr>
      <vt:lpstr>Mobily a sociální sítě</vt:lpstr>
      <vt:lpstr>Mobily a sociální sítě</vt:lpstr>
      <vt:lpstr>Babiččino pravidlo?</vt:lpstr>
      <vt:lpstr>Babiččino pravidlo?</vt:lpstr>
      <vt:lpstr>Jak se chovat na sociálních sítích?</vt:lpstr>
      <vt:lpstr>Užívání sociálních sítí</vt:lpstr>
      <vt:lpstr>Využití při výuce?</vt:lpstr>
      <vt:lpstr>eTwinning, Edmodo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Vzdělávací program esafety – Bezpečné virtuální prostředí eS 3.1 Rizika sociálních sítí</dc:title>
  <dc:creator>Sarka</dc:creator>
  <cp:lastModifiedBy>Sarka</cp:lastModifiedBy>
  <cp:revision>114</cp:revision>
  <dcterms:created xsi:type="dcterms:W3CDTF">2014-03-21T14:22:42Z</dcterms:created>
  <dcterms:modified xsi:type="dcterms:W3CDTF">2014-07-11T12:56:27Z</dcterms:modified>
</cp:coreProperties>
</file>