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673" autoAdjust="0"/>
  </p:normalViewPr>
  <p:slideViewPr>
    <p:cSldViewPr>
      <p:cViewPr varScale="1">
        <p:scale>
          <a:sx n="59" d="100"/>
          <a:sy n="59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12B708-11AD-4385-BD75-3F55C4924ADF}" type="doc">
      <dgm:prSet loTypeId="urn:microsoft.com/office/officeart/2005/8/layout/funnel1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IE"/>
        </a:p>
      </dgm:t>
    </dgm:pt>
    <dgm:pt modelId="{53DC1485-CEED-411A-B3C6-2EE3F0C8095D}">
      <dgm:prSet phldrT="[Text]" custT="1"/>
      <dgm:spPr/>
      <dgm:t>
        <a:bodyPr/>
        <a:lstStyle/>
        <a:p>
          <a:r>
            <a:rPr lang="en-IE" sz="1700" b="1" i="1" dirty="0" smtClean="0"/>
            <a:t>Contact</a:t>
          </a:r>
          <a:endParaRPr lang="cs-CZ" sz="1700" b="1" i="1" dirty="0" smtClean="0"/>
        </a:p>
        <a:p>
          <a:r>
            <a:rPr lang="cs-CZ" sz="2000" b="1" i="0" dirty="0" smtClean="0"/>
            <a:t>Kontakt</a:t>
          </a:r>
          <a:endParaRPr lang="en-IE" sz="2000" b="1" i="0" dirty="0"/>
        </a:p>
      </dgm:t>
    </dgm:pt>
    <dgm:pt modelId="{1EB3BF30-0311-4805-B195-ABCCF843EB97}" type="parTrans" cxnId="{85C65D4F-FEB7-46DA-A03A-AE3637A32B84}">
      <dgm:prSet/>
      <dgm:spPr/>
      <dgm:t>
        <a:bodyPr/>
        <a:lstStyle/>
        <a:p>
          <a:endParaRPr lang="en-IE"/>
        </a:p>
      </dgm:t>
    </dgm:pt>
    <dgm:pt modelId="{8E5EF9CB-FCCE-4667-A806-B5D23AEB5D80}" type="sibTrans" cxnId="{85C65D4F-FEB7-46DA-A03A-AE3637A32B84}">
      <dgm:prSet/>
      <dgm:spPr/>
      <dgm:t>
        <a:bodyPr/>
        <a:lstStyle/>
        <a:p>
          <a:endParaRPr lang="en-IE"/>
        </a:p>
      </dgm:t>
    </dgm:pt>
    <dgm:pt modelId="{EC1F62CB-49B8-4115-B828-7F7A4219D965}">
      <dgm:prSet phldrT="[Text]" custT="1"/>
      <dgm:spPr/>
      <dgm:t>
        <a:bodyPr/>
        <a:lstStyle/>
        <a:p>
          <a:r>
            <a:rPr lang="en-IE" sz="1700" b="1" i="1" dirty="0" smtClean="0"/>
            <a:t>Content</a:t>
          </a:r>
          <a:endParaRPr lang="cs-CZ" sz="1700" b="1" i="1" dirty="0" smtClean="0"/>
        </a:p>
        <a:p>
          <a:r>
            <a:rPr lang="cs-CZ" sz="2000" b="1" dirty="0" smtClean="0"/>
            <a:t>Obsah</a:t>
          </a:r>
          <a:endParaRPr lang="en-IE" sz="2000" b="1" dirty="0"/>
        </a:p>
      </dgm:t>
    </dgm:pt>
    <dgm:pt modelId="{34B79BB0-5933-4CA4-A0C2-05D5AB928748}" type="parTrans" cxnId="{584EF097-BD4B-4BEA-AB23-012B67FB0D9F}">
      <dgm:prSet/>
      <dgm:spPr/>
      <dgm:t>
        <a:bodyPr/>
        <a:lstStyle/>
        <a:p>
          <a:endParaRPr lang="en-IE"/>
        </a:p>
      </dgm:t>
    </dgm:pt>
    <dgm:pt modelId="{91A6F561-EEFC-453A-AD45-E86FE060A121}" type="sibTrans" cxnId="{584EF097-BD4B-4BEA-AB23-012B67FB0D9F}">
      <dgm:prSet/>
      <dgm:spPr/>
      <dgm:t>
        <a:bodyPr/>
        <a:lstStyle/>
        <a:p>
          <a:endParaRPr lang="en-IE"/>
        </a:p>
      </dgm:t>
    </dgm:pt>
    <dgm:pt modelId="{6A88E434-69D0-4818-AF56-7F167E0413C2}">
      <dgm:prSet phldrT="[Text]" custT="1"/>
      <dgm:spPr/>
      <dgm:t>
        <a:bodyPr/>
        <a:lstStyle/>
        <a:p>
          <a:r>
            <a:rPr lang="en-IE" sz="1700" b="1" i="1" dirty="0" smtClean="0"/>
            <a:t>Conduct</a:t>
          </a:r>
          <a:endParaRPr lang="cs-CZ" sz="1700" b="1" i="1" dirty="0" smtClean="0"/>
        </a:p>
        <a:p>
          <a:r>
            <a:rPr lang="cs-CZ" sz="2000" b="1" i="0" dirty="0" smtClean="0"/>
            <a:t>Chování</a:t>
          </a:r>
          <a:endParaRPr lang="en-IE" sz="2000" b="1" i="0" dirty="0"/>
        </a:p>
      </dgm:t>
    </dgm:pt>
    <dgm:pt modelId="{6266DED1-30A9-4797-8801-E7A34BA28042}" type="parTrans" cxnId="{1FE5AC8A-3797-434F-A6E9-910F22918B53}">
      <dgm:prSet/>
      <dgm:spPr/>
      <dgm:t>
        <a:bodyPr/>
        <a:lstStyle/>
        <a:p>
          <a:endParaRPr lang="en-IE"/>
        </a:p>
      </dgm:t>
    </dgm:pt>
    <dgm:pt modelId="{485A53D6-2BB4-4E0B-9124-194A10DC8C42}" type="sibTrans" cxnId="{1FE5AC8A-3797-434F-A6E9-910F22918B53}">
      <dgm:prSet/>
      <dgm:spPr/>
      <dgm:t>
        <a:bodyPr/>
        <a:lstStyle/>
        <a:p>
          <a:endParaRPr lang="en-IE"/>
        </a:p>
      </dgm:t>
    </dgm:pt>
    <dgm:pt modelId="{5DACA9BB-B23E-4512-ACF5-3748BDC56366}">
      <dgm:prSet phldrT="[Text]" custT="1"/>
      <dgm:spPr/>
      <dgm:t>
        <a:bodyPr/>
        <a:lstStyle/>
        <a:p>
          <a:endParaRPr lang="en-IE" sz="2400" dirty="0">
            <a:latin typeface="+mn-lt"/>
          </a:endParaRPr>
        </a:p>
      </dgm:t>
    </dgm:pt>
    <dgm:pt modelId="{80DF608F-4075-4182-8557-7277CA7E4464}" type="sibTrans" cxnId="{5338653C-495E-4030-A70C-861156F84DE2}">
      <dgm:prSet/>
      <dgm:spPr/>
      <dgm:t>
        <a:bodyPr/>
        <a:lstStyle/>
        <a:p>
          <a:endParaRPr lang="en-IE"/>
        </a:p>
      </dgm:t>
    </dgm:pt>
    <dgm:pt modelId="{AD55CCC6-AE80-48D5-8731-B081DEE6A03D}" type="parTrans" cxnId="{5338653C-495E-4030-A70C-861156F84DE2}">
      <dgm:prSet/>
      <dgm:spPr/>
      <dgm:t>
        <a:bodyPr/>
        <a:lstStyle/>
        <a:p>
          <a:endParaRPr lang="en-IE"/>
        </a:p>
      </dgm:t>
    </dgm:pt>
    <dgm:pt modelId="{8CD0DD06-1AB8-4417-8B61-4BF5DE993E91}" type="pres">
      <dgm:prSet presAssocID="{0512B708-11AD-4385-BD75-3F55C4924AD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59CB157F-B7F5-4DE6-AD61-86CE439B59E0}" type="pres">
      <dgm:prSet presAssocID="{0512B708-11AD-4385-BD75-3F55C4924ADF}" presName="ellipse" presStyleLbl="trBgShp" presStyleIdx="0" presStyleCnt="1" custScaleX="97787" custScaleY="314728" custLinFactNeighborX="337" custLinFactNeighborY="37061"/>
      <dgm:spPr/>
    </dgm:pt>
    <dgm:pt modelId="{EB6918C4-D10E-49FE-A4B7-1B51B7FC99D6}" type="pres">
      <dgm:prSet presAssocID="{0512B708-11AD-4385-BD75-3F55C4924ADF}" presName="arrow1" presStyleLbl="fgShp" presStyleIdx="0" presStyleCnt="1" custLinFactNeighborX="-8574" custLinFactNeighborY="-62039"/>
      <dgm:spPr/>
    </dgm:pt>
    <dgm:pt modelId="{A87FB9F6-2C5B-4200-ABB8-25050E633495}" type="pres">
      <dgm:prSet presAssocID="{0512B708-11AD-4385-BD75-3F55C4924ADF}" presName="rectangle" presStyleLbl="revTx" presStyleIdx="0" presStyleCnt="1" custScaleX="19844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77FA4D1-E35A-420E-B63D-961AC410F66D}" type="pres">
      <dgm:prSet presAssocID="{EC1F62CB-49B8-4115-B828-7F7A4219D965}" presName="item1" presStyleLbl="node1" presStyleIdx="0" presStyleCnt="3" custScaleX="116740" custLinFactNeighborX="-16115" custLinFactNeighborY="-2138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E1837EE5-4520-4D28-B1B3-EDC37DEE5EDF}" type="pres">
      <dgm:prSet presAssocID="{6A88E434-69D0-4818-AF56-7F167E0413C2}" presName="item2" presStyleLbl="node1" presStyleIdx="1" presStyleCnt="3" custScaleX="122656" custLinFactNeighborX="1699" custLinFactNeighborY="-45965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D71FD8A-75E5-4B2F-A497-39F35574EEF7}" type="pres">
      <dgm:prSet presAssocID="{5DACA9BB-B23E-4512-ACF5-3748BDC56366}" presName="item3" presStyleLbl="node1" presStyleIdx="2" presStyleCnt="3" custScaleX="115234" custLinFactNeighborX="21764" custLinFactNeighborY="-2178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2654CBD-54E9-4168-9511-0439443C2675}" type="pres">
      <dgm:prSet presAssocID="{0512B708-11AD-4385-BD75-3F55C4924ADF}" presName="funnel" presStyleLbl="trAlignAcc1" presStyleIdx="0" presStyleCnt="1" custLinFactNeighborX="-959" custLinFactNeighborY="-10432"/>
      <dgm:spPr/>
    </dgm:pt>
  </dgm:ptLst>
  <dgm:cxnLst>
    <dgm:cxn modelId="{85C65D4F-FEB7-46DA-A03A-AE3637A32B84}" srcId="{0512B708-11AD-4385-BD75-3F55C4924ADF}" destId="{53DC1485-CEED-411A-B3C6-2EE3F0C8095D}" srcOrd="0" destOrd="0" parTransId="{1EB3BF30-0311-4805-B195-ABCCF843EB97}" sibTransId="{8E5EF9CB-FCCE-4667-A806-B5D23AEB5D80}"/>
    <dgm:cxn modelId="{5338653C-495E-4030-A70C-861156F84DE2}" srcId="{0512B708-11AD-4385-BD75-3F55C4924ADF}" destId="{5DACA9BB-B23E-4512-ACF5-3748BDC56366}" srcOrd="3" destOrd="0" parTransId="{AD55CCC6-AE80-48D5-8731-B081DEE6A03D}" sibTransId="{80DF608F-4075-4182-8557-7277CA7E4464}"/>
    <dgm:cxn modelId="{DEE0BAEA-1B8E-4679-8959-8CC4567D36A5}" type="presOf" srcId="{5DACA9BB-B23E-4512-ACF5-3748BDC56366}" destId="{A87FB9F6-2C5B-4200-ABB8-25050E633495}" srcOrd="0" destOrd="0" presId="urn:microsoft.com/office/officeart/2005/8/layout/funnel1"/>
    <dgm:cxn modelId="{E1D9CEC5-88D9-415D-B7D5-2F21C0B3A1F7}" type="presOf" srcId="{EC1F62CB-49B8-4115-B828-7F7A4219D965}" destId="{E1837EE5-4520-4D28-B1B3-EDC37DEE5EDF}" srcOrd="0" destOrd="0" presId="urn:microsoft.com/office/officeart/2005/8/layout/funnel1"/>
    <dgm:cxn modelId="{E0AD57EA-B8B0-4BD4-B24E-CCCDFBE1F9A5}" type="presOf" srcId="{0512B708-11AD-4385-BD75-3F55C4924ADF}" destId="{8CD0DD06-1AB8-4417-8B61-4BF5DE993E91}" srcOrd="0" destOrd="0" presId="urn:microsoft.com/office/officeart/2005/8/layout/funnel1"/>
    <dgm:cxn modelId="{584EF097-BD4B-4BEA-AB23-012B67FB0D9F}" srcId="{0512B708-11AD-4385-BD75-3F55C4924ADF}" destId="{EC1F62CB-49B8-4115-B828-7F7A4219D965}" srcOrd="1" destOrd="0" parTransId="{34B79BB0-5933-4CA4-A0C2-05D5AB928748}" sibTransId="{91A6F561-EEFC-453A-AD45-E86FE060A121}"/>
    <dgm:cxn modelId="{A962F3FB-E992-4BE5-B39F-20F4303E1106}" type="presOf" srcId="{6A88E434-69D0-4818-AF56-7F167E0413C2}" destId="{277FA4D1-E35A-420E-B63D-961AC410F66D}" srcOrd="0" destOrd="0" presId="urn:microsoft.com/office/officeart/2005/8/layout/funnel1"/>
    <dgm:cxn modelId="{FBF36701-F114-4205-BA89-BAC14A4642D8}" type="presOf" srcId="{53DC1485-CEED-411A-B3C6-2EE3F0C8095D}" destId="{BD71FD8A-75E5-4B2F-A497-39F35574EEF7}" srcOrd="0" destOrd="0" presId="urn:microsoft.com/office/officeart/2005/8/layout/funnel1"/>
    <dgm:cxn modelId="{1FE5AC8A-3797-434F-A6E9-910F22918B53}" srcId="{0512B708-11AD-4385-BD75-3F55C4924ADF}" destId="{6A88E434-69D0-4818-AF56-7F167E0413C2}" srcOrd="2" destOrd="0" parTransId="{6266DED1-30A9-4797-8801-E7A34BA28042}" sibTransId="{485A53D6-2BB4-4E0B-9124-194A10DC8C42}"/>
    <dgm:cxn modelId="{3A42636E-C75D-48FF-BA1E-BE0AD096792B}" type="presParOf" srcId="{8CD0DD06-1AB8-4417-8B61-4BF5DE993E91}" destId="{59CB157F-B7F5-4DE6-AD61-86CE439B59E0}" srcOrd="0" destOrd="0" presId="urn:microsoft.com/office/officeart/2005/8/layout/funnel1"/>
    <dgm:cxn modelId="{B4EBBA8B-CAD3-4D46-9C2B-810CF058B015}" type="presParOf" srcId="{8CD0DD06-1AB8-4417-8B61-4BF5DE993E91}" destId="{EB6918C4-D10E-49FE-A4B7-1B51B7FC99D6}" srcOrd="1" destOrd="0" presId="urn:microsoft.com/office/officeart/2005/8/layout/funnel1"/>
    <dgm:cxn modelId="{69CE6D73-A926-4FD2-8CCD-52C1C4D10DE7}" type="presParOf" srcId="{8CD0DD06-1AB8-4417-8B61-4BF5DE993E91}" destId="{A87FB9F6-2C5B-4200-ABB8-25050E633495}" srcOrd="2" destOrd="0" presId="urn:microsoft.com/office/officeart/2005/8/layout/funnel1"/>
    <dgm:cxn modelId="{D6A16446-9C4D-4B1A-ADF4-8E15A584F330}" type="presParOf" srcId="{8CD0DD06-1AB8-4417-8B61-4BF5DE993E91}" destId="{277FA4D1-E35A-420E-B63D-961AC410F66D}" srcOrd="3" destOrd="0" presId="urn:microsoft.com/office/officeart/2005/8/layout/funnel1"/>
    <dgm:cxn modelId="{9F63F51B-14A0-4B5E-82B3-7BBEDBE819F0}" type="presParOf" srcId="{8CD0DD06-1AB8-4417-8B61-4BF5DE993E91}" destId="{E1837EE5-4520-4D28-B1B3-EDC37DEE5EDF}" srcOrd="4" destOrd="0" presId="urn:microsoft.com/office/officeart/2005/8/layout/funnel1"/>
    <dgm:cxn modelId="{73CABC58-CD5E-4322-A561-CDCD8DAD07F4}" type="presParOf" srcId="{8CD0DD06-1AB8-4417-8B61-4BF5DE993E91}" destId="{BD71FD8A-75E5-4B2F-A497-39F35574EEF7}" srcOrd="5" destOrd="0" presId="urn:microsoft.com/office/officeart/2005/8/layout/funnel1"/>
    <dgm:cxn modelId="{E9417C6A-1308-40A3-9455-B2DA6CA90265}" type="presParOf" srcId="{8CD0DD06-1AB8-4417-8B61-4BF5DE993E91}" destId="{C2654CBD-54E9-4168-9511-0439443C267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CB157F-B7F5-4DE6-AD61-86CE439B59E0}">
      <dsp:nvSpPr>
        <dsp:cNvPr id="0" name=""/>
        <dsp:cNvSpPr/>
      </dsp:nvSpPr>
      <dsp:spPr>
        <a:xfrm>
          <a:off x="1451917" y="-93883"/>
          <a:ext cx="3204088" cy="358135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6918C4-D10E-49FE-A4B7-1B51B7FC99D6}">
      <dsp:nvSpPr>
        <dsp:cNvPr id="0" name=""/>
        <dsp:cNvSpPr/>
      </dsp:nvSpPr>
      <dsp:spPr>
        <a:xfrm>
          <a:off x="2676055" y="3240361"/>
          <a:ext cx="635000" cy="406400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7FB9F6-2C5B-4200-ABB8-25050E633495}">
      <dsp:nvSpPr>
        <dsp:cNvPr id="0" name=""/>
        <dsp:cNvSpPr/>
      </dsp:nvSpPr>
      <dsp:spPr>
        <a:xfrm>
          <a:off x="23667" y="3817608"/>
          <a:ext cx="6048664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E" sz="2400" kern="1200" dirty="0">
            <a:latin typeface="+mn-lt"/>
          </a:endParaRPr>
        </a:p>
      </dsp:txBody>
      <dsp:txXfrm>
        <a:off x="23667" y="3817608"/>
        <a:ext cx="6048664" cy="762000"/>
      </dsp:txXfrm>
    </dsp:sp>
    <dsp:sp modelId="{277FA4D1-E35A-420E-B63D-961AC410F66D}">
      <dsp:nvSpPr>
        <dsp:cNvPr id="0" name=""/>
        <dsp:cNvSpPr/>
      </dsp:nvSpPr>
      <dsp:spPr>
        <a:xfrm>
          <a:off x="2316016" y="1687481"/>
          <a:ext cx="1334338" cy="1143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b="1" i="1" kern="1200" dirty="0" smtClean="0"/>
            <a:t>Conduct</a:t>
          </a:r>
          <a:endParaRPr lang="cs-CZ" sz="1700" b="1" i="1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i="0" kern="1200" dirty="0" smtClean="0"/>
            <a:t>Chování</a:t>
          </a:r>
          <a:endParaRPr lang="en-IE" sz="2000" b="1" i="0" kern="1200" dirty="0"/>
        </a:p>
      </dsp:txBody>
      <dsp:txXfrm>
        <a:off x="2511425" y="1854869"/>
        <a:ext cx="943520" cy="808224"/>
      </dsp:txXfrm>
    </dsp:sp>
    <dsp:sp modelId="{E1837EE5-4520-4D28-B1B3-EDC37DEE5EDF}">
      <dsp:nvSpPr>
        <dsp:cNvPr id="0" name=""/>
        <dsp:cNvSpPr/>
      </dsp:nvSpPr>
      <dsp:spPr>
        <a:xfrm>
          <a:off x="1667940" y="549028"/>
          <a:ext cx="1401958" cy="1143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b="1" i="1" kern="1200" dirty="0" smtClean="0"/>
            <a:t>Content</a:t>
          </a:r>
          <a:endParaRPr lang="cs-CZ" sz="1700" b="1" i="1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Obsah</a:t>
          </a:r>
          <a:endParaRPr lang="en-IE" sz="2000" b="1" kern="1200" dirty="0"/>
        </a:p>
      </dsp:txBody>
      <dsp:txXfrm>
        <a:off x="1873252" y="716416"/>
        <a:ext cx="991334" cy="808224"/>
      </dsp:txXfrm>
    </dsp:sp>
    <dsp:sp modelId="{BD71FD8A-75E5-4B2F-A497-39F35574EEF7}">
      <dsp:nvSpPr>
        <dsp:cNvPr id="0" name=""/>
        <dsp:cNvSpPr/>
      </dsp:nvSpPr>
      <dsp:spPr>
        <a:xfrm>
          <a:off x="3108100" y="549030"/>
          <a:ext cx="1317124" cy="1143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700" b="1" i="1" kern="1200" dirty="0" smtClean="0"/>
            <a:t>Contact</a:t>
          </a:r>
          <a:endParaRPr lang="cs-CZ" sz="1700" b="1" i="1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i="0" kern="1200" dirty="0" smtClean="0"/>
            <a:t>Kontakt</a:t>
          </a:r>
          <a:endParaRPr lang="en-IE" sz="2000" b="1" i="0" kern="1200" dirty="0"/>
        </a:p>
      </dsp:txBody>
      <dsp:txXfrm>
        <a:off x="3300988" y="716418"/>
        <a:ext cx="931348" cy="808224"/>
      </dsp:txXfrm>
    </dsp:sp>
    <dsp:sp modelId="{C2654CBD-54E9-4168-9511-0439443C2675}">
      <dsp:nvSpPr>
        <dsp:cNvPr id="0" name=""/>
        <dsp:cNvSpPr/>
      </dsp:nvSpPr>
      <dsp:spPr>
        <a:xfrm>
          <a:off x="1235897" y="269638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1060D-0199-4734-B109-81C58137B54B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BC800-6225-4682-85E1-675AB2D2E9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223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Srovnání webu 1.0 a 2.0 z pohledu rizik, ale i příležitostí - d</a:t>
            </a:r>
            <a:r>
              <a:rPr lang="cs-CZ" baseline="0" dirty="0" smtClean="0"/>
              <a:t>nes mohou děti být nejen konzumenty, ale také producenty webového obsahu.</a:t>
            </a:r>
            <a:endParaRPr lang="en-IE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6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dirty="0" smtClean="0"/>
              <a:t>Je</a:t>
            </a:r>
            <a:r>
              <a:rPr lang="cs-CZ" baseline="0" dirty="0" smtClean="0"/>
              <a:t> n</a:t>
            </a:r>
            <a:r>
              <a:rPr lang="cs-CZ" dirty="0" smtClean="0"/>
              <a:t>utná rovnováha</a:t>
            </a:r>
            <a:r>
              <a:rPr lang="cs-CZ" baseline="0" dirty="0" smtClean="0"/>
              <a:t> -</a:t>
            </a:r>
            <a:r>
              <a:rPr lang="en-IE" dirty="0" smtClean="0"/>
              <a:t> </a:t>
            </a:r>
            <a:r>
              <a:rPr lang="cs-CZ" dirty="0" smtClean="0"/>
              <a:t>vše blokovat znamená nic nenaučit?</a:t>
            </a:r>
            <a:r>
              <a:rPr lang="en-IE" dirty="0" smtClean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IE" dirty="0" err="1" smtClean="0"/>
              <a:t>Soci</a:t>
            </a:r>
            <a:r>
              <a:rPr lang="cs-CZ" dirty="0" err="1" smtClean="0"/>
              <a:t>ální</a:t>
            </a:r>
            <a:r>
              <a:rPr lang="cs-CZ" dirty="0" smtClean="0"/>
              <a:t> média jsou o propojení a vzdělávání, o poznávání jiných kultur, perspektiv, sdělování a posilování vztahů lidí</a:t>
            </a:r>
            <a:r>
              <a:rPr lang="cs-CZ" baseline="0" dirty="0" smtClean="0"/>
              <a:t> ne s počítačem, ale s těmi za počítačem.</a:t>
            </a:r>
            <a:r>
              <a:rPr lang="en-IE" dirty="0" smtClean="0"/>
              <a:t> </a:t>
            </a:r>
            <a:r>
              <a:rPr lang="cs-CZ" dirty="0" smtClean="0"/>
              <a:t>Učíme se od druhých,</a:t>
            </a:r>
            <a:r>
              <a:rPr lang="cs-CZ" baseline="0" dirty="0" smtClean="0"/>
              <a:t> od lidí. Otevřením přístupu k sítím, otevřete svou mysl k novým perspektivám a zkušenostem za hranicemi čtyř stěn. Učitel se může stát zprostředkovatelem takových příležitostí, kdy se žák bude učit smysluplně a bezpečně.</a:t>
            </a:r>
            <a:r>
              <a:rPr lang="en-IE" dirty="0" smtClean="0"/>
              <a:t> </a:t>
            </a:r>
            <a:r>
              <a:rPr lang="cs-CZ" dirty="0" smtClean="0"/>
              <a:t>I oni se budou ke svým dětem chovat tak, jako</a:t>
            </a:r>
            <a:r>
              <a:rPr lang="cs-CZ" baseline="0" dirty="0" smtClean="0"/>
              <a:t> my se chováme k nim. Dejme jim příležitost a vyvolejme změnu. </a:t>
            </a:r>
            <a:r>
              <a:rPr lang="en-IE" dirty="0" smtClean="0"/>
              <a:t> George </a:t>
            </a:r>
            <a:r>
              <a:rPr lang="en-IE" dirty="0" err="1" smtClean="0"/>
              <a:t>Couros</a:t>
            </a:r>
            <a:r>
              <a:rPr lang="en-IE" dirty="0" smtClean="0"/>
              <a:t>  http://georgecouros.ca/blog/archives/3160  </a:t>
            </a:r>
            <a:endParaRPr lang="cs-CZ" dirty="0" smtClean="0"/>
          </a:p>
          <a:p>
            <a:pPr eaLnBrk="1" hangingPunct="1">
              <a:spcBef>
                <a:spcPct val="0"/>
              </a:spcBef>
            </a:pPr>
            <a:r>
              <a:rPr lang="en-IE" dirty="0" smtClean="0"/>
              <a:t>http://www.youtube.com/watch?v=UFwWWsz_X9s</a:t>
            </a:r>
            <a:r>
              <a:rPr lang="cs-CZ" dirty="0" smtClean="0"/>
              <a:t> – video o historickém vývoji technologií ve vzdělávání (aj, 3:41)</a:t>
            </a:r>
            <a:endParaRPr lang="en-IE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488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Zhodnocení</a:t>
            </a:r>
            <a:r>
              <a:rPr lang="cs-CZ" baseline="0" dirty="0" smtClean="0"/>
              <a:t> akčního plánu proti </a:t>
            </a:r>
            <a:r>
              <a:rPr lang="cs-CZ" baseline="0" dirty="0" err="1" smtClean="0"/>
              <a:t>kyberšikaně</a:t>
            </a:r>
            <a:r>
              <a:rPr lang="cs-CZ" baseline="0" dirty="0" smtClean="0"/>
              <a:t> (materiál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es2.2a Zásady smysluplného využití sociálních sítí ve škole a akční plán proti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kyberšikaně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53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 vnímají kontrast rizik a příležitostí účastníci? Umějí internet a jeho možnosti hodnotit i pozitivně?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847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Je důležité</a:t>
            </a:r>
            <a:r>
              <a:rPr lang="cs-CZ" baseline="0" dirty="0" smtClean="0"/>
              <a:t> si uvědomit, že virtuální bezpečnost zdaleka neznamená jen filtrování.</a:t>
            </a:r>
            <a:r>
              <a:rPr lang="en-GB" dirty="0" smtClean="0"/>
              <a:t> </a:t>
            </a:r>
            <a:r>
              <a:rPr lang="cs-CZ" dirty="0" smtClean="0"/>
              <a:t>V mnoha školách (i jiných institucích) tomu ale jinak bohužel</a:t>
            </a:r>
            <a:r>
              <a:rPr lang="cs-CZ" baseline="0" dirty="0" smtClean="0"/>
              <a:t> není</a:t>
            </a:r>
            <a:r>
              <a:rPr lang="cs-CZ" dirty="0" smtClean="0"/>
              <a:t>.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936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Takto</a:t>
            </a:r>
            <a:r>
              <a:rPr lang="cs-CZ" baseline="0" dirty="0" smtClean="0"/>
              <a:t> vypadá ideál, k němuž směřuje i tento kurz. 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756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Kompletní zpráva zde: http://webarchive.nationalarchives.gov.uk/20130401151715/https://www.education.gov.uk/publications/eOrderingDownload/DCSF-00334-2008.pdf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101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Zdroj:</a:t>
            </a:r>
            <a:r>
              <a:rPr lang="cs-CZ" baseline="0" dirty="0" smtClean="0"/>
              <a:t> </a:t>
            </a:r>
            <a:r>
              <a:rPr lang="en-GB" sz="1200" dirty="0" smtClean="0"/>
              <a:t> Dr Byron T. The Byron Review (2007, March) </a:t>
            </a:r>
            <a:endParaRPr lang="cs-CZ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/>
              <a:t>Role rodičů v </a:t>
            </a:r>
            <a:r>
              <a:rPr lang="cs-CZ" sz="1200" dirty="0" err="1" smtClean="0"/>
              <a:t>v</a:t>
            </a:r>
            <a:r>
              <a:rPr lang="cs-CZ" sz="1200" dirty="0" smtClean="0"/>
              <a:t> jednotlivých bodech strategie: Snížení dostupnosti je hlavně na straně státu, rodiče pouze mohou reportovat nevhodné stránky, zakázání přístupu je na rodičích (</a:t>
            </a:r>
            <a:r>
              <a:rPr lang="cs-CZ" sz="1200" dirty="0" err="1" smtClean="0"/>
              <a:t>black</a:t>
            </a:r>
            <a:r>
              <a:rPr lang="cs-CZ" sz="1200" dirty="0" smtClean="0"/>
              <a:t> listy) i na státu (dětská pornografie), zvýšení odolnosti dítěte je především o komunikaci rodičů s dítětem – role státu a rodičů musí jít ruku v ruce;</a:t>
            </a:r>
            <a:r>
              <a:rPr lang="cs-CZ" sz="1200" baseline="0" dirty="0" smtClean="0"/>
              <a:t> </a:t>
            </a:r>
            <a:endParaRPr lang="en-GB" sz="1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665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Zdroje: EU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Kids</a:t>
            </a:r>
            <a:r>
              <a:rPr lang="cs-CZ" baseline="0" dirty="0" smtClean="0"/>
              <a:t> online (http://www.lse.ac.uk/</a:t>
            </a:r>
            <a:r>
              <a:rPr lang="cs-CZ" baseline="0" dirty="0" err="1" smtClean="0"/>
              <a:t>media@lse</a:t>
            </a:r>
            <a:r>
              <a:rPr lang="cs-CZ" baseline="0" dirty="0" smtClean="0"/>
              <a:t>/</a:t>
            </a:r>
            <a:r>
              <a:rPr lang="cs-CZ" baseline="0" dirty="0" err="1" smtClean="0"/>
              <a:t>research</a:t>
            </a:r>
            <a:r>
              <a:rPr lang="cs-CZ" baseline="0" dirty="0" smtClean="0"/>
              <a:t>/</a:t>
            </a:r>
            <a:r>
              <a:rPr lang="cs-CZ" baseline="0" dirty="0" err="1" smtClean="0"/>
              <a:t>EUKidsOnline</a:t>
            </a:r>
            <a:r>
              <a:rPr lang="cs-CZ" baseline="0" dirty="0" smtClean="0"/>
              <a:t>/Home.aspx)</a:t>
            </a:r>
          </a:p>
          <a:p>
            <a:r>
              <a:rPr lang="cs-CZ" baseline="0" dirty="0" smtClean="0"/>
              <a:t>Nebezpečí internetové komunikace 4 (http://www.slideshare.net/</a:t>
            </a:r>
            <a:r>
              <a:rPr lang="cs-CZ" baseline="0" dirty="0" err="1" smtClean="0"/>
              <a:t>kopeckyk</a:t>
            </a:r>
            <a:r>
              <a:rPr lang="cs-CZ" baseline="0" dirty="0" smtClean="0"/>
              <a:t>/nebezpe-internetov-komunikace-4-ebezpe-seznamcz)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926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Všechny internetové hrozby mají řešení. Přestaňme se topit</a:t>
            </a:r>
            <a:r>
              <a:rPr lang="cs-CZ" baseline="0" dirty="0" smtClean="0"/>
              <a:t> ve strachu, internet je skvělý nástroj pro život a vzdělávání</a:t>
            </a:r>
            <a:r>
              <a:rPr lang="en-US" dirty="0" smtClean="0"/>
              <a:t>, </a:t>
            </a:r>
            <a:r>
              <a:rPr lang="cs-CZ" dirty="0" smtClean="0"/>
              <a:t>musíme využívat jeho sílu a omezit rizika. Musíme posilovat</a:t>
            </a:r>
            <a:r>
              <a:rPr lang="cs-CZ" baseline="0" dirty="0" smtClean="0"/>
              <a:t> odolnost našich dětí.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79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dirty="0" smtClean="0"/>
              <a:t>Návrhy</a:t>
            </a:r>
            <a:r>
              <a:rPr lang="cs-CZ" baseline="0" dirty="0" smtClean="0"/>
              <a:t> na smysluplné využití sociálních médií - </a:t>
            </a:r>
            <a:r>
              <a:rPr lang="cs-CZ" baseline="0" dirty="0" err="1" smtClean="0"/>
              <a:t>eT</a:t>
            </a:r>
            <a:r>
              <a:rPr lang="en-IE" dirty="0" smtClean="0"/>
              <a:t>winning/ LMS/VLEs/</a:t>
            </a:r>
            <a:r>
              <a:rPr lang="en-IE" dirty="0" err="1" smtClean="0"/>
              <a:t>Edmondo</a:t>
            </a:r>
            <a:r>
              <a:rPr lang="en-IE" dirty="0" smtClean="0"/>
              <a:t>/</a:t>
            </a:r>
            <a:r>
              <a:rPr lang="en-IE" dirty="0" err="1" smtClean="0"/>
              <a:t>Schoology</a:t>
            </a:r>
            <a:r>
              <a:rPr lang="en-IE" dirty="0" smtClean="0"/>
              <a:t>/Wikis/Blogs/Social bookmarking/</a:t>
            </a:r>
            <a:r>
              <a:rPr lang="en-IE" dirty="0" err="1" smtClean="0"/>
              <a:t>Wallwisher</a:t>
            </a:r>
            <a:r>
              <a:rPr lang="en-IE" dirty="0" smtClean="0"/>
              <a:t>/Twitter....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BC800-6225-4682-85E1-675AB2D2E91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941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29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56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24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72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56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35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284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56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22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54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1735A-2F71-49A5-ACAD-B4D8F417414C}" type="datetimeFigureOut">
              <a:rPr lang="cs-CZ" smtClean="0"/>
              <a:pPr/>
              <a:t>2. 7. 2014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92C4B-F7A0-4A3B-A4A2-BFAB7BC05B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46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3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hyperlink" Target="http://wikipedia.com/" TargetMode="Externa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nhaesler.com/2012/10/02/driving-down-social-media-way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UFwWWsz_X9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mtips.net/wp-content/uploads/2010/08/overcoming-project-issues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ebarchive.nationalarchives.gov.uk/20130401151715/https:/www.education.gov.uk/publications/eOrderingDownload/DCSF-00334-2008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400800" cy="766936"/>
          </a:xfrm>
        </p:spPr>
        <p:txBody>
          <a:bodyPr/>
          <a:lstStyle/>
          <a:p>
            <a:r>
              <a:rPr lang="cs-CZ" sz="4400" b="1" dirty="0" err="1" smtClean="0">
                <a:solidFill>
                  <a:schemeClr val="tx1"/>
                </a:solidFill>
              </a:rPr>
              <a:t>eS</a:t>
            </a:r>
            <a:r>
              <a:rPr lang="cs-CZ" sz="4400" b="1" dirty="0" smtClean="0">
                <a:solidFill>
                  <a:schemeClr val="tx1"/>
                </a:solidFill>
              </a:rPr>
              <a:t> 2.2 Rizika a příležitosti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1470025"/>
          </a:xfrm>
        </p:spPr>
        <p:txBody>
          <a:bodyPr>
            <a:normAutofit/>
          </a:bodyPr>
          <a:lstStyle/>
          <a:p>
            <a:r>
              <a:rPr lang="en-IE" sz="3200" dirty="0" err="1"/>
              <a:t>Vzdělávací</a:t>
            </a:r>
            <a:r>
              <a:rPr lang="en-IE" sz="3200" dirty="0"/>
              <a:t> program</a:t>
            </a:r>
            <a:br>
              <a:rPr lang="en-IE" sz="3200" dirty="0"/>
            </a:br>
            <a:r>
              <a:rPr lang="en-IE" sz="3200" dirty="0"/>
              <a:t>e</a:t>
            </a:r>
            <a:r>
              <a:rPr lang="cs-CZ" sz="3200" dirty="0"/>
              <a:t>S</a:t>
            </a:r>
            <a:r>
              <a:rPr lang="en-IE" sz="3200" dirty="0" err="1"/>
              <a:t>afety</a:t>
            </a:r>
            <a:r>
              <a:rPr lang="en-IE" sz="3200" dirty="0"/>
              <a:t> – </a:t>
            </a:r>
            <a:r>
              <a:rPr lang="en-IE" sz="3200" dirty="0" err="1"/>
              <a:t>Bezpečné</a:t>
            </a:r>
            <a:r>
              <a:rPr lang="en-IE" sz="3200" dirty="0"/>
              <a:t> </a:t>
            </a:r>
            <a:r>
              <a:rPr lang="en-IE" sz="3200" dirty="0" err="1"/>
              <a:t>virtuální</a:t>
            </a:r>
            <a:r>
              <a:rPr lang="en-IE" sz="3200" dirty="0"/>
              <a:t> </a:t>
            </a:r>
            <a:r>
              <a:rPr lang="en-IE" sz="3200" dirty="0" err="1"/>
              <a:t>prostředí</a:t>
            </a:r>
            <a:endParaRPr lang="cs-CZ" sz="3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077072"/>
            <a:ext cx="2160240" cy="1620180"/>
          </a:xfrm>
          <a:prstGeom prst="rect">
            <a:avLst/>
          </a:prstGeom>
          <a:ln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466316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Jaká je role rodičů?</a:t>
            </a:r>
            <a:endParaRPr lang="cs-CZ" sz="40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00808"/>
            <a:ext cx="7706114" cy="376594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851920" y="4971380"/>
            <a:ext cx="11521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z</a:t>
            </a:r>
            <a:r>
              <a:rPr lang="cs-CZ" b="1" dirty="0" smtClean="0"/>
              <a:t>akázání přístupu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40987" y="4971379"/>
            <a:ext cx="1440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s</a:t>
            </a:r>
            <a:r>
              <a:rPr lang="cs-CZ" b="1" dirty="0" smtClean="0"/>
              <a:t>nížení dostupnosti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94396" y="4971380"/>
            <a:ext cx="11521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z</a:t>
            </a:r>
            <a:r>
              <a:rPr lang="cs-CZ" b="1" dirty="0" smtClean="0"/>
              <a:t>výšení odolnosti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27300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Co říkají čísla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1844824"/>
            <a:ext cx="7694954" cy="223224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12</a:t>
            </a:r>
            <a:r>
              <a:rPr lang="cs-CZ" dirty="0" smtClean="0"/>
              <a:t> </a:t>
            </a:r>
            <a:r>
              <a:rPr lang="en-GB" dirty="0" smtClean="0"/>
              <a:t>% </a:t>
            </a:r>
            <a:r>
              <a:rPr lang="cs-CZ" dirty="0" smtClean="0"/>
              <a:t>evropských dětí ve věku</a:t>
            </a:r>
            <a:r>
              <a:rPr lang="en-GB" dirty="0" smtClean="0"/>
              <a:t> 9-</a:t>
            </a:r>
            <a:r>
              <a:rPr lang="cs-CZ" dirty="0" smtClean="0"/>
              <a:t>1</a:t>
            </a:r>
            <a:r>
              <a:rPr lang="en-GB" dirty="0" smtClean="0"/>
              <a:t>6 </a:t>
            </a:r>
            <a:r>
              <a:rPr lang="cs-CZ" dirty="0" smtClean="0"/>
              <a:t>let někdo na internetu zneklidnil nebo obtěžoval. </a:t>
            </a:r>
            <a:endParaRPr lang="en-GB" dirty="0" smtClean="0"/>
          </a:p>
          <a:p>
            <a:r>
              <a:rPr lang="en-GB" dirty="0" smtClean="0"/>
              <a:t>14</a:t>
            </a:r>
            <a:r>
              <a:rPr lang="cs-CZ" dirty="0" smtClean="0"/>
              <a:t> </a:t>
            </a:r>
            <a:r>
              <a:rPr lang="en-GB" dirty="0" smtClean="0"/>
              <a:t>% </a:t>
            </a:r>
            <a:r>
              <a:rPr lang="cs-CZ" dirty="0" smtClean="0"/>
              <a:t>z nich vidělo obrázky se sexuální tematikou – nahé lidi či lidi provozující sex.“ </a:t>
            </a:r>
            <a:endParaRPr lang="en-GB" i="1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276872"/>
            <a:ext cx="1687700" cy="119131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2535" y="4399384"/>
            <a:ext cx="8150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smtClean="0"/>
              <a:t>50,62 % českých dětí ve věku 11-17 let se setkalo s některým z projevů </a:t>
            </a:r>
            <a:r>
              <a:rPr lang="cs-CZ" sz="3200" dirty="0" err="1" smtClean="0"/>
              <a:t>kyberšikany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60517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3600" b="1" dirty="0" smtClean="0"/>
              <a:t>Riskovat je součást dospívání..</a:t>
            </a:r>
            <a:r>
              <a:rPr lang="en-US" sz="3600" b="1" dirty="0" smtClean="0"/>
              <a:t>.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562123"/>
            <a:ext cx="8229600" cy="3329211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dirty="0" smtClean="0"/>
              <a:t>„Internetové prostředí dovoluje dětem experimentovat online se vztahy, intimnostmi a identitou. Je proto velmi důležité je naučit se s takovým světem dospělých vypořádat. Musíme je naučit schopnosti se s tím vyrovnávat a posilovat jejich odolnost pro digitální občanství</a:t>
            </a:r>
            <a:r>
              <a:rPr lang="en-US" sz="2800" dirty="0" smtClean="0"/>
              <a:t>.”</a:t>
            </a:r>
            <a:endParaRPr lang="cs-CZ" sz="2800" dirty="0" smtClean="0"/>
          </a:p>
          <a:p>
            <a:pPr marL="0" indent="0" algn="ctr">
              <a:buNone/>
            </a:pPr>
            <a:r>
              <a:rPr lang="en-US" i="1" dirty="0" smtClean="0"/>
              <a:t> </a:t>
            </a:r>
            <a:r>
              <a:rPr lang="en-US" sz="2400" i="1" dirty="0" smtClean="0"/>
              <a:t>EU Kids Online</a:t>
            </a:r>
            <a:r>
              <a:rPr lang="cs-CZ" sz="2400" i="1" dirty="0" smtClean="0"/>
              <a:t> </a:t>
            </a:r>
            <a:r>
              <a:rPr lang="en-US" sz="2400" i="1" dirty="0" smtClean="0"/>
              <a:t>2011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412776"/>
            <a:ext cx="2808312" cy="108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82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6016" y="274638"/>
            <a:ext cx="397078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sz="4000" b="1" dirty="0" smtClean="0"/>
              <a:t>Strašák jménem sociální média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408" y="1701858"/>
            <a:ext cx="8229600" cy="64702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Opravdu jsou sociální média pouze zlo?</a:t>
            </a:r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453" y="2450537"/>
            <a:ext cx="2529133" cy="1669228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486825" y="4394753"/>
            <a:ext cx="81003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Zkuste vymyslet alespoň pět možností využití sociálních médií ve škole…</a:t>
            </a:r>
            <a:endParaRPr lang="cs-CZ" sz="2800" b="1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484" y="3148182"/>
            <a:ext cx="1117650" cy="1117650"/>
          </a:xfrm>
          <a:prstGeom prst="rect">
            <a:avLst/>
          </a:prstGeom>
        </p:spPr>
      </p:pic>
      <p:pic>
        <p:nvPicPr>
          <p:cNvPr id="10" name="Grafik 30">
            <a:hlinkClick r:id="rId5"/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08" b="11306"/>
          <a:stretch/>
        </p:blipFill>
        <p:spPr>
          <a:xfrm>
            <a:off x="1929920" y="3199673"/>
            <a:ext cx="1135682" cy="101466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840" y="2651427"/>
            <a:ext cx="844031" cy="84403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496" y="2707089"/>
            <a:ext cx="803699" cy="80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713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Autofit/>
          </a:bodyPr>
          <a:lstStyle/>
          <a:p>
            <a:pPr algn="r"/>
            <a:r>
              <a:rPr lang="cs-CZ" sz="3600" b="1" dirty="0" smtClean="0"/>
              <a:t>Jak se dnes učí o sociálních sítích ve škole?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8457" y="1906235"/>
            <a:ext cx="8229600" cy="269289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Jízdy, které učí dospělí</a:t>
            </a:r>
            <a:r>
              <a:rPr lang="en-US" dirty="0" smtClean="0"/>
              <a:t> (</a:t>
            </a:r>
            <a:r>
              <a:rPr lang="cs-CZ" dirty="0" smtClean="0"/>
              <a:t>učitelé či rodiče</a:t>
            </a:r>
            <a:r>
              <a:rPr lang="en-US" dirty="0" smtClean="0"/>
              <a:t>)</a:t>
            </a:r>
            <a:r>
              <a:rPr lang="cs-CZ" dirty="0" smtClean="0"/>
              <a:t>, aniž někdy vůbec řídili</a:t>
            </a:r>
            <a:r>
              <a:rPr lang="cs-CZ" dirty="0"/>
              <a:t>.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Hodiny řízení, které říkají jen to, co se nesmí</a:t>
            </a:r>
            <a:r>
              <a:rPr lang="en-US" dirty="0" smtClean="0"/>
              <a:t>.</a:t>
            </a:r>
          </a:p>
          <a:p>
            <a:pPr marL="514350" indent="-514350" eaLnBrk="0" hangingPunct="0">
              <a:buFont typeface="+mj-lt"/>
              <a:buAutoNum type="arabicPeriod"/>
            </a:pPr>
            <a:r>
              <a:rPr lang="cs-CZ" dirty="0" smtClean="0"/>
              <a:t>Hodiny řízení, aniž se někdy posadíme do auta. </a:t>
            </a:r>
            <a:endParaRPr lang="en-US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704601" y="3994467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 err="1" smtClean="0"/>
              <a:t>Haesler</a:t>
            </a:r>
            <a:r>
              <a:rPr lang="en-US" sz="2000" i="1" dirty="0" smtClean="0"/>
              <a:t>, Dan </a:t>
            </a:r>
            <a:r>
              <a:rPr lang="cs-CZ" sz="2000" i="1" dirty="0" smtClean="0"/>
              <a:t> - </a:t>
            </a:r>
            <a:r>
              <a:rPr lang="en-US" sz="2000" i="1" dirty="0" smtClean="0"/>
              <a:t>Driving down Social Media Way </a:t>
            </a:r>
            <a:r>
              <a:rPr lang="en-US" i="1" dirty="0" smtClean="0">
                <a:hlinkClick r:id="rId3"/>
              </a:rPr>
              <a:t>http://danhaesler.com/2012/10/02/driving-down-social-media-way/</a:t>
            </a:r>
            <a:endParaRPr lang="en-US" i="1" dirty="0" smtClean="0"/>
          </a:p>
          <a:p>
            <a:pPr algn="r"/>
            <a:endParaRPr lang="cs-CZ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52473" y="4949137"/>
            <a:ext cx="79887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Historie technologií ve vzdělávání – nezasekli jsme se někde? </a:t>
            </a:r>
            <a:endParaRPr lang="cs-CZ" sz="2400" b="1" dirty="0" smtClean="0">
              <a:hlinkClick r:id="rId4"/>
            </a:endParaRPr>
          </a:p>
          <a:p>
            <a:r>
              <a:rPr lang="cs-CZ" sz="2400" b="1" dirty="0" smtClean="0">
                <a:hlinkClick r:id="rId4"/>
              </a:rPr>
              <a:t>http</a:t>
            </a:r>
            <a:r>
              <a:rPr lang="cs-CZ" sz="2400" b="1" dirty="0">
                <a:hlinkClick r:id="rId4"/>
              </a:rPr>
              <a:t>://www.youtube.com/watch?v=UFwWWsz_X9s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41903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cs-CZ" sz="3600" b="1" dirty="0" smtClean="0"/>
              <a:t>Akční plán proti </a:t>
            </a:r>
            <a:r>
              <a:rPr lang="cs-CZ" sz="3600" b="1" dirty="0" err="1" smtClean="0"/>
              <a:t>kyberšikaně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Irsko, 2013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773016"/>
          </a:xfrm>
        </p:spPr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„8. Učte </a:t>
            </a:r>
            <a:r>
              <a:rPr lang="cs-CZ" i="1" dirty="0"/>
              <a:t>žáky používat sociální sítě odpovídajícím </a:t>
            </a:r>
            <a:r>
              <a:rPr lang="cs-CZ" i="1" dirty="0" smtClean="0"/>
              <a:t>způsobem.“</a:t>
            </a:r>
          </a:p>
          <a:p>
            <a:pPr marL="0" indent="0" algn="ctr">
              <a:buNone/>
            </a:pPr>
            <a:endParaRPr lang="cs-CZ" i="1" dirty="0" smtClean="0"/>
          </a:p>
          <a:p>
            <a:pPr marL="0" lvl="0" indent="0" algn="ctr">
              <a:buNone/>
            </a:pPr>
            <a:r>
              <a:rPr lang="cs-CZ" i="1" dirty="0" smtClean="0"/>
              <a:t>„10. Aktivně </a:t>
            </a:r>
            <a:r>
              <a:rPr lang="cs-CZ" i="1" dirty="0"/>
              <a:t>zapojte rodiče a rodičovské asociace do kampaně na podporu smysluplného využití sociálních sítí</a:t>
            </a:r>
            <a:r>
              <a:rPr lang="cs-CZ" i="1" dirty="0" smtClean="0"/>
              <a:t>.“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6703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26"/>
            <a:ext cx="9144000" cy="68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00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65945317"/>
              </p:ext>
            </p:extLst>
          </p:nvPr>
        </p:nvGraphicFramePr>
        <p:xfrm>
          <a:off x="1535905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4314" y="188640"/>
            <a:ext cx="8229600" cy="1143000"/>
          </a:xfrm>
        </p:spPr>
        <p:txBody>
          <a:bodyPr/>
          <a:lstStyle/>
          <a:p>
            <a:pPr algn="r"/>
            <a:r>
              <a:rPr lang="cs-CZ" b="1" dirty="0" smtClean="0"/>
              <a:t>Koncepce tří „C“</a:t>
            </a:r>
            <a:endParaRPr lang="cs-CZ" b="1" dirty="0"/>
          </a:p>
        </p:txBody>
      </p:sp>
      <p:sp>
        <p:nvSpPr>
          <p:cNvPr id="5" name="Right Arrow 5"/>
          <p:cNvSpPr/>
          <p:nvPr/>
        </p:nvSpPr>
        <p:spPr>
          <a:xfrm rot="10800000">
            <a:off x="539750" y="2606100"/>
            <a:ext cx="1728787" cy="935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E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2987" y="2924622"/>
            <a:ext cx="1225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b="1">
                <a:latin typeface="Calibri" pitchFamily="34" charset="0"/>
              </a:rPr>
              <a:t>WEB 1.0</a:t>
            </a:r>
          </a:p>
        </p:txBody>
      </p:sp>
      <p:sp>
        <p:nvSpPr>
          <p:cNvPr id="7" name="Right Arrow 7"/>
          <p:cNvSpPr/>
          <p:nvPr/>
        </p:nvSpPr>
        <p:spPr>
          <a:xfrm>
            <a:off x="6805972" y="2637284"/>
            <a:ext cx="1655763" cy="935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E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75462" y="2924622"/>
            <a:ext cx="12255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IE" b="1">
                <a:latin typeface="Calibri" pitchFamily="34" charset="0"/>
              </a:rPr>
              <a:t>WEB 2.0+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239164" y="5019427"/>
            <a:ext cx="6863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2400" b="1" dirty="0" smtClean="0">
                <a:latin typeface="+mn-lt"/>
              </a:rPr>
              <a:t>Bezpečné a odpovědné chování online jako součást vzdělávacích osnov k digitální gramotnosti </a:t>
            </a:r>
            <a:endParaRPr lang="en-IE" sz="2400" b="1" dirty="0" smtClean="0">
              <a:latin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/>
              <a:t>Rizika x příležitosti</a:t>
            </a:r>
            <a:endParaRPr lang="cs-CZ" b="1" dirty="0"/>
          </a:p>
        </p:txBody>
      </p:sp>
      <p:pic>
        <p:nvPicPr>
          <p:cNvPr id="4" name="Picture 2" descr="overcoming project issues 300x299 Overcoming Common Project Issues   Part 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24" y="2003587"/>
            <a:ext cx="257175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11559" y="1484784"/>
            <a:ext cx="454747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600" dirty="0" smtClean="0"/>
              <a:t>Zneužití osobních údajů</a:t>
            </a:r>
          </a:p>
          <a:p>
            <a:pPr>
              <a:spcBef>
                <a:spcPts val="1200"/>
              </a:spcBef>
            </a:pPr>
            <a:r>
              <a:rPr lang="cs-CZ" sz="2600" dirty="0" smtClean="0"/>
              <a:t>Zahlcení informacemi</a:t>
            </a:r>
          </a:p>
          <a:p>
            <a:pPr>
              <a:spcBef>
                <a:spcPts val="1200"/>
              </a:spcBef>
            </a:pPr>
            <a:r>
              <a:rPr lang="cs-CZ" sz="2600" dirty="0" err="1" smtClean="0"/>
              <a:t>Kyberšikana</a:t>
            </a:r>
            <a:endParaRPr lang="cs-CZ" sz="2600" dirty="0" smtClean="0"/>
          </a:p>
          <a:p>
            <a:pPr>
              <a:spcBef>
                <a:spcPts val="1200"/>
              </a:spcBef>
            </a:pPr>
            <a:r>
              <a:rPr lang="cs-CZ" sz="2600" dirty="0" smtClean="0"/>
              <a:t>Viry</a:t>
            </a:r>
          </a:p>
          <a:p>
            <a:pPr>
              <a:spcBef>
                <a:spcPts val="1200"/>
              </a:spcBef>
            </a:pPr>
            <a:r>
              <a:rPr lang="cs-CZ" sz="2600" dirty="0" err="1" smtClean="0"/>
              <a:t>Trolling</a:t>
            </a:r>
            <a:endParaRPr lang="cs-CZ" sz="2600" dirty="0" smtClean="0"/>
          </a:p>
          <a:p>
            <a:pPr>
              <a:spcBef>
                <a:spcPts val="1200"/>
              </a:spcBef>
            </a:pPr>
            <a:r>
              <a:rPr lang="cs-CZ" sz="2600" dirty="0" smtClean="0"/>
              <a:t>Nevhodný obsah</a:t>
            </a:r>
          </a:p>
          <a:p>
            <a:pPr>
              <a:spcBef>
                <a:spcPts val="1200"/>
              </a:spcBef>
            </a:pPr>
            <a:r>
              <a:rPr lang="cs-CZ" sz="2600" dirty="0" smtClean="0"/>
              <a:t>Porušování autorského práva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571999" y="1484784"/>
            <a:ext cx="37079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cs-CZ" sz="2600" dirty="0" smtClean="0"/>
              <a:t>Dostupnost informací</a:t>
            </a:r>
          </a:p>
          <a:p>
            <a:pPr algn="r">
              <a:spcBef>
                <a:spcPts val="1200"/>
              </a:spcBef>
            </a:pPr>
            <a:r>
              <a:rPr lang="cs-CZ" sz="2600" dirty="0" smtClean="0"/>
              <a:t>Svoboda projevu</a:t>
            </a:r>
          </a:p>
          <a:p>
            <a:pPr algn="r">
              <a:spcBef>
                <a:spcPts val="1200"/>
              </a:spcBef>
            </a:pPr>
            <a:r>
              <a:rPr lang="cs-CZ" sz="2600" dirty="0" smtClean="0"/>
              <a:t>Zjednodušování</a:t>
            </a:r>
          </a:p>
          <a:p>
            <a:pPr algn="r">
              <a:spcBef>
                <a:spcPts val="1200"/>
              </a:spcBef>
            </a:pPr>
            <a:r>
              <a:rPr lang="cs-CZ" sz="2600" dirty="0" smtClean="0"/>
              <a:t>Zábava</a:t>
            </a:r>
          </a:p>
          <a:p>
            <a:pPr algn="r">
              <a:spcBef>
                <a:spcPts val="1200"/>
              </a:spcBef>
            </a:pPr>
            <a:r>
              <a:rPr lang="cs-CZ" sz="2600" dirty="0" smtClean="0"/>
              <a:t>Nové možnosti</a:t>
            </a:r>
          </a:p>
          <a:p>
            <a:pPr algn="r">
              <a:spcBef>
                <a:spcPts val="1200"/>
              </a:spcBef>
            </a:pPr>
            <a:r>
              <a:rPr lang="cs-CZ" sz="2600" dirty="0" smtClean="0"/>
              <a:t>Časová nenáročnost</a:t>
            </a:r>
          </a:p>
          <a:p>
            <a:pPr algn="r">
              <a:spcBef>
                <a:spcPts val="1200"/>
              </a:spcBef>
            </a:pPr>
            <a:r>
              <a:rPr lang="cs-CZ" sz="2600" dirty="0" smtClean="0"/>
              <a:t>Zkracování vzdáleností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78989" y="5387963"/>
            <a:ext cx="1866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/>
              <a:t>a tak dále…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35015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827584" y="2132856"/>
            <a:ext cx="4248472" cy="2376264"/>
          </a:xfrm>
          <a:prstGeom prst="roundRect">
            <a:avLst/>
          </a:prstGeom>
          <a:solidFill>
            <a:srgbClr val="FF0000">
              <a:alpha val="21000"/>
            </a:srgb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O čem </a:t>
            </a:r>
            <a:r>
              <a:rPr lang="cs-CZ" sz="4000" b="1" dirty="0" err="1" smtClean="0"/>
              <a:t>eBezpečnost</a:t>
            </a:r>
            <a:r>
              <a:rPr lang="cs-CZ" sz="4000" b="1" dirty="0" smtClean="0"/>
              <a:t> není?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276872"/>
            <a:ext cx="4257068" cy="238089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sz="3000" dirty="0" smtClean="0"/>
              <a:t> </a:t>
            </a:r>
            <a:r>
              <a:rPr lang="cs-CZ" sz="3000" dirty="0" smtClean="0"/>
              <a:t>„V zásadě máme tři možnosti:</a:t>
            </a:r>
            <a:r>
              <a:rPr lang="en-GB" sz="3000" dirty="0" smtClean="0"/>
              <a:t> </a:t>
            </a:r>
            <a:br>
              <a:rPr lang="en-GB" sz="3000" dirty="0" smtClean="0"/>
            </a:br>
            <a:r>
              <a:rPr lang="cs-CZ" sz="3000" dirty="0" smtClean="0"/>
              <a:t>udělat to sami</a:t>
            </a:r>
            <a:r>
              <a:rPr lang="en-GB" sz="3000" dirty="0" smtClean="0"/>
              <a:t>, </a:t>
            </a:r>
            <a:br>
              <a:rPr lang="en-GB" sz="3000" dirty="0" smtClean="0"/>
            </a:br>
            <a:r>
              <a:rPr lang="cs-CZ" sz="3000" dirty="0" smtClean="0"/>
              <a:t>někoho si najmout</a:t>
            </a:r>
            <a:r>
              <a:rPr lang="en-GB" sz="3000" dirty="0" smtClean="0"/>
              <a:t>,  </a:t>
            </a:r>
            <a:br>
              <a:rPr lang="en-GB" sz="3000" dirty="0" smtClean="0"/>
            </a:br>
            <a:r>
              <a:rPr lang="cs-CZ" sz="3000" dirty="0" smtClean="0"/>
              <a:t>nebo </a:t>
            </a:r>
            <a:r>
              <a:rPr lang="cs-CZ" sz="3000" b="1" dirty="0" smtClean="0"/>
              <a:t>to dětem zakázat</a:t>
            </a:r>
            <a:r>
              <a:rPr lang="en-GB" sz="3000" dirty="0" smtClean="0"/>
              <a:t>.</a:t>
            </a:r>
            <a:r>
              <a:rPr lang="cs-CZ" sz="3000" dirty="0" smtClean="0"/>
              <a:t>“</a:t>
            </a:r>
            <a:endParaRPr lang="en-GB" sz="3000" dirty="0" smtClean="0"/>
          </a:p>
          <a:p>
            <a:pPr algn="ctr">
              <a:buNone/>
            </a:pPr>
            <a:r>
              <a:rPr lang="en-GB" dirty="0" smtClean="0"/>
              <a:t>                           </a:t>
            </a:r>
            <a:r>
              <a:rPr lang="en-GB" sz="2800" i="1" dirty="0" smtClean="0"/>
              <a:t>Mona  Crane</a:t>
            </a:r>
            <a:endParaRPr lang="cs-CZ" sz="28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36096" y="2336103"/>
            <a:ext cx="3026919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Filtrování obsahu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Blokování obsahu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800" dirty="0" smtClean="0"/>
              <a:t>Zákazy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01161" y="5046550"/>
            <a:ext cx="4149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/>
              <a:t>Jak to chodí u vás?</a:t>
            </a:r>
            <a:endParaRPr lang="cs-CZ" sz="4000" b="1" i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579" y="3768311"/>
            <a:ext cx="1075123" cy="107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6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O čem </a:t>
            </a:r>
            <a:r>
              <a:rPr lang="cs-CZ" sz="4000" b="1" dirty="0" err="1" smtClean="0"/>
              <a:t>eBezpečnost</a:t>
            </a:r>
            <a:r>
              <a:rPr lang="cs-CZ" sz="4000" b="1" dirty="0" smtClean="0"/>
              <a:t> je?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123" y="1916832"/>
            <a:ext cx="5184576" cy="388843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Posilování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cs-CZ" b="1" dirty="0">
                <a:solidFill>
                  <a:srgbClr val="C00000"/>
                </a:solidFill>
              </a:rPr>
              <a:t>vědomí </a:t>
            </a:r>
            <a:r>
              <a:rPr lang="cs-CZ" dirty="0"/>
              <a:t>dětí a mládeže </a:t>
            </a:r>
            <a:r>
              <a:rPr lang="cs-CZ" dirty="0" smtClean="0"/>
              <a:t>o </a:t>
            </a:r>
            <a:r>
              <a:rPr lang="cs-CZ" dirty="0"/>
              <a:t>ochraně jejich dat </a:t>
            </a:r>
          </a:p>
          <a:p>
            <a:pPr>
              <a:defRPr/>
            </a:pPr>
            <a:r>
              <a:rPr lang="cs-CZ" b="1" dirty="0" smtClean="0">
                <a:solidFill>
                  <a:srgbClr val="C00000"/>
                </a:solidFill>
              </a:rPr>
              <a:t>Povzbuzování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dětí k zodpovědnému chování </a:t>
            </a:r>
          </a:p>
          <a:p>
            <a:pPr>
              <a:defRPr/>
            </a:pPr>
            <a:r>
              <a:rPr lang="cs-CZ" b="1" dirty="0" smtClean="0">
                <a:solidFill>
                  <a:srgbClr val="C00000"/>
                </a:solidFill>
              </a:rPr>
              <a:t>Zapojování</a:t>
            </a:r>
            <a:r>
              <a:rPr lang="en-GB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dětí</a:t>
            </a:r>
            <a:r>
              <a:rPr lang="cs-CZ" dirty="0"/>
              <a:t>, aby samy rozpoznávaly rizika i pozitivní stránky komunikace </a:t>
            </a:r>
            <a:r>
              <a:rPr lang="cs-CZ" dirty="0" smtClean="0"/>
              <a:t>online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723" y="2852936"/>
            <a:ext cx="2676872" cy="178458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8934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 smtClean="0"/>
              <a:t>Příklad </a:t>
            </a:r>
            <a:r>
              <a:rPr lang="cs-CZ" b="1" dirty="0" err="1" smtClean="0"/>
              <a:t>eBezpečnostní</a:t>
            </a:r>
            <a:r>
              <a:rPr lang="cs-CZ" b="1" dirty="0" smtClean="0"/>
              <a:t>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137" y="1628800"/>
            <a:ext cx="8229600" cy="2088232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3"/>
              </a:rPr>
              <a:t>Byron </a:t>
            </a:r>
            <a:r>
              <a:rPr lang="cs-CZ" dirty="0" err="1" smtClean="0">
                <a:hlinkClick r:id="rId3"/>
              </a:rPr>
              <a:t>Review</a:t>
            </a:r>
            <a:r>
              <a:rPr lang="cs-CZ" dirty="0" smtClean="0">
                <a:hlinkClick r:id="rId3"/>
              </a:rPr>
              <a:t>: </a:t>
            </a:r>
            <a:r>
              <a:rPr lang="en-US" dirty="0" smtClean="0">
                <a:hlinkClick r:id="rId3"/>
              </a:rPr>
              <a:t>Safer Children in a Digital World</a:t>
            </a:r>
            <a:r>
              <a:rPr lang="cs-CZ" dirty="0" smtClean="0">
                <a:hlinkClick r:id="rId3"/>
              </a:rPr>
              <a:t> </a:t>
            </a:r>
            <a:r>
              <a:rPr lang="cs-CZ" sz="2400" dirty="0" smtClean="0"/>
              <a:t>(zpráva UK z roku 2008 o užívání videoher a internetu dětmi)</a:t>
            </a:r>
          </a:p>
          <a:p>
            <a:r>
              <a:rPr lang="cs-CZ" dirty="0" smtClean="0"/>
              <a:t>Profesorka </a:t>
            </a:r>
            <a:r>
              <a:rPr lang="cs-CZ" dirty="0" err="1" smtClean="0"/>
              <a:t>Tanya</a:t>
            </a:r>
            <a:r>
              <a:rPr lang="cs-CZ" dirty="0" smtClean="0"/>
              <a:t> Byron zde definovala tři strategické</a:t>
            </a:r>
            <a:r>
              <a:rPr lang="cs-CZ" baseline="0" dirty="0" smtClean="0"/>
              <a:t> cíle pro bezpečný internet</a:t>
            </a:r>
            <a:r>
              <a:rPr lang="en-US" dirty="0" smtClean="0"/>
              <a:t> </a:t>
            </a:r>
            <a:endParaRPr lang="cs-CZ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l="29297" t="11719" r="27490" b="6250"/>
          <a:stretch>
            <a:fillRect/>
          </a:stretch>
        </p:blipFill>
        <p:spPr bwMode="auto">
          <a:xfrm>
            <a:off x="7130897" y="3168153"/>
            <a:ext cx="1682750" cy="2395538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79492" y="3685131"/>
            <a:ext cx="655140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400" dirty="0" smtClean="0"/>
              <a:t>snížení</a:t>
            </a:r>
            <a:r>
              <a:rPr lang="cs-CZ" sz="2400" baseline="0" dirty="0" smtClean="0"/>
              <a:t> dostupnosti ilegálního obsahu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400" dirty="0" smtClean="0"/>
              <a:t>zakázání přístupu k nevhodnému obsahu </a:t>
            </a:r>
          </a:p>
          <a:p>
            <a:pPr marL="914400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sz="2400" dirty="0" smtClean="0"/>
              <a:t>zvýšení odolnosti a schopnosti mládeže si pomoci sami, pokud se něco děje špatně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712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Snížení dostupnosti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805" y="2132856"/>
            <a:ext cx="4834880" cy="326896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Snížení dostupnosti </a:t>
            </a:r>
            <a:r>
              <a:rPr lang="cs-CZ" dirty="0"/>
              <a:t>škodlivého a nevhodného </a:t>
            </a:r>
            <a:r>
              <a:rPr lang="cs-CZ" dirty="0" smtClean="0"/>
              <a:t>obsahu</a:t>
            </a:r>
            <a:endParaRPr lang="en-GB" dirty="0"/>
          </a:p>
          <a:p>
            <a:pPr>
              <a:defRPr/>
            </a:pPr>
            <a:r>
              <a:rPr lang="cs-CZ" dirty="0" smtClean="0"/>
              <a:t>Snížení </a:t>
            </a:r>
            <a:r>
              <a:rPr lang="cs-CZ" dirty="0"/>
              <a:t>obecně </a:t>
            </a:r>
            <a:r>
              <a:rPr lang="cs-CZ" dirty="0" smtClean="0"/>
              <a:t>výskytu </a:t>
            </a:r>
            <a:r>
              <a:rPr lang="cs-CZ" dirty="0"/>
              <a:t>takového </a:t>
            </a:r>
            <a:r>
              <a:rPr lang="cs-CZ" dirty="0" smtClean="0"/>
              <a:t>obsahu</a:t>
            </a:r>
            <a:endParaRPr lang="en-GB" dirty="0"/>
          </a:p>
          <a:p>
            <a:pPr>
              <a:defRPr/>
            </a:pPr>
            <a:r>
              <a:rPr lang="cs-CZ" dirty="0" smtClean="0"/>
              <a:t>Snížení míry </a:t>
            </a:r>
            <a:r>
              <a:rPr lang="cs-CZ" dirty="0"/>
              <a:t>přijatelnosti takového </a:t>
            </a:r>
            <a:r>
              <a:rPr lang="cs-CZ" dirty="0" smtClean="0"/>
              <a:t>obsahu </a:t>
            </a:r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930" y="2499823"/>
            <a:ext cx="3185337" cy="208108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9963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92896"/>
            <a:ext cx="3396952" cy="2264635"/>
          </a:xfrm>
          <a:prstGeom prst="rect">
            <a:avLst/>
          </a:prstGeom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4000" b="1" dirty="0" smtClean="0"/>
              <a:t>Zakázání přístupu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9912" y="1628800"/>
            <a:ext cx="4906888" cy="4525963"/>
          </a:xfrm>
        </p:spPr>
        <p:txBody>
          <a:bodyPr/>
          <a:lstStyle/>
          <a:p>
            <a:r>
              <a:rPr lang="cs-CZ" dirty="0" smtClean="0"/>
              <a:t>Dát dětem a jejich rodičům nástroje, jak si poradit s nevhodným obsahem.</a:t>
            </a:r>
            <a:endParaRPr lang="en-GB" dirty="0" smtClean="0"/>
          </a:p>
          <a:p>
            <a:r>
              <a:rPr lang="cs-CZ" dirty="0" smtClean="0"/>
              <a:t>Vyhnout se škodlivým a nevhodným kontaktům.</a:t>
            </a:r>
            <a:endParaRPr lang="en-GB" dirty="0" smtClean="0"/>
          </a:p>
          <a:p>
            <a:r>
              <a:rPr lang="cs-CZ" dirty="0" smtClean="0"/>
              <a:t>Omezit nevhodné formy chování.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2222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cs-CZ" sz="4000" b="1" dirty="0" smtClean="0"/>
              <a:t>Zvýšení odolnosti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111" y="1412776"/>
            <a:ext cx="5760640" cy="452596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dirty="0"/>
              <a:t>Naučit děti </a:t>
            </a:r>
            <a:r>
              <a:rPr lang="cs-CZ" dirty="0" smtClean="0"/>
              <a:t>poradit si s </a:t>
            </a:r>
            <a:r>
              <a:rPr lang="cs-CZ" dirty="0"/>
              <a:t>nevhodným obsahem a </a:t>
            </a:r>
            <a:r>
              <a:rPr lang="cs-CZ" dirty="0" smtClean="0"/>
              <a:t>kontakty.</a:t>
            </a:r>
            <a:endParaRPr lang="en-GB" dirty="0"/>
          </a:p>
          <a:p>
            <a:pPr>
              <a:defRPr/>
            </a:pPr>
            <a:r>
              <a:rPr lang="cs-CZ" dirty="0"/>
              <a:t>Dát rodičům takové nástroje a dovednosti, aby svým dětem uměli </a:t>
            </a:r>
            <a:r>
              <a:rPr lang="cs-CZ" dirty="0" smtClean="0"/>
              <a:t>pomoci.</a:t>
            </a:r>
            <a:endParaRPr lang="en-GB" dirty="0"/>
          </a:p>
          <a:p>
            <a:pPr>
              <a:defRPr/>
            </a:pPr>
            <a:r>
              <a:rPr lang="cs-CZ" dirty="0"/>
              <a:t>Najít způsoby, jak se rodiče mohou vypořádat s nevhodným obsahem a nevhodným chováním svých </a:t>
            </a:r>
            <a:r>
              <a:rPr lang="cs-CZ" dirty="0" smtClean="0"/>
              <a:t>dětí.</a:t>
            </a:r>
            <a:endParaRPr lang="en-GB" dirty="0"/>
          </a:p>
          <a:p>
            <a:endParaRPr lang="cs-CZ" dirty="0"/>
          </a:p>
        </p:txBody>
      </p:sp>
      <p:pic>
        <p:nvPicPr>
          <p:cNvPr id="4" name="Picture 4" descr="http://ec.europa.eu/information_society/images/makereport_anim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727" y="2785252"/>
            <a:ext cx="2872789" cy="135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38123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908</Words>
  <Application>Microsoft Office PowerPoint</Application>
  <PresentationFormat>Předvádění na obrazovce (4:3)</PresentationFormat>
  <Paragraphs>108</Paragraphs>
  <Slides>16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Vzdělávací program eSafety – Bezpečné virtuální prostředí</vt:lpstr>
      <vt:lpstr>Koncepce tří „C“</vt:lpstr>
      <vt:lpstr>Rizika x příležitosti</vt:lpstr>
      <vt:lpstr>O čem eBezpečnost není?</vt:lpstr>
      <vt:lpstr>O čem eBezpečnost je?</vt:lpstr>
      <vt:lpstr>Příklad eBezpečnostní politiky</vt:lpstr>
      <vt:lpstr>Snížení dostupnosti</vt:lpstr>
      <vt:lpstr>Zakázání přístupu</vt:lpstr>
      <vt:lpstr>Zvýšení odolnosti</vt:lpstr>
      <vt:lpstr>Jaká je role rodičů?</vt:lpstr>
      <vt:lpstr>Co říkají čísla</vt:lpstr>
      <vt:lpstr>Riskovat je součást dospívání...</vt:lpstr>
      <vt:lpstr>Strašák jménem sociální média</vt:lpstr>
      <vt:lpstr>Jak se dnes učí o sociálních sítích ve škole?</vt:lpstr>
      <vt:lpstr>Akční plán proti kyberšikaně Irsko, 2013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Vzdělávací program eSafety – Bezpečné virtuální prostředí</dc:title>
  <dc:creator>Sarka</dc:creator>
  <cp:lastModifiedBy>Sarka</cp:lastModifiedBy>
  <cp:revision>28</cp:revision>
  <dcterms:created xsi:type="dcterms:W3CDTF">2014-04-14T09:35:08Z</dcterms:created>
  <dcterms:modified xsi:type="dcterms:W3CDTF">2014-07-02T12:23:00Z</dcterms:modified>
</cp:coreProperties>
</file>