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4B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9CAE6-BE92-4BC2-81BA-AB86C97A257F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F048B2-9C57-4277-9A0A-6B0DD2FD49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421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monsensemedia.org/educators/curriculum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cybersmart.gov.au/Schools.aspx" TargetMode="External"/><Relationship Id="rId5" Type="http://schemas.openxmlformats.org/officeDocument/2006/relationships/hyperlink" Target="http://mediasmarts.ca/digital-media-literacy-fundamentals" TargetMode="External"/><Relationship Id="rId4" Type="http://schemas.openxmlformats.org/officeDocument/2006/relationships/hyperlink" Target="http://www.ciconline.org/DigitalCitizenship" TargetMode="Externa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http://www.youtube.com/watch?v=hSQ6GcskLNg – na této adrese video v aj (5:25) s výsledky výzkumu americké organizace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FOSI (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Family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Online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Safety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Institute) z listopadu roku 2012 -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online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výzkum mezi teenagery (13 – 17 let, 511jedinců) a jejich rodiči (500 jedinců) – kompletní zpráva zde: http://www.fosi.org/research.html (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Online 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Generation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Gap)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048B2-9C57-4277-9A0A-6B0DD2FD4990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665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výzkum americké organizace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FOSI (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Family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Online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Safety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Institute) z října roku 2013 -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online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výzkum mezi teenagery (13 – 17 let, 558 jedinců)– kompletní zpráva zde: http://www.fosi.org/research.html (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Teen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Identity 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Theft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048B2-9C57-4277-9A0A-6B0DD2FD499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287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Výzkum EU </a:t>
            </a:r>
            <a:r>
              <a:rPr lang="cs-CZ" dirty="0" err="1" smtClean="0"/>
              <a:t>Kids</a:t>
            </a:r>
            <a:r>
              <a:rPr lang="cs-CZ" dirty="0" smtClean="0"/>
              <a:t> Online II z roku 2011 - </a:t>
            </a:r>
            <a:r>
              <a:rPr lang="en-GB" sz="1200" dirty="0" smtClean="0"/>
              <a:t>Prof Livingstone S. and Dr Haddon, L. (2011, September) Final Report, EU Kids Online II [Online]. (http://www2.lse.ac.uk/media@lse/research/EUKidsOnline/EU%20Kids%20II%20(2009-11)/EUKidsOnlineIIReports/Final%20report.pdf)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048B2-9C57-4277-9A0A-6B0DD2FD4990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3588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Výzkum Seznamu.cz, </a:t>
            </a:r>
            <a:r>
              <a:rPr lang="cs-CZ" dirty="0" err="1" smtClean="0"/>
              <a:t>Bezpecneho</a:t>
            </a:r>
            <a:r>
              <a:rPr lang="cs-CZ" dirty="0" smtClean="0"/>
              <a:t> internetu.cz a UP Olomouc (e-bezpečí) z roku 2013 - http://www.slideshare.net/kopeckyk/nebezpe-internetov-komunikace-4-ebezpe-seznamcz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048B2-9C57-4277-9A0A-6B0DD2FD4990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3814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Možnost puštění videa:</a:t>
            </a:r>
            <a:r>
              <a:rPr lang="cs-CZ" baseline="0" dirty="0" smtClean="0"/>
              <a:t> </a:t>
            </a:r>
            <a:r>
              <a:rPr lang="cs-CZ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http://www.youtube.com/watch?v=e0I13tKrxcA –</a:t>
            </a:r>
            <a:r>
              <a:rPr lang="cs-CZ" sz="1200" u="non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 to je Digital </a:t>
            </a:r>
            <a:r>
              <a:rPr lang="cs-CZ" sz="1200" u="non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Citizenship</a:t>
            </a:r>
            <a:r>
              <a:rPr lang="cs-CZ" sz="1200" u="non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(v aj, 1:08)</a:t>
            </a:r>
            <a:r>
              <a:rPr lang="cs-CZ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nebo http://www.youtube.com/watch?v=vXw55E2JbPE – </a:t>
            </a:r>
            <a:r>
              <a:rPr lang="cs-CZ" sz="1200" u="non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YouTube</a:t>
            </a:r>
            <a:r>
              <a:rPr lang="cs-CZ" sz="1200" u="non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u="non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digital</a:t>
            </a:r>
            <a:r>
              <a:rPr lang="cs-CZ" sz="1200" u="non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u="non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citizenship</a:t>
            </a:r>
            <a:r>
              <a:rPr lang="cs-CZ" sz="1200" u="non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curriculum (v aj, 1:35)</a:t>
            </a:r>
            <a:endParaRPr lang="cs-CZ" sz="1200" u="non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048B2-9C57-4277-9A0A-6B0DD2FD4990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5107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Digitální gramotnost podle NAACE  (2012) obsahuje následující dílčí dovednosti,</a:t>
            </a:r>
            <a:r>
              <a:rPr lang="cs-CZ" baseline="0" dirty="0" smtClean="0"/>
              <a:t> které je nutno zásadně rozvíjet.</a:t>
            </a:r>
            <a:endParaRPr lang="en-US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048B2-9C57-4277-9A0A-6B0DD2FD4990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3309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Diskuze k vytvořené definici, jak souvisí s pojmy z minulého </a:t>
            </a:r>
            <a:r>
              <a:rPr lang="cs-CZ" dirty="0" err="1" smtClean="0"/>
              <a:t>slidu</a:t>
            </a:r>
            <a:r>
              <a:rPr lang="cs-CZ" dirty="0" smtClean="0"/>
              <a:t>, jak je možné je do definice zapojit?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048B2-9C57-4277-9A0A-6B0DD2FD4990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7561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cs-CZ" dirty="0" smtClean="0"/>
              <a:t>Lektor</a:t>
            </a:r>
            <a:r>
              <a:rPr lang="cs-CZ" baseline="0" dirty="0" smtClean="0"/>
              <a:t> rozdělí skupinu na 4 menší tak, aby každá z nich mohla prostudovat jeden příklad (1. - </a:t>
            </a:r>
            <a:r>
              <a:rPr lang="en-US" dirty="0" smtClean="0">
                <a:hlinkClick r:id="rId3"/>
              </a:rPr>
              <a:t>www.commonsensemedia.org/educators/curriculum</a:t>
            </a:r>
            <a:r>
              <a:rPr lang="cs-CZ" dirty="0" smtClean="0"/>
              <a:t>, 2. - </a:t>
            </a:r>
            <a:r>
              <a:rPr lang="en-US" dirty="0" smtClean="0">
                <a:hlinkClick r:id="rId4"/>
              </a:rPr>
              <a:t>www.ciconline.org/DigitalCitizenship</a:t>
            </a:r>
            <a:r>
              <a:rPr lang="cs-CZ" dirty="0" smtClean="0"/>
              <a:t>, 3. - </a:t>
            </a:r>
            <a:r>
              <a:rPr lang="en-US" dirty="0" smtClean="0">
                <a:hlinkClick r:id="rId5"/>
              </a:rPr>
              <a:t>mediasmarts.ca/digital-media-literacy-fundamentals</a:t>
            </a:r>
            <a:r>
              <a:rPr lang="cs-CZ" dirty="0" smtClean="0"/>
              <a:t>, 4. - </a:t>
            </a:r>
            <a:r>
              <a:rPr lang="en-US" dirty="0" smtClean="0">
                <a:hlinkClick r:id="rId6"/>
              </a:rPr>
              <a:t>www.cybersmart.gov.au/Schools.aspx</a:t>
            </a:r>
            <a:r>
              <a:rPr lang="cs-CZ" dirty="0" smtClean="0"/>
              <a:t>)</a:t>
            </a:r>
            <a:r>
              <a:rPr lang="cs-CZ" baseline="0" dirty="0" smtClean="0"/>
              <a:t>. Skupiny následně definují přínosy jednotlivých příkladů. </a:t>
            </a:r>
            <a:endParaRPr lang="en-US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048B2-9C57-4277-9A0A-6B0DD2FD4990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74926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Při procházení materiálů se skupinky soustředí na tyto otázky a pokouší se na ně odpovědět.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048B2-9C57-4277-9A0A-6B0DD2FD4990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289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485F3-4C9D-417F-AF75-7169DE877904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C33B-084D-49ED-91A9-0CB214CDDF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4598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485F3-4C9D-417F-AF75-7169DE877904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C33B-084D-49ED-91A9-0CB214CDDF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774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485F3-4C9D-417F-AF75-7169DE877904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C33B-084D-49ED-91A9-0CB214CDDF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8627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485F3-4C9D-417F-AF75-7169DE877904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C33B-084D-49ED-91A9-0CB214CDDF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384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485F3-4C9D-417F-AF75-7169DE877904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C33B-084D-49ED-91A9-0CB214CDDF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049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485F3-4C9D-417F-AF75-7169DE877904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C33B-084D-49ED-91A9-0CB214CDDF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0687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485F3-4C9D-417F-AF75-7169DE877904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C33B-084D-49ED-91A9-0CB214CDDF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291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485F3-4C9D-417F-AF75-7169DE877904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C33B-084D-49ED-91A9-0CB214CDDF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0456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485F3-4C9D-417F-AF75-7169DE877904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C33B-084D-49ED-91A9-0CB214CDDF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328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485F3-4C9D-417F-AF75-7169DE877904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C33B-084D-49ED-91A9-0CB214CDDF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5797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485F3-4C9D-417F-AF75-7169DE877904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C33B-084D-49ED-91A9-0CB214CDDF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958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485F3-4C9D-417F-AF75-7169DE877904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AC33B-084D-49ED-91A9-0CB214CDDF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347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monsensemedia.org/educators/curriculu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ybersmart.gov.au/Schools.aspx" TargetMode="External"/><Relationship Id="rId5" Type="http://schemas.openxmlformats.org/officeDocument/2006/relationships/hyperlink" Target="http://mediasmarts.ca/digital-media-literacy-fundamentals" TargetMode="External"/><Relationship Id="rId4" Type="http://schemas.openxmlformats.org/officeDocument/2006/relationships/hyperlink" Target="http://www.ciconline.org/DigitalCitizenship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youtube.com/watch?v=a8J06gVIR8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http://www.youtube.com/watch?v=hSQ6GcskLN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10" Type="http://schemas.openxmlformats.org/officeDocument/2006/relationships/image" Target="../media/image15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628800"/>
            <a:ext cx="7990656" cy="1470025"/>
          </a:xfrm>
        </p:spPr>
        <p:txBody>
          <a:bodyPr>
            <a:normAutofit/>
          </a:bodyPr>
          <a:lstStyle/>
          <a:p>
            <a:r>
              <a:rPr lang="en-IE" sz="3200" dirty="0" err="1"/>
              <a:t>Vzdělávací</a:t>
            </a:r>
            <a:r>
              <a:rPr lang="en-IE" sz="3200" dirty="0"/>
              <a:t> program</a:t>
            </a:r>
            <a:br>
              <a:rPr lang="en-IE" sz="3200" dirty="0"/>
            </a:br>
            <a:r>
              <a:rPr lang="en-IE" sz="3200" dirty="0"/>
              <a:t>e</a:t>
            </a:r>
            <a:r>
              <a:rPr lang="cs-CZ" sz="3200" dirty="0"/>
              <a:t>S</a:t>
            </a:r>
            <a:r>
              <a:rPr lang="en-IE" sz="3200" dirty="0" err="1"/>
              <a:t>afety</a:t>
            </a:r>
            <a:r>
              <a:rPr lang="en-IE" sz="3200" dirty="0"/>
              <a:t> – </a:t>
            </a:r>
            <a:r>
              <a:rPr lang="en-IE" sz="3200" dirty="0" err="1"/>
              <a:t>Bezpečné</a:t>
            </a:r>
            <a:r>
              <a:rPr lang="en-IE" sz="3200" dirty="0"/>
              <a:t> </a:t>
            </a:r>
            <a:r>
              <a:rPr lang="en-IE" sz="3200" dirty="0" err="1"/>
              <a:t>virtuální</a:t>
            </a:r>
            <a:r>
              <a:rPr lang="en-IE" sz="3200" dirty="0"/>
              <a:t> </a:t>
            </a:r>
            <a:r>
              <a:rPr lang="en-IE" sz="3200" dirty="0" err="1"/>
              <a:t>prostředí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2924944"/>
            <a:ext cx="7776864" cy="1752600"/>
          </a:xfrm>
        </p:spPr>
        <p:txBody>
          <a:bodyPr>
            <a:normAutofit/>
          </a:bodyPr>
          <a:lstStyle/>
          <a:p>
            <a:r>
              <a:rPr lang="cs-CZ" sz="4400" b="1" dirty="0" err="1" smtClean="0">
                <a:solidFill>
                  <a:schemeClr val="tx1"/>
                </a:solidFill>
              </a:rPr>
              <a:t>eS</a:t>
            </a:r>
            <a:r>
              <a:rPr lang="cs-CZ" sz="4400" b="1" dirty="0" smtClean="0">
                <a:solidFill>
                  <a:schemeClr val="tx1"/>
                </a:solidFill>
              </a:rPr>
              <a:t> 2.1 </a:t>
            </a:r>
            <a:r>
              <a:rPr lang="es-ES" sz="4400" b="1" dirty="0">
                <a:solidFill>
                  <a:schemeClr val="tx1"/>
                </a:solidFill>
              </a:rPr>
              <a:t>Digit</a:t>
            </a:r>
            <a:r>
              <a:rPr lang="cs-CZ" sz="4400" b="1" dirty="0" err="1">
                <a:solidFill>
                  <a:schemeClr val="tx1"/>
                </a:solidFill>
              </a:rPr>
              <a:t>ální</a:t>
            </a:r>
            <a:r>
              <a:rPr lang="cs-CZ" sz="4400" b="1" dirty="0">
                <a:solidFill>
                  <a:schemeClr val="tx1"/>
                </a:solidFill>
              </a:rPr>
              <a:t> gramotnost v kontextu  </a:t>
            </a:r>
            <a:r>
              <a:rPr lang="cs-CZ" sz="4400" b="1" dirty="0" err="1">
                <a:solidFill>
                  <a:schemeClr val="tx1"/>
                </a:solidFill>
              </a:rPr>
              <a:t>eBezpečnosti</a:t>
            </a:r>
            <a:endParaRPr lang="cs-CZ" sz="4400" b="1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9620" y="4437112"/>
            <a:ext cx="2304256" cy="1397915"/>
          </a:xfrm>
          <a:prstGeom prst="rect">
            <a:avLst/>
          </a:prstGeom>
          <a:ln>
            <a:solidFill>
              <a:srgbClr val="5A4B16"/>
            </a:solidFill>
          </a:ln>
        </p:spPr>
      </p:pic>
    </p:spTree>
    <p:extLst>
      <p:ext uri="{BB962C8B-B14F-4D97-AF65-F5344CB8AC3E}">
        <p14:creationId xmlns:p14="http://schemas.microsoft.com/office/powerpoint/2010/main" val="4234226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b="1" dirty="0" err="1" smtClean="0"/>
              <a:t>eBezpečnost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3268960"/>
          </a:xfrm>
        </p:spPr>
        <p:txBody>
          <a:bodyPr/>
          <a:lstStyle/>
          <a:p>
            <a:pPr marL="0" indent="0" algn="ctr">
              <a:buNone/>
            </a:pPr>
            <a:r>
              <a:rPr lang="cs-CZ" i="1" dirty="0" smtClean="0"/>
              <a:t>Prostor pro definici </a:t>
            </a:r>
            <a:r>
              <a:rPr lang="cs-CZ" i="1" dirty="0" err="1" smtClean="0"/>
              <a:t>eBezpečnosti</a:t>
            </a:r>
            <a:r>
              <a:rPr lang="cs-CZ" i="1" dirty="0" smtClean="0"/>
              <a:t> utvořenou účastníky během modulu 1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497948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b="1" dirty="0" smtClean="0"/>
              <a:t>Situace v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701008"/>
          </a:xfrm>
        </p:spPr>
        <p:txBody>
          <a:bodyPr/>
          <a:lstStyle/>
          <a:p>
            <a:r>
              <a:rPr lang="cs-CZ" dirty="0" smtClean="0"/>
              <a:t>Vlastní zkušenosti s využíváním ICT ve výuce</a:t>
            </a:r>
          </a:p>
          <a:p>
            <a:r>
              <a:rPr lang="cs-CZ" dirty="0" smtClean="0"/>
              <a:t>Co je třeba zlepšit</a:t>
            </a:r>
          </a:p>
          <a:p>
            <a:r>
              <a:rPr lang="cs-CZ" dirty="0" smtClean="0"/>
              <a:t>Jak je moje škola aktivní v rámci ICT vzdělávání</a:t>
            </a:r>
          </a:p>
          <a:p>
            <a:r>
              <a:rPr lang="cs-CZ" dirty="0" smtClean="0"/>
              <a:t>Zapojování konceptů a zásad </a:t>
            </a:r>
            <a:r>
              <a:rPr lang="cs-CZ" dirty="0" err="1" smtClean="0"/>
              <a:t>eBezpečnosti</a:t>
            </a:r>
            <a:endParaRPr lang="cs-CZ" dirty="0" smtClean="0"/>
          </a:p>
          <a:p>
            <a:r>
              <a:rPr lang="cs-CZ" dirty="0" smtClean="0"/>
              <a:t>Rady, tipy, triky – jak zapojit ICT do výuky, jak zapojit </a:t>
            </a:r>
            <a:r>
              <a:rPr lang="cs-CZ" dirty="0" err="1" smtClean="0"/>
              <a:t>eBezpečnost</a:t>
            </a:r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5841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7102" y="500706"/>
            <a:ext cx="6131024" cy="1143000"/>
          </a:xfrm>
        </p:spPr>
        <p:txBody>
          <a:bodyPr>
            <a:noAutofit/>
          </a:bodyPr>
          <a:lstStyle/>
          <a:p>
            <a:pPr algn="r"/>
            <a:r>
              <a:rPr lang="cs-CZ" sz="3600" b="1" dirty="0"/>
              <a:t>Hlavní proudy výuky </a:t>
            </a:r>
            <a:r>
              <a:rPr lang="cs-CZ" sz="3600" b="1" dirty="0" err="1" smtClean="0"/>
              <a:t>eBezpečnosti</a:t>
            </a:r>
            <a:endParaRPr lang="cs-CZ" sz="3600" b="1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4623437" y="2665679"/>
            <a:ext cx="3528392" cy="30243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800" b="1" dirty="0" smtClean="0"/>
              <a:t>Podpora:</a:t>
            </a:r>
            <a:endParaRPr lang="en-IE" sz="2800" b="1" dirty="0" smtClean="0"/>
          </a:p>
          <a:p>
            <a:pPr lvl="2"/>
            <a:r>
              <a:rPr lang="cs-CZ" sz="2800" b="1" dirty="0" smtClean="0"/>
              <a:t> Občanství</a:t>
            </a:r>
            <a:endParaRPr lang="en-IE" sz="2800" b="1" dirty="0"/>
          </a:p>
          <a:p>
            <a:pPr lvl="2"/>
            <a:r>
              <a:rPr lang="cs-CZ" sz="2800" b="1" dirty="0" smtClean="0"/>
              <a:t> Gramotnosti</a:t>
            </a:r>
            <a:endParaRPr lang="en-IE" sz="2800" b="1" dirty="0"/>
          </a:p>
          <a:p>
            <a:pPr lvl="2"/>
            <a:r>
              <a:rPr lang="cs-CZ" sz="2800" b="1" dirty="0" smtClean="0"/>
              <a:t> Bezpečnosti</a:t>
            </a:r>
            <a:endParaRPr lang="en-US" sz="2800" b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807013" y="1643706"/>
            <a:ext cx="40292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Podívejme se na některé světové přístupy a zhodnoťme je</a:t>
            </a:r>
            <a:r>
              <a:rPr lang="cs-CZ" sz="2800" b="1" dirty="0" smtClean="0"/>
              <a:t>…</a:t>
            </a:r>
            <a:endParaRPr lang="en-US" sz="28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807013" y="3028701"/>
            <a:ext cx="3491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www.commonsensemedia.org/educators/curriculum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10169" y="3716923"/>
            <a:ext cx="2336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www.ciconline.org/DigitalCitizenship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807014" y="4386458"/>
            <a:ext cx="3384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5"/>
              </a:rPr>
              <a:t>mediasmarts.ca/digital-media-literacy-fundamentals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810169" y="5043684"/>
            <a:ext cx="2843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6"/>
              </a:rPr>
              <a:t>www.cybersmart.gov.au/Schools.aspx</a:t>
            </a:r>
            <a:endParaRPr lang="cs-CZ" dirty="0"/>
          </a:p>
        </p:txBody>
      </p:sp>
      <p:sp>
        <p:nvSpPr>
          <p:cNvPr id="10" name="Zaoblený obdélník 9"/>
          <p:cNvSpPr/>
          <p:nvPr/>
        </p:nvSpPr>
        <p:spPr>
          <a:xfrm>
            <a:off x="5487533" y="2567134"/>
            <a:ext cx="2664296" cy="2267286"/>
          </a:xfrm>
          <a:prstGeom prst="roundRect">
            <a:avLst/>
          </a:prstGeom>
          <a:solidFill>
            <a:srgbClr val="FF0000">
              <a:alpha val="12000"/>
            </a:srgbClr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87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4000" b="1" dirty="0" smtClean="0"/>
              <a:t>Zhodnocení zdroje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32048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cs-CZ" sz="3000" dirty="0"/>
              <a:t>Jsou osnovy srozumitelné?</a:t>
            </a:r>
            <a:r>
              <a:rPr lang="en-IE" sz="3000" dirty="0"/>
              <a:t> </a:t>
            </a:r>
            <a:endParaRPr lang="cs-CZ" sz="3000" dirty="0" smtClean="0"/>
          </a:p>
          <a:p>
            <a:pPr>
              <a:spcBef>
                <a:spcPts val="1200"/>
              </a:spcBef>
            </a:pPr>
            <a:r>
              <a:rPr lang="cs-CZ" sz="3000" dirty="0" smtClean="0"/>
              <a:t>Co </a:t>
            </a:r>
            <a:r>
              <a:rPr lang="cs-CZ" sz="3000" dirty="0"/>
              <a:t>v nich chybí?</a:t>
            </a:r>
            <a:endParaRPr lang="en-IE" sz="3000" dirty="0"/>
          </a:p>
          <a:p>
            <a:pPr>
              <a:spcBef>
                <a:spcPts val="1200"/>
              </a:spcBef>
            </a:pPr>
            <a:r>
              <a:rPr lang="cs-CZ" sz="3000" dirty="0" smtClean="0"/>
              <a:t>Odpovídají </a:t>
            </a:r>
            <a:r>
              <a:rPr lang="cs-CZ" sz="3000" dirty="0"/>
              <a:t>současnému </a:t>
            </a:r>
            <a:r>
              <a:rPr lang="cs-CZ" sz="3000" dirty="0" smtClean="0"/>
              <a:t>rozvoji/stavu ICT? </a:t>
            </a:r>
          </a:p>
          <a:p>
            <a:pPr>
              <a:spcBef>
                <a:spcPts val="1200"/>
              </a:spcBef>
            </a:pPr>
            <a:r>
              <a:rPr lang="cs-CZ" sz="3000" dirty="0" smtClean="0"/>
              <a:t>Je </a:t>
            </a:r>
            <a:r>
              <a:rPr lang="cs-CZ" sz="3000" dirty="0"/>
              <a:t>téma přiměřené věku a </a:t>
            </a:r>
            <a:r>
              <a:rPr lang="cs-CZ" sz="3000" dirty="0" smtClean="0"/>
              <a:t>časovým dispozicím?</a:t>
            </a:r>
          </a:p>
          <a:p>
            <a:pPr>
              <a:spcBef>
                <a:spcPts val="1200"/>
              </a:spcBef>
            </a:pPr>
            <a:r>
              <a:rPr lang="cs-CZ" sz="3000" dirty="0" smtClean="0"/>
              <a:t>Jsou </a:t>
            </a:r>
            <a:r>
              <a:rPr lang="cs-CZ" sz="3000" dirty="0"/>
              <a:t>tematické plány snadno realizovatelné?</a:t>
            </a:r>
            <a:endParaRPr lang="en-IE" sz="3000" dirty="0"/>
          </a:p>
          <a:p>
            <a:pPr>
              <a:spcBef>
                <a:spcPts val="1200"/>
              </a:spcBef>
            </a:pPr>
            <a:r>
              <a:rPr lang="cs-CZ" sz="3000" dirty="0" smtClean="0"/>
              <a:t>Jsou </a:t>
            </a:r>
            <a:r>
              <a:rPr lang="cs-CZ" sz="3000" dirty="0"/>
              <a:t>výukové zdroje interaktivní a multimediální?</a:t>
            </a:r>
          </a:p>
          <a:p>
            <a:pPr>
              <a:spcBef>
                <a:spcPts val="1200"/>
              </a:spcBef>
            </a:pPr>
            <a:r>
              <a:rPr lang="cs-CZ" sz="3000" dirty="0"/>
              <a:t>Jsou k dispozici témata a materiály pro rodiče?</a:t>
            </a:r>
            <a:endParaRPr lang="en-IE" sz="3000" dirty="0"/>
          </a:p>
          <a:p>
            <a:pPr>
              <a:spcBef>
                <a:spcPts val="1200"/>
              </a:spcBef>
            </a:pPr>
            <a:r>
              <a:rPr lang="cs-CZ" sz="3000" dirty="0" smtClean="0"/>
              <a:t>Co </a:t>
            </a:r>
            <a:r>
              <a:rPr lang="cs-CZ" sz="3000" dirty="0"/>
              <a:t>z uvedených příkladů je využitelné pro vaši školu</a:t>
            </a:r>
            <a:r>
              <a:rPr lang="cs-CZ" sz="3000" dirty="0" smtClean="0"/>
              <a:t>?</a:t>
            </a:r>
            <a:endParaRPr lang="en-GB" sz="3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1946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26"/>
            <a:ext cx="9144000" cy="6861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4550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3600" b="1" dirty="0"/>
              <a:t>Co je tématem kurzu?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3033" y="1556792"/>
            <a:ext cx="5616624" cy="4525963"/>
          </a:xfrm>
        </p:spPr>
        <p:txBody>
          <a:bodyPr>
            <a:normAutofit/>
          </a:bodyPr>
          <a:lstStyle/>
          <a:p>
            <a:r>
              <a:rPr lang="cs-CZ" dirty="0"/>
              <a:t>Co znamená </a:t>
            </a:r>
            <a:r>
              <a:rPr lang="cs-CZ" dirty="0" err="1"/>
              <a:t>eBezpečnost</a:t>
            </a:r>
            <a:r>
              <a:rPr lang="cs-CZ" dirty="0" smtClean="0"/>
              <a:t>?</a:t>
            </a:r>
            <a:endParaRPr lang="en-GB" dirty="0"/>
          </a:p>
          <a:p>
            <a:r>
              <a:rPr lang="cs-CZ" dirty="0"/>
              <a:t>Jak bezpečně se </a:t>
            </a:r>
            <a:r>
              <a:rPr lang="cs-CZ" dirty="0" smtClean="0"/>
              <a:t>pohybuje </a:t>
            </a:r>
            <a:r>
              <a:rPr lang="cs-CZ" dirty="0"/>
              <a:t>mládež </a:t>
            </a:r>
            <a:r>
              <a:rPr lang="cs-CZ" dirty="0" smtClean="0"/>
              <a:t>v online prostředí?</a:t>
            </a:r>
            <a:endParaRPr lang="en-GB" dirty="0"/>
          </a:p>
          <a:p>
            <a:r>
              <a:rPr lang="cs-CZ" dirty="0"/>
              <a:t>Jaká jsou </a:t>
            </a:r>
            <a:r>
              <a:rPr lang="cs-CZ" dirty="0" smtClean="0"/>
              <a:t>online rizika </a:t>
            </a:r>
            <a:r>
              <a:rPr lang="cs-CZ" dirty="0"/>
              <a:t>a </a:t>
            </a:r>
            <a:r>
              <a:rPr lang="cs-CZ" dirty="0" smtClean="0"/>
              <a:t>možnosti </a:t>
            </a:r>
            <a:r>
              <a:rPr lang="cs-CZ" dirty="0"/>
              <a:t>ve třídě?</a:t>
            </a:r>
            <a:endParaRPr lang="en-GB" dirty="0"/>
          </a:p>
          <a:p>
            <a:r>
              <a:rPr lang="cs-CZ" dirty="0"/>
              <a:t>Kde najdeme zdroje v </a:t>
            </a:r>
            <a:r>
              <a:rPr lang="cs-CZ" dirty="0" smtClean="0"/>
              <a:t>češtině a jaké zdroje můžeme najít v angličtině? </a:t>
            </a:r>
            <a:endParaRPr lang="en-GB" dirty="0"/>
          </a:p>
          <a:p>
            <a:endParaRPr lang="cs-CZ" dirty="0"/>
          </a:p>
        </p:txBody>
      </p:sp>
      <p:pic>
        <p:nvPicPr>
          <p:cNvPr id="4" name="Picture 3" descr="C:\Users\Grainne\AppData\Local\Microsoft\Windows\Temporary Internet Files\Content.IE5\2Y292Y3F\MP900427671[1]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11625" y="1556792"/>
            <a:ext cx="3081280" cy="28636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55825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5263" y="2246483"/>
            <a:ext cx="2943383" cy="1487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159" y="3254718"/>
            <a:ext cx="2686050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3768" y="274638"/>
            <a:ext cx="6203032" cy="1143000"/>
          </a:xfrm>
        </p:spPr>
        <p:txBody>
          <a:bodyPr>
            <a:noAutofit/>
          </a:bodyPr>
          <a:lstStyle/>
          <a:p>
            <a:pPr algn="r"/>
            <a:r>
              <a:rPr lang="cs-CZ" sz="3600" b="1" dirty="0" smtClean="0"/>
              <a:t>Jsou digitální domorodci také digitálně gramotní?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6652" y="5228298"/>
            <a:ext cx="8229600" cy="648072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sz="4400" b="1" i="1" dirty="0"/>
              <a:t>“</a:t>
            </a:r>
            <a:r>
              <a:rPr lang="cs-CZ" sz="4400" b="1" i="1" dirty="0"/>
              <a:t>Používáním ICT prostředků ještě nejsme digitálně </a:t>
            </a:r>
            <a:r>
              <a:rPr lang="cs-CZ" sz="4400" b="1" i="1" dirty="0" smtClean="0"/>
              <a:t>gramotní.</a:t>
            </a:r>
            <a:r>
              <a:rPr lang="en-US" sz="4400" b="1" i="1" dirty="0" smtClean="0"/>
              <a:t>”</a:t>
            </a:r>
            <a:endParaRPr lang="en-US" sz="4400" b="1" i="1" dirty="0"/>
          </a:p>
          <a:p>
            <a:pPr marL="0" indent="0" algn="ctr">
              <a:buNone/>
            </a:pPr>
            <a:r>
              <a:rPr lang="en-US" sz="2600" dirty="0"/>
              <a:t>Digital Competence for Lifelong Learning, EC Joint Research Centre 2008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47927"/>
            <a:ext cx="3933685" cy="2263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979667"/>
            <a:ext cx="3535288" cy="1074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187624" y="1742737"/>
            <a:ext cx="6675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b="1" dirty="0">
                <a:hlinkClick r:id="rId7"/>
              </a:rPr>
              <a:t>http://</a:t>
            </a:r>
            <a:r>
              <a:rPr lang="cs-CZ" sz="2400" b="1" dirty="0" smtClean="0">
                <a:hlinkClick r:id="rId7"/>
              </a:rPr>
              <a:t>www.youtube.com/watch?v=hSQ6GcskLNg</a:t>
            </a:r>
            <a:r>
              <a:rPr lang="cs-CZ" sz="2400" b="1" dirty="0" smtClean="0"/>
              <a:t> 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61349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752" y="332656"/>
            <a:ext cx="6347048" cy="1143000"/>
          </a:xfrm>
        </p:spPr>
        <p:txBody>
          <a:bodyPr>
            <a:noAutofit/>
          </a:bodyPr>
          <a:lstStyle/>
          <a:p>
            <a:pPr algn="r"/>
            <a:r>
              <a:rPr lang="cs-CZ" sz="3600" b="1" dirty="0"/>
              <a:t>Jsou digitální domorodci také digitálně gramotní?</a:t>
            </a:r>
            <a:endParaRPr lang="cs-CZ" sz="36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004383"/>
              </p:ext>
            </p:extLst>
          </p:nvPr>
        </p:nvGraphicFramePr>
        <p:xfrm>
          <a:off x="521152" y="1819856"/>
          <a:ext cx="7992887" cy="40652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8275"/>
                <a:gridCol w="947306"/>
                <a:gridCol w="947306"/>
              </a:tblGrid>
              <a:tr h="282889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1" u="none" strike="noStrike" dirty="0" smtClean="0">
                          <a:effectLst/>
                        </a:rPr>
                        <a:t>Činnost na mobilu či online za posledních 30 dní</a:t>
                      </a:r>
                      <a:endParaRPr lang="cs-CZ" sz="24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i="1" u="none" strike="noStrike" dirty="0">
                          <a:effectLst/>
                        </a:rPr>
                        <a:t>2013</a:t>
                      </a:r>
                      <a:endParaRPr lang="cs-CZ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i="1" u="none" strike="noStrike" dirty="0">
                          <a:effectLst/>
                        </a:rPr>
                        <a:t>2012</a:t>
                      </a:r>
                      <a:endParaRPr lang="cs-CZ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82889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Posílání </a:t>
                      </a:r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/odesílání </a:t>
                      </a:r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textových zpráv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 smtClean="0">
                          <a:effectLst/>
                        </a:rPr>
                        <a:t>87%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effectLst/>
                        </a:rPr>
                        <a:t>86%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282889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Využívání </a:t>
                      </a:r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sociálních sítí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effectLst/>
                        </a:rPr>
                        <a:t>81%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effectLst/>
                        </a:rPr>
                        <a:t>88%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2889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Hraní</a:t>
                      </a:r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online/mobilních </a:t>
                      </a:r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her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>
                          <a:effectLst/>
                        </a:rPr>
                        <a:t>82%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effectLst/>
                        </a:rPr>
                        <a:t>N/A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282889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Využívání </a:t>
                      </a:r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instant messengeru</a:t>
                      </a:r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(</a:t>
                      </a:r>
                      <a:r>
                        <a:rPr lang="cs-CZ" sz="1800" b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Skype</a:t>
                      </a:r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, ICQ, </a:t>
                      </a:r>
                      <a:r>
                        <a:rPr lang="cs-CZ" sz="1800" b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WhatsApp</a:t>
                      </a:r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…)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>
                          <a:effectLst/>
                        </a:rPr>
                        <a:t>71%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effectLst/>
                        </a:rPr>
                        <a:t>78%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2889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Posílání </a:t>
                      </a:r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e-mail</a:t>
                      </a:r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ů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effectLst/>
                        </a:rPr>
                        <a:t>81%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effectLst/>
                        </a:rPr>
                        <a:t>90%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282889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Činnost </a:t>
                      </a:r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na </a:t>
                      </a:r>
                      <a:r>
                        <a:rPr lang="cs-CZ" sz="18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Instagram</a:t>
                      </a:r>
                      <a:r>
                        <a:rPr lang="cs-CZ" sz="1800" b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(sdílení fota, komentáře…)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>
                          <a:effectLst/>
                        </a:rPr>
                        <a:t>42%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effectLst/>
                        </a:rPr>
                        <a:t>30%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2889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Činnost </a:t>
                      </a:r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na </a:t>
                      </a:r>
                      <a:r>
                        <a:rPr lang="cs-CZ" sz="18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Twitter</a:t>
                      </a:r>
                      <a:r>
                        <a:rPr lang="cs-CZ" sz="1800" b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(posílání /odesílání  zpráv)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>
                          <a:effectLst/>
                        </a:rPr>
                        <a:t>35%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effectLst/>
                        </a:rPr>
                        <a:t>42%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282889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Činnost </a:t>
                      </a:r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na </a:t>
                      </a:r>
                      <a:r>
                        <a:rPr lang="cs-CZ" sz="18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Snapchat</a:t>
                      </a:r>
                      <a:r>
                        <a:rPr lang="cs-CZ" sz="1800" b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(posílání /odesílání  zpráv, fotek)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>
                          <a:effectLst/>
                        </a:rPr>
                        <a:t>32%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effectLst/>
                        </a:rPr>
                        <a:t>N/A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2889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Zveřejnění </a:t>
                      </a:r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příspěvku na </a:t>
                      </a:r>
                      <a:r>
                        <a:rPr lang="cs-CZ" sz="18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Tumblr</a:t>
                      </a:r>
                      <a:r>
                        <a:rPr lang="cs-CZ" sz="1800" b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effectLst/>
                        </a:rPr>
                        <a:t>28%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effectLst/>
                        </a:rPr>
                        <a:t>23%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282889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Zveřejnění </a:t>
                      </a:r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videa na </a:t>
                      </a:r>
                      <a:r>
                        <a:rPr lang="cs-CZ" sz="18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YouTube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>
                          <a:effectLst/>
                        </a:rPr>
                        <a:t>27%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effectLst/>
                        </a:rPr>
                        <a:t>29%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2889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Činnost </a:t>
                      </a:r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na </a:t>
                      </a:r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Ask.fm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>
                          <a:effectLst/>
                        </a:rPr>
                        <a:t>25%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effectLst/>
                        </a:rPr>
                        <a:t>N/A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282889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Zveřejnění </a:t>
                      </a:r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videa nebo komentáře na </a:t>
                      </a:r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Vine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effectLst/>
                        </a:rPr>
                        <a:t>23%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effectLst/>
                        </a:rPr>
                        <a:t>N/A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2889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Využití </a:t>
                      </a:r>
                      <a:r>
                        <a:rPr lang="cs-CZ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lokační služby </a:t>
                      </a:r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pro </a:t>
                      </a:r>
                      <a:r>
                        <a:rPr lang="cs-CZ" sz="1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„</a:t>
                      </a:r>
                      <a:r>
                        <a:rPr lang="cs-CZ" sz="1800" b="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čeknutí</a:t>
                      </a:r>
                      <a:r>
                        <a:rPr lang="cs-CZ" sz="18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se" nebo sdílení polohy 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>
                          <a:effectLst/>
                        </a:rPr>
                        <a:t>16%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effectLst/>
                        </a:rPr>
                        <a:t>17%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</a:tbl>
          </a:graphicData>
        </a:graphic>
      </p:graphicFrame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464" y="3852491"/>
            <a:ext cx="423491" cy="423491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73" y="4135923"/>
            <a:ext cx="423491" cy="421609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434" y="4452267"/>
            <a:ext cx="584621" cy="267658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63" y="4714226"/>
            <a:ext cx="338509" cy="338509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73" y="5241712"/>
            <a:ext cx="347658" cy="347658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42" y="3603110"/>
            <a:ext cx="466237" cy="376720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589" y="4993334"/>
            <a:ext cx="362465" cy="362465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02464" y="3349250"/>
            <a:ext cx="441648" cy="326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18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b="1" dirty="0" smtClean="0"/>
              <a:t>EU </a:t>
            </a:r>
            <a:r>
              <a:rPr lang="cs-CZ" b="1" dirty="0" err="1" smtClean="0"/>
              <a:t>Kids</a:t>
            </a:r>
            <a:r>
              <a:rPr lang="cs-CZ" b="1" dirty="0" smtClean="0"/>
              <a:t> Online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8408373"/>
              </p:ext>
            </p:extLst>
          </p:nvPr>
        </p:nvGraphicFramePr>
        <p:xfrm>
          <a:off x="323528" y="1556792"/>
          <a:ext cx="8280920" cy="4104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64404"/>
                <a:gridCol w="695575"/>
                <a:gridCol w="695575"/>
                <a:gridCol w="695575"/>
                <a:gridCol w="695575"/>
                <a:gridCol w="734216"/>
              </a:tblGrid>
              <a:tr h="356909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11 - 12 let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13 - 16 let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3747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>
                          <a:effectLst/>
                        </a:rPr>
                        <a:t>% dětí umí…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>
                          <a:effectLst/>
                        </a:rPr>
                        <a:t>chlapci 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>
                          <a:effectLst/>
                        </a:rPr>
                        <a:t>dívky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>
                          <a:effectLst/>
                        </a:rPr>
                        <a:t>chlapci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>
                          <a:effectLst/>
                        </a:rPr>
                        <a:t>dívky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všichni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475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effectLst/>
                        </a:rPr>
                        <a:t>vytvořit záložku v prohlížeči /označit stránku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52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45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64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37475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>
                          <a:effectLst/>
                        </a:rPr>
                        <a:t>zablokovat zprávy od konkrétního </a:t>
                      </a:r>
                      <a:r>
                        <a:rPr lang="cs-CZ" sz="1800" b="0" u="none" strike="noStrike" dirty="0" smtClean="0">
                          <a:effectLst/>
                        </a:rPr>
                        <a:t>uživatele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45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46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64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475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 smtClean="0">
                          <a:effectLst/>
                        </a:rPr>
                        <a:t>n</a:t>
                      </a:r>
                      <a:r>
                        <a:rPr lang="it-IT" sz="1800" b="0" u="none" strike="noStrike" dirty="0" smtClean="0">
                          <a:effectLst/>
                        </a:rPr>
                        <a:t>ajít </a:t>
                      </a:r>
                      <a:r>
                        <a:rPr lang="it-IT" sz="1800" b="0" u="none" strike="noStrike" dirty="0">
                          <a:effectLst/>
                        </a:rPr>
                        <a:t>si informace o eBezpečnosti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51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43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69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63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37475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 smtClean="0">
                          <a:effectLst/>
                        </a:rPr>
                        <a:t>změnit </a:t>
                      </a:r>
                      <a:r>
                        <a:rPr lang="cs-CZ" sz="1800" b="0" u="none" strike="noStrike" dirty="0">
                          <a:effectLst/>
                        </a:rPr>
                        <a:t>bezpečnostní nastavení na své sociální síti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34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35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65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66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56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475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 smtClean="0">
                          <a:effectLst/>
                        </a:rPr>
                        <a:t>porovnávat </a:t>
                      </a:r>
                      <a:r>
                        <a:rPr lang="cs-CZ" sz="1800" b="0" u="none" strike="noStrike" dirty="0">
                          <a:effectLst/>
                        </a:rPr>
                        <a:t>informace z různých webů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43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37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64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62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56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37475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 smtClean="0">
                          <a:effectLst/>
                        </a:rPr>
                        <a:t>vymazat </a:t>
                      </a:r>
                      <a:r>
                        <a:rPr lang="cs-CZ" sz="1800" b="0" u="none" strike="noStrike" dirty="0">
                          <a:effectLst/>
                        </a:rPr>
                        <a:t>historii prohlížených stránek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37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29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63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59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52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475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 smtClean="0">
                          <a:effectLst/>
                        </a:rPr>
                        <a:t>blokovat </a:t>
                      </a:r>
                      <a:r>
                        <a:rPr lang="cs-CZ" sz="1800" b="0" u="none" strike="noStrike" dirty="0">
                          <a:effectLst/>
                        </a:rPr>
                        <a:t>spam a reklamní e-maily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36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32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61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56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51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37475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u="none" strike="noStrike" dirty="0" smtClean="0">
                          <a:effectLst/>
                        </a:rPr>
                        <a:t>změnit </a:t>
                      </a:r>
                      <a:r>
                        <a:rPr lang="cs-CZ" sz="1800" b="0" u="none" strike="noStrike" dirty="0">
                          <a:effectLst/>
                        </a:rPr>
                        <a:t>nastavení filtrů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41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29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28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4755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 dirty="0">
                          <a:effectLst/>
                        </a:rPr>
                        <a:t>průměrný počet ovládaných činností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u="none" strike="noStrike">
                          <a:effectLst/>
                        </a:rPr>
                        <a:t>3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u="none" strike="noStrike">
                          <a:effectLst/>
                        </a:rPr>
                        <a:t>2,7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u="none" strike="noStrike">
                          <a:effectLst/>
                        </a:rPr>
                        <a:t>4,9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u="none" strike="noStrike">
                          <a:effectLst/>
                        </a:rPr>
                        <a:t>4,6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u="none" strike="noStrike" dirty="0">
                          <a:effectLst/>
                        </a:rPr>
                        <a:t>4,2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30998"/>
            <a:ext cx="1687700" cy="1191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66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8422" y="404664"/>
            <a:ext cx="6851104" cy="1143000"/>
          </a:xfrm>
        </p:spPr>
        <p:txBody>
          <a:bodyPr>
            <a:noAutofit/>
          </a:bodyPr>
          <a:lstStyle/>
          <a:p>
            <a:pPr algn="r"/>
            <a:r>
              <a:rPr lang="cs-CZ" sz="3200" b="1" dirty="0" smtClean="0"/>
              <a:t>Výzkum rizikového chování českých dětí v prostředí internetu 2013</a:t>
            </a:r>
            <a:endParaRPr lang="cs-CZ" sz="32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55" y="1857071"/>
            <a:ext cx="2703790" cy="1503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0538" y="2070620"/>
            <a:ext cx="5027550" cy="1200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55" y="3498035"/>
            <a:ext cx="3213907" cy="1944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0" y="3235600"/>
            <a:ext cx="4618398" cy="1294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318" y="4630179"/>
            <a:ext cx="5127990" cy="117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1822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4000" b="1" dirty="0" smtClean="0"/>
              <a:t>Požadavky na pedagogy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280831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2400" dirty="0" smtClean="0"/>
              <a:t>„Vytváření </a:t>
            </a:r>
            <a:r>
              <a:rPr lang="cs-CZ" sz="2400" dirty="0"/>
              <a:t>digitálních dovedností prostřednictvím učení </a:t>
            </a:r>
            <a:endParaRPr lang="cs-CZ" sz="2400" dirty="0" smtClean="0"/>
          </a:p>
          <a:p>
            <a:pPr marL="0" indent="0" algn="ctr">
              <a:buNone/>
            </a:pPr>
            <a:r>
              <a:rPr lang="cs-CZ" sz="2400" dirty="0" smtClean="0"/>
              <a:t>s </a:t>
            </a:r>
            <a:r>
              <a:rPr lang="cs-CZ" sz="2400" dirty="0"/>
              <a:t>využitím ICT by mělo začínat co nejdříve. Takové </a:t>
            </a:r>
            <a:r>
              <a:rPr lang="cs-CZ" sz="2400" dirty="0" smtClean="0"/>
              <a:t>učení </a:t>
            </a:r>
            <a:r>
              <a:rPr lang="cs-CZ" sz="2400" dirty="0"/>
              <a:t>však musí být </a:t>
            </a:r>
            <a:r>
              <a:rPr lang="cs-CZ" sz="2400" b="1" dirty="0">
                <a:solidFill>
                  <a:srgbClr val="C00000"/>
                </a:solidFill>
              </a:rPr>
              <a:t>kritické</a:t>
            </a:r>
            <a:r>
              <a:rPr lang="en-US" sz="2400" b="1" dirty="0">
                <a:solidFill>
                  <a:srgbClr val="C00000"/>
                </a:solidFill>
              </a:rPr>
              <a:t>, </a:t>
            </a:r>
            <a:r>
              <a:rPr lang="cs-CZ" sz="2400" b="1" dirty="0">
                <a:solidFill>
                  <a:srgbClr val="C00000"/>
                </a:solidFill>
              </a:rPr>
              <a:t>spolehlivé</a:t>
            </a:r>
            <a:r>
              <a:rPr lang="en-US" sz="2400" b="1" dirty="0">
                <a:solidFill>
                  <a:srgbClr val="C00000"/>
                </a:solidFill>
              </a:rPr>
              <a:t> a </a:t>
            </a:r>
            <a:r>
              <a:rPr lang="cs-CZ" sz="2400" b="1" dirty="0" smtClean="0">
                <a:solidFill>
                  <a:srgbClr val="C00000"/>
                </a:solidFill>
              </a:rPr>
              <a:t>kreativní </a:t>
            </a:r>
            <a:r>
              <a:rPr lang="cs-CZ" sz="2400" dirty="0" smtClean="0"/>
              <a:t>s </a:t>
            </a:r>
            <a:r>
              <a:rPr lang="cs-CZ" sz="2400" dirty="0"/>
              <a:t>ohledem na </a:t>
            </a:r>
            <a:r>
              <a:rPr lang="cs-CZ" sz="2400" b="1" dirty="0">
                <a:solidFill>
                  <a:srgbClr val="C00000"/>
                </a:solidFill>
              </a:rPr>
              <a:t>bezpečnost a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ochranu soukromí</a:t>
            </a:r>
            <a:r>
              <a:rPr lang="cs-CZ" sz="2400" dirty="0"/>
              <a:t>.</a:t>
            </a:r>
            <a:r>
              <a:rPr lang="en-US" sz="2400" dirty="0"/>
              <a:t> </a:t>
            </a:r>
          </a:p>
          <a:p>
            <a:pPr marL="0" indent="0" algn="ctr">
              <a:buNone/>
            </a:pPr>
            <a:r>
              <a:rPr lang="cs-CZ" sz="2800" b="1" dirty="0"/>
              <a:t>Učitelé </a:t>
            </a:r>
            <a:r>
              <a:rPr lang="cs-CZ" sz="2800" b="1" dirty="0" smtClean="0"/>
              <a:t>proto musí </a:t>
            </a:r>
            <a:r>
              <a:rPr lang="cs-CZ" sz="2800" b="1" dirty="0"/>
              <a:t>být </a:t>
            </a:r>
            <a:r>
              <a:rPr lang="en-US" sz="2800" b="1" dirty="0">
                <a:solidFill>
                  <a:srgbClr val="C00000"/>
                </a:solidFill>
              </a:rPr>
              <a:t>digit</a:t>
            </a:r>
            <a:r>
              <a:rPr lang="cs-CZ" sz="2800" b="1" dirty="0" err="1" smtClean="0">
                <a:solidFill>
                  <a:srgbClr val="C00000"/>
                </a:solidFill>
              </a:rPr>
              <a:t>álně</a:t>
            </a:r>
            <a:r>
              <a:rPr lang="cs-CZ" sz="2800" b="1" dirty="0">
                <a:solidFill>
                  <a:srgbClr val="C00000"/>
                </a:solidFill>
              </a:rPr>
              <a:t> </a:t>
            </a:r>
            <a:r>
              <a:rPr lang="cs-CZ" sz="2800" b="1" dirty="0" smtClean="0">
                <a:solidFill>
                  <a:srgbClr val="C00000"/>
                </a:solidFill>
              </a:rPr>
              <a:t>gramotní</a:t>
            </a:r>
            <a:r>
              <a:rPr lang="en-US" sz="2800" b="1" dirty="0" smtClean="0"/>
              <a:t>,</a:t>
            </a:r>
            <a:r>
              <a:rPr lang="cs-CZ" sz="2800" b="1" dirty="0" smtClean="0"/>
              <a:t> aby </a:t>
            </a:r>
            <a:r>
              <a:rPr lang="cs-CZ" sz="2800" b="1" dirty="0"/>
              <a:t>se na takovém učení mohli vůbec podílet</a:t>
            </a:r>
            <a:r>
              <a:rPr lang="cs-CZ" sz="2800" dirty="0" smtClean="0"/>
              <a:t>.“</a:t>
            </a:r>
            <a:endParaRPr lang="en-US" sz="2800" dirty="0"/>
          </a:p>
          <a:p>
            <a:pPr marL="0" indent="0" algn="ctr">
              <a:buNone/>
            </a:pPr>
            <a:r>
              <a:rPr lang="en-US" sz="1600" i="1" dirty="0" smtClean="0"/>
              <a:t>Digital </a:t>
            </a:r>
            <a:r>
              <a:rPr lang="en-US" sz="1600" i="1" dirty="0"/>
              <a:t>Competence for Lifelong Learning, EC Joint Research Centre 2008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4416746"/>
            <a:ext cx="1944216" cy="1283182"/>
          </a:xfrm>
          <a:prstGeom prst="rect">
            <a:avLst/>
          </a:prstGeom>
          <a:ln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1246557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3600" b="1" dirty="0"/>
              <a:t>P</a:t>
            </a:r>
            <a:r>
              <a:rPr lang="cs-CZ" sz="3600" b="1" dirty="0" smtClean="0"/>
              <a:t>ojmy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0852" y="1683652"/>
            <a:ext cx="8229600" cy="108012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A co tedy vůbec znamená </a:t>
            </a:r>
            <a:r>
              <a:rPr lang="cs-CZ" b="1" dirty="0" smtClean="0"/>
              <a:t>digitální občanství, gramotnost, odpovědnost, bezpečnost </a:t>
            </a:r>
            <a:r>
              <a:rPr lang="cs-CZ" dirty="0" smtClean="0"/>
              <a:t>atd.?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98884" y="2907787"/>
            <a:ext cx="748883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„Sebejisté a kritické užívání ICT prostředků pro práci, volný čas, vzdělávání a komunikaci.“</a:t>
            </a:r>
          </a:p>
          <a:p>
            <a:pPr algn="ctr"/>
            <a:r>
              <a:rPr lang="cs-CZ" sz="1600" i="1" dirty="0" smtClean="0"/>
              <a:t>Evropská Unie</a:t>
            </a:r>
            <a:endParaRPr lang="cs-CZ" sz="1600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554868" y="4419954"/>
            <a:ext cx="79928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 smtClean="0"/>
              <a:t>Co je tedy potřeba? </a:t>
            </a:r>
          </a:p>
          <a:p>
            <a:r>
              <a:rPr lang="cs-CZ" sz="2800" b="1" dirty="0" smtClean="0"/>
              <a:t>Vychovávat d</a:t>
            </a:r>
            <a:r>
              <a:rPr lang="en-IE" sz="2800" b="1" dirty="0" err="1" smtClean="0"/>
              <a:t>igit</a:t>
            </a:r>
            <a:r>
              <a:rPr lang="cs-CZ" sz="2800" b="1" dirty="0" err="1" smtClean="0"/>
              <a:t>álně</a:t>
            </a:r>
            <a:r>
              <a:rPr lang="cs-CZ" sz="2800" b="1" dirty="0" smtClean="0"/>
              <a:t> vzdělané</a:t>
            </a:r>
            <a:r>
              <a:rPr lang="cs-CZ" sz="2800" b="1" dirty="0"/>
              <a:t>, eticky a bezpečně se </a:t>
            </a:r>
            <a:r>
              <a:rPr lang="cs-CZ" sz="2800" b="1" dirty="0" smtClean="0"/>
              <a:t>chovající občany.</a:t>
            </a:r>
            <a:endParaRPr lang="en-IE" sz="2800" b="1" dirty="0"/>
          </a:p>
        </p:txBody>
      </p:sp>
    </p:spTree>
    <p:extLst>
      <p:ext uri="{BB962C8B-B14F-4D97-AF65-F5344CB8AC3E}">
        <p14:creationId xmlns:p14="http://schemas.microsoft.com/office/powerpoint/2010/main" val="3217642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4000" b="1" dirty="0" smtClean="0"/>
              <a:t>Digitální gramotnost</a:t>
            </a:r>
            <a:endParaRPr lang="cs-CZ" sz="4000" b="1" dirty="0"/>
          </a:p>
        </p:txBody>
      </p:sp>
      <p:sp>
        <p:nvSpPr>
          <p:cNvPr id="4" name="Kruhová šipka 3"/>
          <p:cNvSpPr/>
          <p:nvPr/>
        </p:nvSpPr>
        <p:spPr>
          <a:xfrm>
            <a:off x="897983" y="1439684"/>
            <a:ext cx="4503323" cy="4407309"/>
          </a:xfrm>
          <a:prstGeom prst="circularArrow">
            <a:avLst>
              <a:gd name="adj1" fmla="val 5544"/>
              <a:gd name="adj2" fmla="val 330680"/>
              <a:gd name="adj3" fmla="val 14661103"/>
              <a:gd name="adj4" fmla="val 16867518"/>
              <a:gd name="adj5" fmla="val 5757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5" name="Skupina 4"/>
          <p:cNvGrpSpPr/>
          <p:nvPr/>
        </p:nvGrpSpPr>
        <p:grpSpPr>
          <a:xfrm>
            <a:off x="2674331" y="1205484"/>
            <a:ext cx="1256509" cy="969799"/>
            <a:chOff x="2464735" y="-55121"/>
            <a:chExt cx="1335224" cy="781370"/>
          </a:xfrm>
        </p:grpSpPr>
        <p:sp>
          <p:nvSpPr>
            <p:cNvPr id="24" name="Zaoblený obdélník 23"/>
            <p:cNvSpPr/>
            <p:nvPr/>
          </p:nvSpPr>
          <p:spPr>
            <a:xfrm>
              <a:off x="2464735" y="1758"/>
              <a:ext cx="1335224" cy="66761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Zaoblený obdélník 5"/>
            <p:cNvSpPr/>
            <p:nvPr/>
          </p:nvSpPr>
          <p:spPr>
            <a:xfrm>
              <a:off x="2497325" y="-55121"/>
              <a:ext cx="1270044" cy="7813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400" b="1" kern="1200" dirty="0"/>
                <a:t>Kulturní a sociální vnímání</a:t>
              </a:r>
            </a:p>
          </p:txBody>
        </p:sp>
      </p:grpSp>
      <p:grpSp>
        <p:nvGrpSpPr>
          <p:cNvPr id="6" name="Skupina 5"/>
          <p:cNvGrpSpPr/>
          <p:nvPr/>
        </p:nvGrpSpPr>
        <p:grpSpPr>
          <a:xfrm>
            <a:off x="4202819" y="2209364"/>
            <a:ext cx="1256509" cy="685452"/>
            <a:chOff x="3907727" y="599465"/>
            <a:chExt cx="1335224" cy="667612"/>
          </a:xfrm>
        </p:grpSpPr>
        <p:sp>
          <p:nvSpPr>
            <p:cNvPr id="22" name="Zaoblený obdélník 21"/>
            <p:cNvSpPr/>
            <p:nvPr/>
          </p:nvSpPr>
          <p:spPr>
            <a:xfrm>
              <a:off x="3907727" y="599465"/>
              <a:ext cx="1335224" cy="66761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Zaoblený obdélník 7"/>
            <p:cNvSpPr/>
            <p:nvPr/>
          </p:nvSpPr>
          <p:spPr>
            <a:xfrm>
              <a:off x="3940317" y="632055"/>
              <a:ext cx="1270044" cy="6024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400" b="1" kern="1200" dirty="0"/>
                <a:t>Kritické myšlení a hodnocení</a:t>
              </a:r>
            </a:p>
          </p:txBody>
        </p:sp>
      </p:grpSp>
      <p:grpSp>
        <p:nvGrpSpPr>
          <p:cNvPr id="7" name="Skupina 6"/>
          <p:cNvGrpSpPr/>
          <p:nvPr/>
        </p:nvGrpSpPr>
        <p:grpSpPr>
          <a:xfrm>
            <a:off x="4633121" y="3516170"/>
            <a:ext cx="1256509" cy="614859"/>
            <a:chOff x="4505434" y="2042457"/>
            <a:chExt cx="1335224" cy="667612"/>
          </a:xfrm>
        </p:grpSpPr>
        <p:sp>
          <p:nvSpPr>
            <p:cNvPr id="20" name="Zaoblený obdélník 19"/>
            <p:cNvSpPr/>
            <p:nvPr/>
          </p:nvSpPr>
          <p:spPr>
            <a:xfrm>
              <a:off x="4505434" y="2042457"/>
              <a:ext cx="1335224" cy="66761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Zaoblený obdélník 9"/>
            <p:cNvSpPr/>
            <p:nvPr/>
          </p:nvSpPr>
          <p:spPr>
            <a:xfrm>
              <a:off x="4538024" y="2075047"/>
              <a:ext cx="1270044" cy="6024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400" b="1" kern="1200" dirty="0"/>
                <a:t>Funkční dovednosti</a:t>
              </a:r>
            </a:p>
          </p:txBody>
        </p:sp>
      </p:grpSp>
      <p:grpSp>
        <p:nvGrpSpPr>
          <p:cNvPr id="8" name="Skupina 7"/>
          <p:cNvGrpSpPr/>
          <p:nvPr/>
        </p:nvGrpSpPr>
        <p:grpSpPr>
          <a:xfrm>
            <a:off x="3711989" y="4898419"/>
            <a:ext cx="1256509" cy="614859"/>
            <a:chOff x="3907727" y="3485449"/>
            <a:chExt cx="1335224" cy="667612"/>
          </a:xfrm>
        </p:grpSpPr>
        <p:sp>
          <p:nvSpPr>
            <p:cNvPr id="18" name="Zaoblený obdélník 17"/>
            <p:cNvSpPr/>
            <p:nvPr/>
          </p:nvSpPr>
          <p:spPr>
            <a:xfrm>
              <a:off x="3907727" y="3485449"/>
              <a:ext cx="1335224" cy="66761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Zaoblený obdélník 11"/>
            <p:cNvSpPr/>
            <p:nvPr/>
          </p:nvSpPr>
          <p:spPr>
            <a:xfrm>
              <a:off x="3940317" y="3518039"/>
              <a:ext cx="1270044" cy="6024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400" b="1" kern="1200" dirty="0"/>
                <a:t>Kreativita</a:t>
              </a:r>
            </a:p>
          </p:txBody>
        </p:sp>
      </p:grpSp>
      <p:grpSp>
        <p:nvGrpSpPr>
          <p:cNvPr id="9" name="Skupina 8"/>
          <p:cNvGrpSpPr/>
          <p:nvPr/>
        </p:nvGrpSpPr>
        <p:grpSpPr>
          <a:xfrm>
            <a:off x="1417822" y="4949750"/>
            <a:ext cx="1256509" cy="614859"/>
            <a:chOff x="1021743" y="3485449"/>
            <a:chExt cx="1335224" cy="667612"/>
          </a:xfrm>
        </p:grpSpPr>
        <p:sp>
          <p:nvSpPr>
            <p:cNvPr id="16" name="Zaoblený obdélník 15"/>
            <p:cNvSpPr/>
            <p:nvPr/>
          </p:nvSpPr>
          <p:spPr>
            <a:xfrm>
              <a:off x="1021743" y="3485449"/>
              <a:ext cx="1335224" cy="66761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Zaoblený obdélník 13"/>
            <p:cNvSpPr/>
            <p:nvPr/>
          </p:nvSpPr>
          <p:spPr>
            <a:xfrm>
              <a:off x="1054333" y="3518039"/>
              <a:ext cx="1270044" cy="6024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400" b="1" kern="1200" dirty="0"/>
                <a:t>Spolupráce</a:t>
              </a:r>
            </a:p>
          </p:txBody>
        </p:sp>
      </p:grpSp>
      <p:grpSp>
        <p:nvGrpSpPr>
          <p:cNvPr id="10" name="Skupina 9"/>
          <p:cNvGrpSpPr/>
          <p:nvPr/>
        </p:nvGrpSpPr>
        <p:grpSpPr>
          <a:xfrm>
            <a:off x="551723" y="3745867"/>
            <a:ext cx="1256509" cy="614859"/>
            <a:chOff x="424036" y="2042457"/>
            <a:chExt cx="1335224" cy="667612"/>
          </a:xfrm>
        </p:grpSpPr>
        <p:sp>
          <p:nvSpPr>
            <p:cNvPr id="14" name="Zaoblený obdélník 13"/>
            <p:cNvSpPr/>
            <p:nvPr/>
          </p:nvSpPr>
          <p:spPr>
            <a:xfrm>
              <a:off x="424036" y="2042457"/>
              <a:ext cx="1335224" cy="66761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Zaoblený obdélník 15"/>
            <p:cNvSpPr/>
            <p:nvPr/>
          </p:nvSpPr>
          <p:spPr>
            <a:xfrm>
              <a:off x="456626" y="2075047"/>
              <a:ext cx="1270044" cy="6024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400" b="1" kern="1200" dirty="0"/>
                <a:t>Efektivní komunikace</a:t>
              </a:r>
            </a:p>
          </p:txBody>
        </p:sp>
      </p:grpSp>
      <p:grpSp>
        <p:nvGrpSpPr>
          <p:cNvPr id="11" name="Skupina 10"/>
          <p:cNvGrpSpPr/>
          <p:nvPr/>
        </p:nvGrpSpPr>
        <p:grpSpPr>
          <a:xfrm>
            <a:off x="1047693" y="1858369"/>
            <a:ext cx="1256509" cy="1387442"/>
            <a:chOff x="1014159" y="632055"/>
            <a:chExt cx="1335224" cy="813981"/>
          </a:xfrm>
        </p:grpSpPr>
        <p:sp>
          <p:nvSpPr>
            <p:cNvPr id="12" name="Zaoblený obdélník 11"/>
            <p:cNvSpPr/>
            <p:nvPr/>
          </p:nvSpPr>
          <p:spPr>
            <a:xfrm>
              <a:off x="1014159" y="744810"/>
              <a:ext cx="1335224" cy="607793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Zaoblený obdélník 17"/>
            <p:cNvSpPr/>
            <p:nvPr/>
          </p:nvSpPr>
          <p:spPr>
            <a:xfrm>
              <a:off x="1054333" y="632055"/>
              <a:ext cx="1270044" cy="8139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400" b="1" kern="1200" dirty="0"/>
                <a:t>Schopnost vyhledávat a třídit informace</a:t>
              </a:r>
            </a:p>
          </p:txBody>
        </p:sp>
      </p:grpSp>
      <p:sp>
        <p:nvSpPr>
          <p:cNvPr id="48" name="TextovéPole 47"/>
          <p:cNvSpPr txBox="1"/>
          <p:nvPr/>
        </p:nvSpPr>
        <p:spPr>
          <a:xfrm>
            <a:off x="2069701" y="3314217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Schopnost žít a pracovat v digitálním prostředí společnosti</a:t>
            </a:r>
            <a:endParaRPr lang="cs-CZ" b="1" dirty="0"/>
          </a:p>
        </p:txBody>
      </p:sp>
      <p:pic>
        <p:nvPicPr>
          <p:cNvPr id="50" name="Obrázek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3133" y="3990172"/>
            <a:ext cx="2340034" cy="1544422"/>
          </a:xfrm>
          <a:prstGeom prst="rect">
            <a:avLst/>
          </a:prstGeom>
        </p:spPr>
      </p:pic>
      <p:pic>
        <p:nvPicPr>
          <p:cNvPr id="51" name="Obrázek 5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9769" y="1843592"/>
            <a:ext cx="1872208" cy="1747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9748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934</Words>
  <Application>Microsoft Office PowerPoint</Application>
  <PresentationFormat>Předvádění na obrazovce (4:3)</PresentationFormat>
  <Paragraphs>183</Paragraphs>
  <Slides>14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Vzdělávací program eSafety – Bezpečné virtuální prostředí</vt:lpstr>
      <vt:lpstr>Co je tématem kurzu?</vt:lpstr>
      <vt:lpstr>Jsou digitální domorodci také digitálně gramotní?</vt:lpstr>
      <vt:lpstr>Jsou digitální domorodci také digitálně gramotní?</vt:lpstr>
      <vt:lpstr>EU Kids Online</vt:lpstr>
      <vt:lpstr>Výzkum rizikového chování českých dětí v prostředí internetu 2013</vt:lpstr>
      <vt:lpstr>Požadavky na pedagogy</vt:lpstr>
      <vt:lpstr>Pojmy</vt:lpstr>
      <vt:lpstr>Digitální gramotnost</vt:lpstr>
      <vt:lpstr>eBezpečnost</vt:lpstr>
      <vt:lpstr>Situace v ČR</vt:lpstr>
      <vt:lpstr>Hlavní proudy výuky eBezpečnosti</vt:lpstr>
      <vt:lpstr>Zhodnocení zdroje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Sarka</dc:creator>
  <cp:lastModifiedBy>Sarka</cp:lastModifiedBy>
  <cp:revision>31</cp:revision>
  <dcterms:created xsi:type="dcterms:W3CDTF">2014-04-04T14:02:55Z</dcterms:created>
  <dcterms:modified xsi:type="dcterms:W3CDTF">2014-07-02T12:19:56Z</dcterms:modified>
</cp:coreProperties>
</file>