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10B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231" autoAdjust="0"/>
  </p:normalViewPr>
  <p:slideViewPr>
    <p:cSldViewPr>
      <p:cViewPr varScale="1">
        <p:scale>
          <a:sx n="62" d="100"/>
          <a:sy n="62" d="100"/>
        </p:scale>
        <p:origin x="-15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B32AC1-8871-48BC-B0EC-304DDB1EE365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EE16D-AD82-4327-B29E-44642AB9903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966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Škola má povinnost se starat o elektronickou</a:t>
            </a:r>
            <a:r>
              <a:rPr lang="cs-CZ" baseline="0" dirty="0" smtClean="0"/>
              <a:t> bezpečnost žáků a vytvářet bezpečné výukové prostředí.  Zvýšené zapojení digitálních zdrojů do výuky znamená také využití příkladů dobré praxe v zavádění bezpečnostních politik do ochrany žáka, učitele a školy. Zaměření na jednu z těchto oblastí odděleně selhává.</a:t>
            </a:r>
            <a:endParaRPr lang="en-IE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EE16D-AD82-4327-B29E-44642AB99032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605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Školy se většinou orientují</a:t>
            </a:r>
            <a:r>
              <a:rPr lang="cs-CZ" baseline="0" dirty="0" smtClean="0"/>
              <a:t> jen na dvě oblasti.</a:t>
            </a:r>
            <a:r>
              <a:rPr lang="en-IE" baseline="0" dirty="0" smtClean="0"/>
              <a:t>  1. </a:t>
            </a:r>
            <a:r>
              <a:rPr lang="en-IE" baseline="0" dirty="0" err="1" smtClean="0"/>
              <a:t>Infrastru</a:t>
            </a:r>
            <a:r>
              <a:rPr lang="cs-CZ" baseline="0" dirty="0" err="1" smtClean="0"/>
              <a:t>ktura</a:t>
            </a:r>
            <a:r>
              <a:rPr lang="en-IE" baseline="0" dirty="0" smtClean="0"/>
              <a:t>: </a:t>
            </a:r>
            <a:r>
              <a:rPr lang="cs-CZ" baseline="0" dirty="0" smtClean="0"/>
              <a:t> je snadno pochopitelné, proč školy uzavírají své sítě. Je velmi nákladné a dlouhodobé odhalit příčiny problému a odstranit je. </a:t>
            </a:r>
            <a:r>
              <a:rPr lang="en-IE" baseline="0" dirty="0" smtClean="0"/>
              <a:t>2. </a:t>
            </a:r>
            <a:r>
              <a:rPr lang="cs-CZ" baseline="0" dirty="0" smtClean="0"/>
              <a:t>Opatření:</a:t>
            </a:r>
            <a:r>
              <a:rPr lang="en-IE" baseline="0" dirty="0" smtClean="0"/>
              <a:t> </a:t>
            </a:r>
            <a:r>
              <a:rPr lang="cs-CZ" baseline="0" dirty="0" smtClean="0"/>
              <a:t>Každá škola má jistou formu opatření, všechny seznamy toho, co studenti nesmí a co bude následovat. Součástí kurzu budce hodnocení školního řádu z hlediska </a:t>
            </a:r>
            <a:r>
              <a:rPr lang="cs-CZ" baseline="0" dirty="0" err="1" smtClean="0"/>
              <a:t>eBezpečnosti</a:t>
            </a:r>
            <a:r>
              <a:rPr lang="cs-CZ" baseline="0" dirty="0" smtClean="0"/>
              <a:t>?  Znáte zásady své vlastní školní digitální bezpečnosti?</a:t>
            </a:r>
            <a:r>
              <a:rPr lang="en-IE" baseline="0" dirty="0" smtClean="0"/>
              <a:t> </a:t>
            </a:r>
          </a:p>
          <a:p>
            <a:r>
              <a:rPr lang="en-IE" baseline="0" dirty="0" smtClean="0"/>
              <a:t/>
            </a:r>
            <a:br>
              <a:rPr lang="en-IE" baseline="0" dirty="0" smtClean="0"/>
            </a:br>
            <a:r>
              <a:rPr lang="cs-CZ" baseline="0" dirty="0" smtClean="0"/>
              <a:t>Poznámka pro lektora:</a:t>
            </a:r>
            <a:r>
              <a:rPr lang="en-IE" i="1" baseline="0" dirty="0" smtClean="0"/>
              <a:t>: </a:t>
            </a:r>
            <a:r>
              <a:rPr lang="cs-CZ" i="1" baseline="0" dirty="0" smtClean="0"/>
              <a:t> Využívejte řízené diskuze při ověření, co touto politikou rozumíme?  Vypište je na tabuli: infrastruktura, bezpečnost sociálních sítí, BYOD, přístupy do internetu. Podporujte diskuzi </a:t>
            </a:r>
            <a:r>
              <a:rPr lang="en-IE" baseline="0" dirty="0" smtClean="0"/>
              <a:t> </a:t>
            </a:r>
          </a:p>
          <a:p>
            <a:r>
              <a:rPr lang="cs-CZ" baseline="0" dirty="0" smtClean="0"/>
              <a:t>Jsou zásady srozumitelné? Znají studenti tyto zásady?</a:t>
            </a:r>
            <a:r>
              <a:rPr lang="en-IE" baseline="0" dirty="0" smtClean="0"/>
              <a:t> </a:t>
            </a:r>
            <a:r>
              <a:rPr lang="cs-CZ" baseline="0" dirty="0" smtClean="0"/>
              <a:t>Jsou zásady napsány srozumitelným jazykem? Jsou součástí osnov? Jsou vysvětleny zákonným zástupcům? Nemělo by stačit jim říci, co by neměli dělat ve škole?  Neměli bychom spíše být příkladem dobré praxe?</a:t>
            </a:r>
            <a:r>
              <a:rPr lang="en-IE" baseline="0" dirty="0" smtClean="0"/>
              <a:t>  </a:t>
            </a:r>
            <a:r>
              <a:rPr lang="cs-CZ" baseline="0" dirty="0" smtClean="0"/>
              <a:t>Co na snímku chybí?</a:t>
            </a:r>
          </a:p>
          <a:p>
            <a:r>
              <a:rPr lang="cs-CZ" i="1" baseline="0" dirty="0" smtClean="0"/>
              <a:t>Poznámka pro lektora</a:t>
            </a:r>
            <a:r>
              <a:rPr lang="en-IE" i="1" baseline="0" dirty="0" smtClean="0"/>
              <a:t>: </a:t>
            </a:r>
            <a:r>
              <a:rPr lang="cs-CZ" i="1" baseline="0" dirty="0" smtClean="0"/>
              <a:t> Ptejte se na skupinové odpovědi k položeným otázkám?</a:t>
            </a:r>
            <a:r>
              <a:rPr lang="en-IE" i="0" baseline="0" dirty="0" smtClean="0"/>
              <a:t>  (</a:t>
            </a:r>
            <a:r>
              <a:rPr lang="cs-CZ" i="0" baseline="0" dirty="0" smtClean="0"/>
              <a:t>Tyto otázky jsou v podstatě jádrem elektronické bezpečnosti ve škole). </a:t>
            </a:r>
            <a:endParaRPr lang="en-IE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EE16D-AD82-4327-B29E-44642AB99032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723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 smtClean="0"/>
              <a:t>Učitelé se v tomto kurzu naučí některé digitální kompetence a způsoby jak je předávat žákům. Učitelé budou moci vytvářet odpovídající bezpečnostní politiky v jednotlivých školách. Více informací o </a:t>
            </a:r>
            <a:r>
              <a:rPr lang="cs-CZ" baseline="0" dirty="0" err="1" smtClean="0"/>
              <a:t>eSafety</a:t>
            </a:r>
            <a:r>
              <a:rPr lang="cs-CZ" baseline="0" dirty="0" smtClean="0"/>
              <a:t> Labelu a praktické rady v modulu 9.</a:t>
            </a:r>
            <a:endParaRPr lang="en-IE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EE16D-AD82-4327-B29E-44642AB99032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209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Přehrajte video </a:t>
            </a:r>
            <a:r>
              <a:rPr lang="cs-CZ" baseline="0" dirty="0" err="1" smtClean="0"/>
              <a:t>eS</a:t>
            </a:r>
            <a:r>
              <a:rPr lang="cs-CZ" baseline="0" dirty="0" smtClean="0"/>
              <a:t> 1.3a_Chran si </a:t>
            </a:r>
            <a:r>
              <a:rPr lang="cs-CZ" baseline="0" dirty="0" err="1" smtClean="0"/>
              <a:t>udaje</a:t>
            </a:r>
            <a:r>
              <a:rPr lang="cs-CZ" baseline="0" dirty="0" smtClean="0"/>
              <a:t> (2:28) ze souboru dokumentů k modulu</a:t>
            </a:r>
          </a:p>
          <a:p>
            <a:r>
              <a:rPr lang="cs-CZ" baseline="0" dirty="0" smtClean="0"/>
              <a:t>Diskutujte nad ním… Proč všichni sdělujeme osobní údaje online? Jaká jsou rizika takového přístupu?</a:t>
            </a:r>
            <a:r>
              <a:rPr lang="en-IE" baseline="0" dirty="0" smtClean="0"/>
              <a:t>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EE16D-AD82-4327-B29E-44642AB99032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35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Dvojí role učitele v digitální epoše. N</a:t>
            </a:r>
            <a:r>
              <a:rPr lang="cs-CZ" baseline="0" dirty="0" smtClean="0"/>
              <a:t>yní se koncentrujeme na roli učitele ve třídě. </a:t>
            </a:r>
            <a:r>
              <a:rPr lang="en-IE" baseline="0" dirty="0" smtClean="0"/>
              <a:t> </a:t>
            </a:r>
            <a:r>
              <a:rPr lang="cs-CZ" baseline="0" dirty="0" smtClean="0"/>
              <a:t>Lektor otevře webovou stránku www.padlet.com a vytvoří nástěnku. Jednotlivé skupiny navrhují hlavní zásady bezpečnostních politik a vyvěšují je na sdílenou nástěnku. Lektor následně vede diskuzi.  Ochrana osobních údajů, Autorská práva, Citování zdrojů, boj proti plagiátům, bezpečnostní záplaty, antivirová a antispamová politika,  uvážlivá komunikace. </a:t>
            </a:r>
            <a:endParaRPr lang="en-IE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EE16D-AD82-4327-B29E-44642AB99032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845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 smtClean="0"/>
              <a:t>4 skupiny po 3-5 účastnících připraví svou analýzu SWOT této oblasti. Postupně s ní seznámí další skupiny a </a:t>
            </a:r>
            <a:r>
              <a:rPr lang="cs-CZ" baseline="0" dirty="0" err="1" smtClean="0"/>
              <a:t>odprezentují</a:t>
            </a:r>
            <a:r>
              <a:rPr lang="cs-CZ" baseline="0" dirty="0" smtClean="0"/>
              <a:t> výsledky.</a:t>
            </a:r>
            <a:endParaRPr lang="en-IE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EE16D-AD82-4327-B29E-44642AB99032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884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054A-7DF9-435E-98A9-0148BBCAA94F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079C-6D3F-4C1B-A823-CAB4CB57C2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404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054A-7DF9-435E-98A9-0148BBCAA94F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079C-6D3F-4C1B-A823-CAB4CB57C2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717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054A-7DF9-435E-98A9-0148BBCAA94F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079C-6D3F-4C1B-A823-CAB4CB57C2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20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054A-7DF9-435E-98A9-0148BBCAA94F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079C-6D3F-4C1B-A823-CAB4CB57C2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558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054A-7DF9-435E-98A9-0148BBCAA94F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079C-6D3F-4C1B-A823-CAB4CB57C2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59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054A-7DF9-435E-98A9-0148BBCAA94F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079C-6D3F-4C1B-A823-CAB4CB57C2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725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054A-7DF9-435E-98A9-0148BBCAA94F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079C-6D3F-4C1B-A823-CAB4CB57C2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02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054A-7DF9-435E-98A9-0148BBCAA94F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079C-6D3F-4C1B-A823-CAB4CB57C2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05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054A-7DF9-435E-98A9-0148BBCAA94F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079C-6D3F-4C1B-A823-CAB4CB57C2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264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054A-7DF9-435E-98A9-0148BBCAA94F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079C-6D3F-4C1B-A823-CAB4CB57C2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30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054A-7DF9-435E-98A9-0148BBCAA94F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079C-6D3F-4C1B-A823-CAB4CB57C2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809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7054A-7DF9-435E-98A9-0148BBCAA94F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B079C-6D3F-4C1B-A823-CAB4CB57C2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14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772816"/>
            <a:ext cx="8568952" cy="1470025"/>
          </a:xfrm>
        </p:spPr>
        <p:txBody>
          <a:bodyPr>
            <a:normAutofit fontScale="90000"/>
          </a:bodyPr>
          <a:lstStyle/>
          <a:p>
            <a:r>
              <a:rPr lang="en-IE" dirty="0" err="1" smtClean="0"/>
              <a:t>Vzdělávací</a:t>
            </a:r>
            <a:r>
              <a:rPr lang="en-IE" dirty="0" smtClean="0"/>
              <a:t> program</a:t>
            </a:r>
            <a:br>
              <a:rPr lang="en-IE" dirty="0" smtClean="0"/>
            </a:br>
            <a:r>
              <a:rPr lang="en-IE" dirty="0" smtClean="0"/>
              <a:t>e</a:t>
            </a:r>
            <a:r>
              <a:rPr lang="cs-CZ" dirty="0" smtClean="0"/>
              <a:t>S</a:t>
            </a:r>
            <a:r>
              <a:rPr lang="en-IE" dirty="0" err="1" smtClean="0"/>
              <a:t>afety</a:t>
            </a:r>
            <a:r>
              <a:rPr lang="en-IE" dirty="0" smtClean="0"/>
              <a:t> – </a:t>
            </a:r>
            <a:r>
              <a:rPr lang="en-IE" dirty="0" err="1" smtClean="0"/>
              <a:t>Bezpečné</a:t>
            </a:r>
            <a:r>
              <a:rPr lang="en-IE" dirty="0" smtClean="0"/>
              <a:t> </a:t>
            </a:r>
            <a:r>
              <a:rPr lang="en-IE" dirty="0" err="1" smtClean="0"/>
              <a:t>virtuální</a:t>
            </a:r>
            <a:r>
              <a:rPr lang="en-IE" dirty="0" smtClean="0"/>
              <a:t> </a:t>
            </a:r>
            <a:r>
              <a:rPr lang="en-IE" dirty="0" err="1" smtClean="0"/>
              <a:t>prostředí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3140968"/>
            <a:ext cx="8496944" cy="792088"/>
          </a:xfrm>
        </p:spPr>
        <p:txBody>
          <a:bodyPr>
            <a:noAutofit/>
          </a:bodyPr>
          <a:lstStyle/>
          <a:p>
            <a:r>
              <a:rPr lang="en-IE" sz="4400" b="1" dirty="0" err="1" smtClean="0">
                <a:solidFill>
                  <a:schemeClr val="tx1"/>
                </a:solidFill>
              </a:rPr>
              <a:t>eS</a:t>
            </a:r>
            <a:r>
              <a:rPr lang="en-IE" sz="4400" b="1" dirty="0" smtClean="0">
                <a:solidFill>
                  <a:schemeClr val="tx1"/>
                </a:solidFill>
              </a:rPr>
              <a:t> 1.3</a:t>
            </a:r>
            <a:r>
              <a:rPr lang="cs-CZ" sz="4400" b="1" dirty="0" smtClean="0">
                <a:solidFill>
                  <a:schemeClr val="tx1"/>
                </a:solidFill>
              </a:rPr>
              <a:t> </a:t>
            </a:r>
            <a:r>
              <a:rPr lang="cs-CZ" sz="4400" b="1" dirty="0" err="1">
                <a:solidFill>
                  <a:schemeClr val="tx1"/>
                </a:solidFill>
              </a:rPr>
              <a:t>eSafety</a:t>
            </a:r>
            <a:r>
              <a:rPr lang="cs-CZ" sz="4400" b="1" dirty="0">
                <a:solidFill>
                  <a:schemeClr val="tx1"/>
                </a:solidFill>
              </a:rPr>
              <a:t> ve </a:t>
            </a:r>
            <a:r>
              <a:rPr lang="cs-CZ" sz="4400" b="1" dirty="0" smtClean="0">
                <a:solidFill>
                  <a:schemeClr val="tx1"/>
                </a:solidFill>
              </a:rPr>
              <a:t>škole </a:t>
            </a:r>
            <a:r>
              <a:rPr lang="cs-CZ" sz="4400" b="1" dirty="0">
                <a:solidFill>
                  <a:schemeClr val="tx1"/>
                </a:solidFill>
              </a:rPr>
              <a:t>a ve </a:t>
            </a:r>
            <a:r>
              <a:rPr lang="cs-CZ" sz="4400" b="1" dirty="0" smtClean="0">
                <a:solidFill>
                  <a:schemeClr val="tx1"/>
                </a:solidFill>
              </a:rPr>
              <a:t>třídě</a:t>
            </a:r>
            <a:endParaRPr lang="cs-CZ" sz="4400" b="1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077072"/>
            <a:ext cx="2448272" cy="161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691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26"/>
            <a:ext cx="9144000" cy="6861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7519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966" y="1484784"/>
            <a:ext cx="1907710" cy="190771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8670" y="404664"/>
            <a:ext cx="6573416" cy="1143000"/>
          </a:xfrm>
        </p:spPr>
        <p:txBody>
          <a:bodyPr>
            <a:noAutofit/>
          </a:bodyPr>
          <a:lstStyle/>
          <a:p>
            <a:pPr algn="r"/>
            <a:r>
              <a:rPr lang="cs-CZ" sz="3600" b="1" dirty="0" smtClean="0"/>
              <a:t>Otázky, na které kurz může přinést odpovědi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7560" y="2564904"/>
            <a:ext cx="8229600" cy="3629000"/>
          </a:xfrm>
        </p:spPr>
        <p:txBody>
          <a:bodyPr/>
          <a:lstStyle/>
          <a:p>
            <a:pPr marL="0" indent="0">
              <a:buNone/>
            </a:pPr>
            <a:r>
              <a:rPr lang="cs-CZ" sz="3600" b="1" i="1" dirty="0" smtClean="0"/>
              <a:t>Jak může škola…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vytvořit bezpečné prostředí k učení v dnešním online světě?</a:t>
            </a:r>
            <a:endParaRPr lang="en-IE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využít digitální technologie k podpoře učení? </a:t>
            </a:r>
            <a:endParaRPr lang="en-IE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přispět k rozvoji digitálních kompetencí žáků pro život a práci v síti?</a:t>
            </a: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85142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C:\Users\Grainne\AppData\Local\Microsoft\Windows\Temporary Internet Files\Content.IE5\39OF9CR4\MP90040926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190" y="1846764"/>
            <a:ext cx="5688632" cy="378904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1204" y="26064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cs-CZ" sz="4000" b="1" dirty="0" smtClean="0"/>
              <a:t>Je třeba dodržovat rovnováhu</a:t>
            </a:r>
            <a:endParaRPr lang="cs-CZ" sz="4000" b="1" dirty="0"/>
          </a:p>
        </p:txBody>
      </p:sp>
      <p:sp>
        <p:nvSpPr>
          <p:cNvPr id="7" name="Obdélník 6"/>
          <p:cNvSpPr/>
          <p:nvPr/>
        </p:nvSpPr>
        <p:spPr>
          <a:xfrm>
            <a:off x="1469151" y="1851165"/>
            <a:ext cx="118494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i="1" dirty="0" smtClean="0"/>
              <a:t>Ochrana</a:t>
            </a:r>
            <a:endParaRPr lang="en-IE" sz="2200" b="1" i="1" dirty="0" smtClean="0"/>
          </a:p>
        </p:txBody>
      </p:sp>
      <p:sp>
        <p:nvSpPr>
          <p:cNvPr id="8" name="Obdélník 7"/>
          <p:cNvSpPr/>
          <p:nvPr/>
        </p:nvSpPr>
        <p:spPr>
          <a:xfrm>
            <a:off x="903580" y="2475372"/>
            <a:ext cx="149566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i="1" dirty="0" smtClean="0"/>
              <a:t>Bezpečnost</a:t>
            </a:r>
            <a:endParaRPr lang="en-IE" sz="2200" b="1" i="1" dirty="0" smtClean="0"/>
          </a:p>
        </p:txBody>
      </p:sp>
      <p:sp>
        <p:nvSpPr>
          <p:cNvPr id="9" name="Obdélník 8"/>
          <p:cNvSpPr/>
          <p:nvPr/>
        </p:nvSpPr>
        <p:spPr>
          <a:xfrm>
            <a:off x="940586" y="3136400"/>
            <a:ext cx="106086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200" b="1" i="1" dirty="0" err="1" smtClean="0"/>
              <a:t>Poli</a:t>
            </a:r>
            <a:r>
              <a:rPr lang="cs-CZ" sz="2200" b="1" i="1" dirty="0" err="1" smtClean="0"/>
              <a:t>tika</a:t>
            </a:r>
            <a:endParaRPr lang="en-IE" sz="2200" b="1" i="1" dirty="0" smtClean="0"/>
          </a:p>
        </p:txBody>
      </p:sp>
      <p:sp>
        <p:nvSpPr>
          <p:cNvPr id="10" name="Obdélník 9"/>
          <p:cNvSpPr/>
          <p:nvPr/>
        </p:nvSpPr>
        <p:spPr>
          <a:xfrm>
            <a:off x="435466" y="3812166"/>
            <a:ext cx="133626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200" b="1" i="1" dirty="0" err="1" smtClean="0"/>
              <a:t>Blo</a:t>
            </a:r>
            <a:r>
              <a:rPr lang="cs-CZ" sz="2200" b="1" i="1" dirty="0" smtClean="0"/>
              <a:t>kování</a:t>
            </a:r>
            <a:endParaRPr lang="en-IE" sz="2200" b="1" i="1" dirty="0" smtClean="0"/>
          </a:p>
        </p:txBody>
      </p:sp>
      <p:sp>
        <p:nvSpPr>
          <p:cNvPr id="11" name="Obdélník 10"/>
          <p:cNvSpPr/>
          <p:nvPr/>
        </p:nvSpPr>
        <p:spPr>
          <a:xfrm>
            <a:off x="531299" y="4491596"/>
            <a:ext cx="86985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200" b="1" i="1" dirty="0" err="1" smtClean="0"/>
              <a:t>Ri</a:t>
            </a:r>
            <a:r>
              <a:rPr lang="cs-CZ" sz="2200" b="1" i="1" dirty="0" smtClean="0"/>
              <a:t>zika</a:t>
            </a:r>
            <a:endParaRPr lang="en-IE" sz="2200" b="1" i="1" dirty="0" smtClean="0"/>
          </a:p>
        </p:txBody>
      </p:sp>
      <p:sp>
        <p:nvSpPr>
          <p:cNvPr id="12" name="Obdélník 11"/>
          <p:cNvSpPr/>
          <p:nvPr/>
        </p:nvSpPr>
        <p:spPr>
          <a:xfrm>
            <a:off x="423128" y="5067660"/>
            <a:ext cx="100098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i="1" dirty="0" smtClean="0"/>
              <a:t>Hrozby</a:t>
            </a:r>
            <a:endParaRPr lang="cs-CZ" sz="2200" dirty="0"/>
          </a:p>
        </p:txBody>
      </p:sp>
      <p:sp>
        <p:nvSpPr>
          <p:cNvPr id="14" name="Obdélník 13"/>
          <p:cNvSpPr/>
          <p:nvPr/>
        </p:nvSpPr>
        <p:spPr>
          <a:xfrm>
            <a:off x="6335066" y="1862989"/>
            <a:ext cx="122501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i="1" dirty="0" smtClean="0"/>
              <a:t>Opatření</a:t>
            </a:r>
            <a:endParaRPr lang="en-IE" sz="2200" b="1" i="1" dirty="0" smtClean="0"/>
          </a:p>
        </p:txBody>
      </p:sp>
      <p:sp>
        <p:nvSpPr>
          <p:cNvPr id="15" name="Obdélník 14"/>
          <p:cNvSpPr/>
          <p:nvPr/>
        </p:nvSpPr>
        <p:spPr>
          <a:xfrm>
            <a:off x="6787453" y="2487196"/>
            <a:ext cx="88985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i="1" dirty="0" smtClean="0"/>
              <a:t>Škoda</a:t>
            </a:r>
            <a:endParaRPr lang="en-IE" sz="2200" b="1" i="1" dirty="0" smtClean="0"/>
          </a:p>
        </p:txBody>
      </p:sp>
      <p:sp>
        <p:nvSpPr>
          <p:cNvPr id="16" name="Obdélník 15"/>
          <p:cNvSpPr/>
          <p:nvPr/>
        </p:nvSpPr>
        <p:spPr>
          <a:xfrm>
            <a:off x="7051019" y="3136399"/>
            <a:ext cx="119943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i="1" dirty="0" smtClean="0"/>
              <a:t>Omezení</a:t>
            </a:r>
            <a:endParaRPr lang="en-IE" sz="2200" b="1" i="1" dirty="0" smtClean="0"/>
          </a:p>
        </p:txBody>
      </p:sp>
      <p:sp>
        <p:nvSpPr>
          <p:cNvPr id="17" name="Obdélník 16"/>
          <p:cNvSpPr/>
          <p:nvPr/>
        </p:nvSpPr>
        <p:spPr>
          <a:xfrm>
            <a:off x="7218316" y="3823990"/>
            <a:ext cx="92685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i="1" dirty="0" smtClean="0"/>
              <a:t>Strach</a:t>
            </a:r>
            <a:endParaRPr lang="en-IE" sz="2200" b="1" i="1" dirty="0" smtClean="0"/>
          </a:p>
        </p:txBody>
      </p:sp>
      <p:sp>
        <p:nvSpPr>
          <p:cNvPr id="18" name="Obdélník 17"/>
          <p:cNvSpPr/>
          <p:nvPr/>
        </p:nvSpPr>
        <p:spPr>
          <a:xfrm>
            <a:off x="7345414" y="4503420"/>
            <a:ext cx="140609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i="1" dirty="0" smtClean="0"/>
              <a:t>Příležitosti</a:t>
            </a:r>
            <a:endParaRPr lang="en-IE" sz="2200" b="1" i="1" dirty="0" smtClean="0"/>
          </a:p>
        </p:txBody>
      </p:sp>
      <p:sp>
        <p:nvSpPr>
          <p:cNvPr id="19" name="Obdélník 18"/>
          <p:cNvSpPr/>
          <p:nvPr/>
        </p:nvSpPr>
        <p:spPr>
          <a:xfrm>
            <a:off x="7482265" y="5078795"/>
            <a:ext cx="126207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i="1" dirty="0" smtClean="0"/>
              <a:t>Možnosti</a:t>
            </a:r>
            <a:endParaRPr lang="en-IE" sz="2200" b="1" i="1" dirty="0"/>
          </a:p>
        </p:txBody>
      </p:sp>
    </p:spTree>
    <p:extLst>
      <p:ext uri="{BB962C8B-B14F-4D97-AF65-F5344CB8AC3E}">
        <p14:creationId xmlns:p14="http://schemas.microsoft.com/office/powerpoint/2010/main" val="3657905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4000" b="1" dirty="0" smtClean="0"/>
              <a:t>Bezpečná škola</a:t>
            </a:r>
            <a:endParaRPr lang="cs-CZ" sz="4000" b="1" dirty="0"/>
          </a:p>
        </p:txBody>
      </p:sp>
      <p:sp>
        <p:nvSpPr>
          <p:cNvPr id="4" name="Isosceles Triangle 2"/>
          <p:cNvSpPr/>
          <p:nvPr/>
        </p:nvSpPr>
        <p:spPr>
          <a:xfrm>
            <a:off x="2550582" y="2012627"/>
            <a:ext cx="3932324" cy="3428268"/>
          </a:xfrm>
          <a:prstGeom prst="triangle">
            <a:avLst/>
          </a:prstGeom>
          <a:solidFill>
            <a:srgbClr val="FFC000">
              <a:alpha val="61000"/>
            </a:srgbClr>
          </a:solidFill>
          <a:ln w="28575">
            <a:solidFill>
              <a:srgbClr val="FFC00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5" name="Group 3"/>
          <p:cNvGrpSpPr/>
          <p:nvPr/>
        </p:nvGrpSpPr>
        <p:grpSpPr>
          <a:xfrm>
            <a:off x="5337200" y="4716689"/>
            <a:ext cx="2963547" cy="1060349"/>
            <a:chOff x="1827685" y="447824"/>
            <a:chExt cx="2606300" cy="1179883"/>
          </a:xfrm>
        </p:grpSpPr>
        <p:sp>
          <p:nvSpPr>
            <p:cNvPr id="6" name="Rounded Rectangle 4"/>
            <p:cNvSpPr/>
            <p:nvPr/>
          </p:nvSpPr>
          <p:spPr>
            <a:xfrm>
              <a:off x="1895884" y="447824"/>
              <a:ext cx="2469903" cy="117988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  <a:alpha val="90000"/>
              </a:schemeClr>
            </a:solidFill>
            <a:ln>
              <a:solidFill>
                <a:srgbClr val="FFC000">
                  <a:alpha val="90000"/>
                </a:srgbClr>
              </a:solidFill>
            </a:ln>
          </p:spPr>
          <p:style>
            <a:lnRef idx="2">
              <a:schemeClr val="accent5"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1827685" y="505421"/>
              <a:ext cx="2606300" cy="10646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400" b="1" kern="1200" dirty="0" smtClean="0"/>
                <a:t>Osnovy podporující politiku </a:t>
              </a:r>
              <a:r>
                <a:rPr lang="cs-CZ" sz="2400" b="1" kern="1200" dirty="0" err="1" smtClean="0"/>
                <a:t>eSafety</a:t>
              </a:r>
              <a:endParaRPr lang="en-IE" sz="2400" b="1" kern="1200" dirty="0"/>
            </a:p>
          </p:txBody>
        </p:sp>
      </p:grpSp>
      <p:grpSp>
        <p:nvGrpSpPr>
          <p:cNvPr id="8" name="Group 9"/>
          <p:cNvGrpSpPr/>
          <p:nvPr/>
        </p:nvGrpSpPr>
        <p:grpSpPr>
          <a:xfrm>
            <a:off x="3195444" y="1700808"/>
            <a:ext cx="2765680" cy="1080119"/>
            <a:chOff x="1829126" y="344997"/>
            <a:chExt cx="3474705" cy="1352363"/>
          </a:xfrm>
        </p:grpSpPr>
        <p:sp>
          <p:nvSpPr>
            <p:cNvPr id="9" name="Rounded Rectangle 10"/>
            <p:cNvSpPr/>
            <p:nvPr/>
          </p:nvSpPr>
          <p:spPr>
            <a:xfrm>
              <a:off x="1895884" y="344997"/>
              <a:ext cx="3351364" cy="135236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  <a:alpha val="90000"/>
              </a:schemeClr>
            </a:solidFill>
            <a:ln>
              <a:solidFill>
                <a:srgbClr val="FFC000">
                  <a:alpha val="90000"/>
                </a:srgbClr>
              </a:solidFill>
            </a:ln>
          </p:spPr>
          <p:style>
            <a:lnRef idx="2">
              <a:schemeClr val="accent5"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1829126" y="344997"/>
              <a:ext cx="3474705" cy="13351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E" sz="2400" dirty="0" smtClean="0"/>
            </a:p>
            <a:p>
              <a:pPr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400" b="1" dirty="0" smtClean="0"/>
                <a:t>Školská politika a zvolené postupy</a:t>
              </a:r>
              <a:endParaRPr lang="en-IE" sz="2400" b="1" dirty="0"/>
            </a:p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E" sz="1700" kern="1200" dirty="0"/>
            </a:p>
          </p:txBody>
        </p:sp>
      </p:grpSp>
      <p:grpSp>
        <p:nvGrpSpPr>
          <p:cNvPr id="11" name="Group 12"/>
          <p:cNvGrpSpPr/>
          <p:nvPr/>
        </p:nvGrpSpPr>
        <p:grpSpPr>
          <a:xfrm>
            <a:off x="872704" y="4746054"/>
            <a:ext cx="2741150" cy="1207147"/>
            <a:chOff x="995236" y="-84521"/>
            <a:chExt cx="3443887" cy="1511408"/>
          </a:xfrm>
        </p:grpSpPr>
        <p:sp>
          <p:nvSpPr>
            <p:cNvPr id="12" name="Rounded Rectangle 13"/>
            <p:cNvSpPr/>
            <p:nvPr/>
          </p:nvSpPr>
          <p:spPr>
            <a:xfrm>
              <a:off x="995236" y="-84521"/>
              <a:ext cx="3428149" cy="151140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  <a:alpha val="90000"/>
              </a:schemeClr>
            </a:solidFill>
            <a:ln>
              <a:solidFill>
                <a:srgbClr val="FFC000">
                  <a:alpha val="90000"/>
                </a:srgbClr>
              </a:solidFill>
            </a:ln>
          </p:spPr>
          <p:style>
            <a:lnRef idx="2">
              <a:schemeClr val="accent5"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995236" y="-84521"/>
              <a:ext cx="3443887" cy="15114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400" b="1" kern="1200" dirty="0" smtClean="0"/>
                <a:t>Bezpečná infrastruktura, sítě a digitální systémy </a:t>
              </a:r>
              <a:endParaRPr lang="en-IE" sz="2400" b="1" kern="1200" dirty="0"/>
            </a:p>
          </p:txBody>
        </p:sp>
      </p:grpSp>
      <p:sp>
        <p:nvSpPr>
          <p:cNvPr id="14" name="TextBox 15"/>
          <p:cNvSpPr txBox="1"/>
          <p:nvPr/>
        </p:nvSpPr>
        <p:spPr>
          <a:xfrm>
            <a:off x="3401247" y="3812827"/>
            <a:ext cx="21658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400" b="1" dirty="0" smtClean="0"/>
              <a:t> </a:t>
            </a:r>
            <a:r>
              <a:rPr lang="cs-CZ" sz="4400" b="1" dirty="0" smtClean="0"/>
              <a:t>ŠKOLA</a:t>
            </a:r>
            <a:endParaRPr lang="en-IE" sz="4400" b="1" dirty="0"/>
          </a:p>
        </p:txBody>
      </p:sp>
    </p:spTree>
    <p:extLst>
      <p:ext uri="{BB962C8B-B14F-4D97-AF65-F5344CB8AC3E}">
        <p14:creationId xmlns:p14="http://schemas.microsoft.com/office/powerpoint/2010/main" val="2651401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>
            <a:normAutofit fontScale="90000"/>
          </a:bodyPr>
          <a:lstStyle/>
          <a:p>
            <a:pPr algn="r"/>
            <a:r>
              <a:rPr lang="cs-CZ" sz="4000" b="1" dirty="0" smtClean="0"/>
              <a:t>Školská politika a</a:t>
            </a:r>
            <a:br>
              <a:rPr lang="cs-CZ" sz="4000" b="1" dirty="0" smtClean="0"/>
            </a:br>
            <a:r>
              <a:rPr lang="cs-CZ" sz="4000" b="1" dirty="0" smtClean="0"/>
              <a:t> zvolené postupy</a:t>
            </a:r>
            <a:endParaRPr lang="cs-CZ" dirty="0"/>
          </a:p>
        </p:txBody>
      </p:sp>
      <p:sp>
        <p:nvSpPr>
          <p:cNvPr id="4" name="Isosceles Triangle 2"/>
          <p:cNvSpPr/>
          <p:nvPr/>
        </p:nvSpPr>
        <p:spPr>
          <a:xfrm>
            <a:off x="2601485" y="1672640"/>
            <a:ext cx="3954704" cy="4107172"/>
          </a:xfrm>
          <a:prstGeom prst="triangle">
            <a:avLst/>
          </a:prstGeom>
          <a:solidFill>
            <a:srgbClr val="FFC000">
              <a:alpha val="34000"/>
            </a:srgbClr>
          </a:solidFill>
          <a:ln w="28575">
            <a:solidFill>
              <a:srgbClr val="FFC000">
                <a:alpha val="31000"/>
              </a:srgb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5" name="Group 3"/>
          <p:cNvGrpSpPr/>
          <p:nvPr/>
        </p:nvGrpSpPr>
        <p:grpSpPr>
          <a:xfrm>
            <a:off x="5362547" y="5073320"/>
            <a:ext cx="2963547" cy="1060349"/>
            <a:chOff x="1827685" y="480499"/>
            <a:chExt cx="2606300" cy="1179883"/>
          </a:xfrm>
        </p:grpSpPr>
        <p:sp>
          <p:nvSpPr>
            <p:cNvPr id="6" name="Rounded Rectangle 4"/>
            <p:cNvSpPr/>
            <p:nvPr/>
          </p:nvSpPr>
          <p:spPr>
            <a:xfrm>
              <a:off x="1827685" y="480499"/>
              <a:ext cx="2469903" cy="117988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  <a:alpha val="50000"/>
              </a:schemeClr>
            </a:solidFill>
            <a:ln>
              <a:solidFill>
                <a:srgbClr val="FFC000">
                  <a:alpha val="32000"/>
                </a:srgbClr>
              </a:solidFill>
            </a:ln>
          </p:spPr>
          <p:style>
            <a:lnRef idx="2">
              <a:schemeClr val="accent5"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1827685" y="505421"/>
              <a:ext cx="2606300" cy="10646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400" b="1" kern="1200" dirty="0" smtClean="0">
                  <a:solidFill>
                    <a:schemeClr val="bg1">
                      <a:lumMod val="50000"/>
                    </a:schemeClr>
                  </a:solidFill>
                </a:rPr>
                <a:t>Osnovy podporující politiku </a:t>
              </a:r>
              <a:r>
                <a:rPr lang="cs-CZ" sz="2400" b="1" kern="1200" dirty="0" err="1" smtClean="0">
                  <a:solidFill>
                    <a:schemeClr val="bg1">
                      <a:lumMod val="50000"/>
                    </a:schemeClr>
                  </a:solidFill>
                </a:rPr>
                <a:t>eSafety</a:t>
              </a:r>
              <a:endParaRPr lang="en-IE" sz="2400" b="1" kern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1" name="Group 12"/>
          <p:cNvGrpSpPr/>
          <p:nvPr/>
        </p:nvGrpSpPr>
        <p:grpSpPr>
          <a:xfrm>
            <a:off x="796849" y="5073318"/>
            <a:ext cx="2741150" cy="1207148"/>
            <a:chOff x="987366" y="-84522"/>
            <a:chExt cx="3443888" cy="1511409"/>
          </a:xfrm>
        </p:grpSpPr>
        <p:sp>
          <p:nvSpPr>
            <p:cNvPr id="12" name="Rounded Rectangle 13"/>
            <p:cNvSpPr/>
            <p:nvPr/>
          </p:nvSpPr>
          <p:spPr>
            <a:xfrm>
              <a:off x="995236" y="-84521"/>
              <a:ext cx="3428149" cy="151140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  <a:alpha val="48000"/>
              </a:schemeClr>
            </a:solidFill>
            <a:ln>
              <a:solidFill>
                <a:srgbClr val="FFC000">
                  <a:alpha val="34000"/>
                </a:srgbClr>
              </a:solidFill>
            </a:ln>
          </p:spPr>
          <p:style>
            <a:lnRef idx="2">
              <a:schemeClr val="accent5"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987366" y="-84522"/>
              <a:ext cx="3443888" cy="15114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400" b="1" kern="1200" dirty="0" smtClean="0">
                  <a:solidFill>
                    <a:schemeClr val="bg1">
                      <a:lumMod val="50000"/>
                    </a:schemeClr>
                  </a:solidFill>
                </a:rPr>
                <a:t>Bezpečná infrastruktura, sítě a digitální systémy </a:t>
              </a:r>
              <a:endParaRPr lang="en-IE" sz="2400" b="1" kern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6" name="Obdélník 15"/>
          <p:cNvSpPr/>
          <p:nvPr/>
        </p:nvSpPr>
        <p:spPr>
          <a:xfrm>
            <a:off x="831581" y="1686397"/>
            <a:ext cx="749451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200" b="1" i="1" dirty="0" smtClean="0"/>
              <a:t>Využívají studenti internet a digitální zdroje bezpečně a přiměřeně?</a:t>
            </a:r>
            <a:endParaRPr lang="en-IE" sz="2200" b="1" i="1" dirty="0" smtClean="0"/>
          </a:p>
          <a:p>
            <a:pPr algn="ctr"/>
            <a:endParaRPr lang="en-IE" sz="2200" b="1" i="1" dirty="0" smtClean="0"/>
          </a:p>
          <a:p>
            <a:pPr algn="ctr"/>
            <a:r>
              <a:rPr lang="cs-CZ" sz="2200" b="1" i="1" dirty="0" smtClean="0"/>
              <a:t>Kdy se to učí?  Znají svou odpovědnost? Kde je téma </a:t>
            </a:r>
            <a:r>
              <a:rPr lang="cs-CZ" sz="2200" b="1" i="1" dirty="0" err="1" smtClean="0"/>
              <a:t>eBezpečnosti</a:t>
            </a:r>
            <a:r>
              <a:rPr lang="cs-CZ" sz="2200" b="1" i="1" dirty="0" smtClean="0"/>
              <a:t> zařazeno v osnovách?</a:t>
            </a:r>
            <a:r>
              <a:rPr lang="en-IE" sz="2200" b="1" i="1" dirty="0" smtClean="0"/>
              <a:t>  </a:t>
            </a:r>
            <a:r>
              <a:rPr lang="cs-CZ" sz="2200" b="1" i="1" dirty="0" smtClean="0"/>
              <a:t>Kam patří toto téma z hlediska ŠVP?</a:t>
            </a:r>
            <a:r>
              <a:rPr lang="en-IE" sz="2200" b="1" i="1" dirty="0" smtClean="0"/>
              <a:t/>
            </a:r>
            <a:br>
              <a:rPr lang="en-IE" sz="2200" b="1" i="1" dirty="0" smtClean="0"/>
            </a:br>
            <a:endParaRPr lang="en-IE" sz="2200" b="1" i="1" dirty="0" smtClean="0"/>
          </a:p>
          <a:p>
            <a:pPr algn="ctr"/>
            <a:r>
              <a:rPr lang="cs-CZ" sz="2200" b="1" i="1" dirty="0" smtClean="0"/>
              <a:t>Jak škola rozvíjí program digitální odpovědnosti a digitálního občanství? Kdo toto téma vyučuje? </a:t>
            </a:r>
            <a:endParaRPr lang="en-IE" sz="2200" b="1" i="1" dirty="0"/>
          </a:p>
        </p:txBody>
      </p:sp>
    </p:spTree>
    <p:extLst>
      <p:ext uri="{BB962C8B-B14F-4D97-AF65-F5344CB8AC3E}">
        <p14:creationId xmlns:p14="http://schemas.microsoft.com/office/powerpoint/2010/main" val="2719079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56" y="116632"/>
            <a:ext cx="4762500" cy="124777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5996" y="28586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cs-CZ" sz="4000" b="1" dirty="0" smtClean="0"/>
              <a:t>Jak na to?</a:t>
            </a:r>
            <a:endParaRPr lang="cs-CZ" sz="40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86146" y="1442532"/>
            <a:ext cx="32921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err="1" smtClean="0"/>
              <a:t>eSafety</a:t>
            </a:r>
            <a:r>
              <a:rPr lang="cs-CZ" sz="4400" b="1" dirty="0" smtClean="0"/>
              <a:t> Label</a:t>
            </a:r>
            <a:endParaRPr lang="cs-CZ" sz="4400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14604" y="2211973"/>
            <a:ext cx="741979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projekt podporující realizaci bezpečného IT </a:t>
            </a:r>
            <a:r>
              <a:rPr lang="cs-CZ" sz="2800" dirty="0" smtClean="0"/>
              <a:t>prostředí </a:t>
            </a:r>
            <a:r>
              <a:rPr lang="cs-CZ" sz="2800" dirty="0"/>
              <a:t>na </a:t>
            </a:r>
            <a:r>
              <a:rPr lang="cs-CZ" sz="2800" dirty="0" smtClean="0"/>
              <a:t>školách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/>
              <a:t>pomáhá </a:t>
            </a:r>
            <a:r>
              <a:rPr lang="cs-CZ" sz="2800" dirty="0"/>
              <a:t>školám </a:t>
            </a:r>
            <a:r>
              <a:rPr lang="cs-CZ" sz="2800" dirty="0" smtClean="0"/>
              <a:t>stát </a:t>
            </a:r>
            <a:r>
              <a:rPr lang="cs-CZ" sz="2800" dirty="0"/>
              <a:t>se </a:t>
            </a:r>
            <a:r>
              <a:rPr lang="cs-CZ" sz="2800" dirty="0" smtClean="0"/>
              <a:t>bezpečnějším a více </a:t>
            </a:r>
            <a:r>
              <a:rPr lang="cs-CZ" sz="2800" dirty="0"/>
              <a:t>obohacujícím prostředím pro všechny žáky i </a:t>
            </a:r>
            <a:r>
              <a:rPr lang="cs-CZ" sz="2800" dirty="0" smtClean="0"/>
              <a:t>učitele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z</a:t>
            </a:r>
            <a:r>
              <a:rPr lang="cs-CZ" sz="2800" dirty="0" smtClean="0"/>
              <a:t>ahrnuje všechny tři aspekty pro bezpečnější školu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v</a:t>
            </a:r>
            <a:r>
              <a:rPr lang="cs-CZ" sz="2800" dirty="0" smtClean="0"/>
              <a:t>íce včetně praktických rad v modulu 9</a:t>
            </a:r>
            <a:endParaRPr lang="cs-CZ" sz="2800" dirty="0"/>
          </a:p>
        </p:txBody>
      </p:sp>
      <p:sp>
        <p:nvSpPr>
          <p:cNvPr id="17" name="Rovnoramenný trojúhelník 16"/>
          <p:cNvSpPr/>
          <p:nvPr/>
        </p:nvSpPr>
        <p:spPr>
          <a:xfrm>
            <a:off x="7324956" y="4422808"/>
            <a:ext cx="1262628" cy="1000423"/>
          </a:xfrm>
          <a:prstGeom prst="triangle">
            <a:avLst/>
          </a:prstGeom>
          <a:solidFill>
            <a:srgbClr val="FFC000">
              <a:alpha val="34000"/>
            </a:srgbClr>
          </a:solidFill>
          <a:ln>
            <a:solidFill>
              <a:srgbClr val="FFC000">
                <a:alpha val="74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9" name="Zaoblený obdélník 18"/>
          <p:cNvSpPr/>
          <p:nvPr/>
        </p:nvSpPr>
        <p:spPr>
          <a:xfrm>
            <a:off x="7848258" y="4338117"/>
            <a:ext cx="216024" cy="180020"/>
          </a:xfrm>
          <a:prstGeom prst="roundRect">
            <a:avLst/>
          </a:prstGeom>
          <a:solidFill>
            <a:srgbClr val="FF0000">
              <a:alpha val="50000"/>
            </a:srgb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oblený obdélník 19"/>
          <p:cNvSpPr/>
          <p:nvPr/>
        </p:nvSpPr>
        <p:spPr>
          <a:xfrm>
            <a:off x="7216944" y="5350176"/>
            <a:ext cx="216024" cy="180020"/>
          </a:xfrm>
          <a:prstGeom prst="roundRect">
            <a:avLst/>
          </a:prstGeom>
          <a:solidFill>
            <a:srgbClr val="FF0000">
              <a:alpha val="50000"/>
            </a:srgb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oblený obdélník 20"/>
          <p:cNvSpPr/>
          <p:nvPr/>
        </p:nvSpPr>
        <p:spPr>
          <a:xfrm>
            <a:off x="8479572" y="5350176"/>
            <a:ext cx="216024" cy="180020"/>
          </a:xfrm>
          <a:prstGeom prst="roundRect">
            <a:avLst/>
          </a:prstGeom>
          <a:solidFill>
            <a:srgbClr val="FF0000">
              <a:alpha val="50000"/>
            </a:srgb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7547985" y="4829001"/>
            <a:ext cx="8165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eSafety</a:t>
            </a:r>
            <a:endParaRPr lang="cs-CZ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Label</a:t>
            </a:r>
            <a:endParaRPr lang="cs-CZ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167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IE" sz="4000" b="1" dirty="0" smtClean="0"/>
              <a:t>e</a:t>
            </a:r>
            <a:r>
              <a:rPr lang="cs-CZ" sz="4000" b="1" dirty="0" smtClean="0"/>
              <a:t>Bezpečnost</a:t>
            </a:r>
            <a:endParaRPr lang="cs-CZ" sz="40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748070" y="1726076"/>
            <a:ext cx="7733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2400" b="1" i="1" dirty="0" smtClean="0"/>
              <a:t>= soubor nových dovedností pro život ve škole i mimo školu </a:t>
            </a:r>
            <a:endParaRPr lang="cs-CZ" sz="2400" b="1" i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334503"/>
            <a:ext cx="6710469" cy="338939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560048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40631" y="404664"/>
            <a:ext cx="6707088" cy="1143000"/>
          </a:xfrm>
        </p:spPr>
        <p:txBody>
          <a:bodyPr>
            <a:normAutofit fontScale="90000"/>
          </a:bodyPr>
          <a:lstStyle/>
          <a:p>
            <a:pPr algn="r"/>
            <a:r>
              <a:rPr lang="cs-CZ" sz="3600" b="1" dirty="0" smtClean="0"/>
              <a:t>Role učitele při uplatňování </a:t>
            </a:r>
            <a:r>
              <a:rPr lang="cs-CZ" sz="3600" b="1" dirty="0" err="1" smtClean="0"/>
              <a:t>eBezpečnosti</a:t>
            </a:r>
            <a:r>
              <a:rPr lang="cs-CZ" sz="3600" b="1" dirty="0" smtClean="0"/>
              <a:t> </a:t>
            </a:r>
            <a:endParaRPr lang="cs-CZ" sz="3600" b="1" dirty="0"/>
          </a:p>
        </p:txBody>
      </p:sp>
      <p:pic>
        <p:nvPicPr>
          <p:cNvPr id="4" name="Picture 4" descr="C:\Users\Grainne\AppData\Local\Microsoft\Windows\Temporary Internet Files\Content.IE5\B1K41DJG\MP90042654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010500"/>
            <a:ext cx="4392488" cy="396044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2267744" y="2146380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u="sng" dirty="0" smtClean="0">
                <a:solidFill>
                  <a:schemeClr val="bg1"/>
                </a:solidFill>
              </a:rPr>
              <a:t>www.padlet.com/...</a:t>
            </a:r>
            <a:endParaRPr lang="cs-CZ" sz="3200" b="1" u="sng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79512" y="2010499"/>
            <a:ext cx="187220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800" b="1" i="1" dirty="0" smtClean="0"/>
              <a:t>Ve třídě?</a:t>
            </a:r>
          </a:p>
          <a:p>
            <a:pPr algn="r"/>
            <a:endParaRPr lang="en-IE" sz="2800" b="1" i="1" dirty="0" smtClean="0"/>
          </a:p>
          <a:p>
            <a:pPr algn="r"/>
            <a:r>
              <a:rPr lang="en-IE" sz="2400" dirty="0" smtClean="0"/>
              <a:t>Model</a:t>
            </a:r>
            <a:r>
              <a:rPr lang="cs-CZ" sz="2400" dirty="0" err="1" smtClean="0"/>
              <a:t>ové</a:t>
            </a:r>
            <a:r>
              <a:rPr lang="cs-CZ" sz="2400" dirty="0" smtClean="0"/>
              <a:t> bezpečnostní politiky pro výuku</a:t>
            </a:r>
            <a:r>
              <a:rPr lang="en-IE" sz="2400" dirty="0" smtClean="0"/>
              <a:t>.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804248" y="2010500"/>
            <a:ext cx="216447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i="1" dirty="0" smtClean="0"/>
              <a:t>Ve škole?</a:t>
            </a:r>
          </a:p>
          <a:p>
            <a:endParaRPr lang="en-IE" sz="2800" b="1" i="1" dirty="0" smtClean="0"/>
          </a:p>
          <a:p>
            <a:r>
              <a:rPr lang="cs-CZ" sz="2400" dirty="0" smtClean="0"/>
              <a:t>Učit elektronickou bezpečnost a realizovat bezpečné  digitální prostředí školy.</a:t>
            </a:r>
            <a:endParaRPr lang="en-IE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824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IE" sz="4000" b="1" dirty="0" smtClean="0"/>
              <a:t>SWOT</a:t>
            </a:r>
            <a:r>
              <a:rPr lang="cs-CZ" sz="4000" b="1" dirty="0" smtClean="0"/>
              <a:t> analýza</a:t>
            </a:r>
            <a:endParaRPr lang="cs-CZ" sz="4000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644008" y="1556792"/>
            <a:ext cx="0" cy="4176464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8"/>
          <p:cNvCxnSpPr/>
          <p:nvPr/>
        </p:nvCxnSpPr>
        <p:spPr>
          <a:xfrm>
            <a:off x="791580" y="3645024"/>
            <a:ext cx="7704856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2458254" y="1599183"/>
            <a:ext cx="5116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>
                    <a:alpha val="23000"/>
                  </a:srgb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6063945" y="1599183"/>
            <a:ext cx="8130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 smtClean="0">
                <a:ln w="18000">
                  <a:solidFill>
                    <a:srgbClr val="10B808"/>
                  </a:solidFill>
                  <a:prstDash val="solid"/>
                  <a:miter lim="800000"/>
                </a:ln>
                <a:solidFill>
                  <a:srgbClr val="10B808">
                    <a:alpha val="24000"/>
                  </a:srgb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</a:t>
            </a:r>
            <a:endParaRPr lang="cs-CZ" sz="5400" b="1" dirty="0">
              <a:ln w="18000">
                <a:solidFill>
                  <a:srgbClr val="10B808"/>
                </a:solidFill>
                <a:prstDash val="solid"/>
                <a:miter lim="800000"/>
              </a:ln>
              <a:solidFill>
                <a:srgbClr val="10B808">
                  <a:alpha val="24000"/>
                </a:srgb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2387721" y="3645024"/>
            <a:ext cx="6527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0070C0">
                    <a:alpha val="23000"/>
                  </a:srgb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</a:t>
            </a:r>
            <a:endParaRPr lang="cs-CZ" sz="5400" b="1" cap="none" spc="0" dirty="0">
              <a:ln w="18000">
                <a:solidFill>
                  <a:srgbClr val="0070C0"/>
                </a:solidFill>
                <a:prstDash val="solid"/>
                <a:miter lim="800000"/>
              </a:ln>
              <a:solidFill>
                <a:srgbClr val="0070C0">
                  <a:alpha val="23000"/>
                </a:srgb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6211155" y="3645024"/>
            <a:ext cx="5277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8000">
                  <a:solidFill>
                    <a:srgbClr val="FFCC00"/>
                  </a:solidFill>
                  <a:prstDash val="solid"/>
                  <a:miter lim="800000"/>
                </a:ln>
                <a:solidFill>
                  <a:srgbClr val="FFCC00">
                    <a:alpha val="24000"/>
                  </a:srgb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</a:t>
            </a:r>
            <a:endParaRPr lang="cs-CZ" sz="5400" b="1" cap="none" spc="0" dirty="0">
              <a:ln w="18000">
                <a:solidFill>
                  <a:srgbClr val="FFCC00"/>
                </a:solidFill>
                <a:prstDash val="solid"/>
                <a:miter lim="800000"/>
              </a:ln>
              <a:solidFill>
                <a:srgbClr val="FFCC00">
                  <a:alpha val="24000"/>
                </a:srgb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583912" y="2420888"/>
            <a:ext cx="226036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i="1" dirty="0" err="1" smtClean="0"/>
              <a:t>Strengths</a:t>
            </a:r>
            <a:endParaRPr lang="cs-CZ" sz="2000" i="1" dirty="0" smtClean="0"/>
          </a:p>
          <a:p>
            <a:pPr algn="ctr"/>
            <a:r>
              <a:rPr lang="cs-CZ" sz="3200" dirty="0" smtClean="0"/>
              <a:t>silné stránky</a:t>
            </a:r>
            <a:endParaRPr lang="cs-CZ" sz="32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288988" y="2420888"/>
            <a:ext cx="236295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i="1" dirty="0" err="1" smtClean="0"/>
              <a:t>Weaknesses</a:t>
            </a:r>
            <a:endParaRPr lang="cs-CZ" sz="2000" i="1" dirty="0" smtClean="0"/>
          </a:p>
          <a:p>
            <a:pPr algn="ctr"/>
            <a:r>
              <a:rPr lang="cs-CZ" sz="3200" dirty="0" smtClean="0"/>
              <a:t>slabé stránky</a:t>
            </a:r>
            <a:endParaRPr lang="cs-CZ" sz="32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750463" y="4553660"/>
            <a:ext cx="192725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i="1" dirty="0" err="1" smtClean="0"/>
              <a:t>Opportunities</a:t>
            </a:r>
            <a:endParaRPr lang="cs-CZ" sz="2000" i="1" dirty="0" smtClean="0"/>
          </a:p>
          <a:p>
            <a:pPr algn="ctr"/>
            <a:r>
              <a:rPr lang="cs-CZ" sz="3200" dirty="0" smtClean="0"/>
              <a:t>příležitosti</a:t>
            </a:r>
            <a:endParaRPr lang="cs-CZ" sz="32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819797" y="4553660"/>
            <a:ext cx="131042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i="1" dirty="0" err="1" smtClean="0"/>
              <a:t>Threats</a:t>
            </a:r>
            <a:endParaRPr lang="cs-CZ" sz="2000" i="1" dirty="0" smtClean="0"/>
          </a:p>
          <a:p>
            <a:pPr algn="ctr"/>
            <a:r>
              <a:rPr lang="cs-CZ" sz="3200" dirty="0" smtClean="0"/>
              <a:t>hrozby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75491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535</Words>
  <Application>Microsoft Office PowerPoint</Application>
  <PresentationFormat>Předvádění na obrazovce (4:3)</PresentationFormat>
  <Paragraphs>80</Paragraphs>
  <Slides>10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Vzdělávací program eSafety – Bezpečné virtuální prostředí</vt:lpstr>
      <vt:lpstr>Otázky, na které kurz může přinést odpovědi</vt:lpstr>
      <vt:lpstr>Je třeba dodržovat rovnováhu</vt:lpstr>
      <vt:lpstr>Bezpečná škola</vt:lpstr>
      <vt:lpstr>Školská politika a  zvolené postupy</vt:lpstr>
      <vt:lpstr>Jak na to?</vt:lpstr>
      <vt:lpstr>eBezpečnost</vt:lpstr>
      <vt:lpstr>Role učitele při uplatňování eBezpečnosti </vt:lpstr>
      <vt:lpstr>SWOT analýza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Vzdělávací program eSafety – Bezpečné virtuální prostředí</dc:title>
  <dc:creator>Sarka</dc:creator>
  <cp:lastModifiedBy>Sarka</cp:lastModifiedBy>
  <cp:revision>19</cp:revision>
  <dcterms:created xsi:type="dcterms:W3CDTF">2014-04-22T08:28:47Z</dcterms:created>
  <dcterms:modified xsi:type="dcterms:W3CDTF">2014-07-02T10:30:22Z</dcterms:modified>
</cp:coreProperties>
</file>