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57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6A78E-E880-426A-8CB3-82E2EF6B01AD}" type="datetimeFigureOut">
              <a:rPr lang="cs-CZ" smtClean="0"/>
              <a:pPr/>
              <a:t>2. 7. 2014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D4B65-F4C5-4697-8E8C-F04CECF8D6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3971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6A78E-E880-426A-8CB3-82E2EF6B01AD}" type="datetimeFigureOut">
              <a:rPr lang="cs-CZ" smtClean="0"/>
              <a:pPr/>
              <a:t>2. 7. 2014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D4B65-F4C5-4697-8E8C-F04CECF8D6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2414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6A78E-E880-426A-8CB3-82E2EF6B01AD}" type="datetimeFigureOut">
              <a:rPr lang="cs-CZ" smtClean="0"/>
              <a:pPr/>
              <a:t>2. 7. 2014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D4B65-F4C5-4697-8E8C-F04CECF8D6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6761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6A78E-E880-426A-8CB3-82E2EF6B01AD}" type="datetimeFigureOut">
              <a:rPr lang="cs-CZ" smtClean="0"/>
              <a:pPr/>
              <a:t>2. 7. 2014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D4B65-F4C5-4697-8E8C-F04CECF8D6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0715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6A78E-E880-426A-8CB3-82E2EF6B01AD}" type="datetimeFigureOut">
              <a:rPr lang="cs-CZ" smtClean="0"/>
              <a:pPr/>
              <a:t>2. 7. 2014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D4B65-F4C5-4697-8E8C-F04CECF8D6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6243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6A78E-E880-426A-8CB3-82E2EF6B01AD}" type="datetimeFigureOut">
              <a:rPr lang="cs-CZ" smtClean="0"/>
              <a:pPr/>
              <a:t>2. 7. 2014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D4B65-F4C5-4697-8E8C-F04CECF8D6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4565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6A78E-E880-426A-8CB3-82E2EF6B01AD}" type="datetimeFigureOut">
              <a:rPr lang="cs-CZ" smtClean="0"/>
              <a:pPr/>
              <a:t>2. 7. 2014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D4B65-F4C5-4697-8E8C-F04CECF8D6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7480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6A78E-E880-426A-8CB3-82E2EF6B01AD}" type="datetimeFigureOut">
              <a:rPr lang="cs-CZ" smtClean="0"/>
              <a:pPr/>
              <a:t>2. 7. 2014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D4B65-F4C5-4697-8E8C-F04CECF8D6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3971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6A78E-E880-426A-8CB3-82E2EF6B01AD}" type="datetimeFigureOut">
              <a:rPr lang="cs-CZ" smtClean="0"/>
              <a:pPr/>
              <a:t>2. 7. 2014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D4B65-F4C5-4697-8E8C-F04CECF8D6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2213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6A78E-E880-426A-8CB3-82E2EF6B01AD}" type="datetimeFigureOut">
              <a:rPr lang="cs-CZ" smtClean="0"/>
              <a:pPr/>
              <a:t>2. 7. 2014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D4B65-F4C5-4697-8E8C-F04CECF8D6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7385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6A78E-E880-426A-8CB3-82E2EF6B01AD}" type="datetimeFigureOut">
              <a:rPr lang="cs-CZ" smtClean="0"/>
              <a:pPr/>
              <a:t>2. 7. 2014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D4B65-F4C5-4697-8E8C-F04CECF8D6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9212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A6A78E-E880-426A-8CB3-82E2EF6B01AD}" type="datetimeFigureOut">
              <a:rPr lang="cs-CZ" smtClean="0"/>
              <a:pPr/>
              <a:t>2. 7. 2014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DD4B65-F4C5-4697-8E8C-F04CECF8D6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944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1844824"/>
            <a:ext cx="8280920" cy="1470025"/>
          </a:xfrm>
        </p:spPr>
        <p:txBody>
          <a:bodyPr>
            <a:normAutofit fontScale="90000"/>
          </a:bodyPr>
          <a:lstStyle/>
          <a:p>
            <a:r>
              <a:rPr lang="en-IE" dirty="0" err="1" smtClean="0"/>
              <a:t>Vzdělávací</a:t>
            </a:r>
            <a:r>
              <a:rPr lang="en-IE" dirty="0" smtClean="0"/>
              <a:t> program</a:t>
            </a:r>
            <a:br>
              <a:rPr lang="en-IE" dirty="0" smtClean="0"/>
            </a:br>
            <a:r>
              <a:rPr lang="en-IE" dirty="0" smtClean="0"/>
              <a:t>e</a:t>
            </a:r>
            <a:r>
              <a:rPr lang="cs-CZ" dirty="0" smtClean="0"/>
              <a:t>S</a:t>
            </a:r>
            <a:r>
              <a:rPr lang="en-IE" dirty="0" err="1" smtClean="0"/>
              <a:t>afety</a:t>
            </a:r>
            <a:r>
              <a:rPr lang="en-IE" dirty="0" smtClean="0"/>
              <a:t> – </a:t>
            </a:r>
            <a:r>
              <a:rPr lang="en-IE" dirty="0" err="1" smtClean="0"/>
              <a:t>Bezpečné</a:t>
            </a:r>
            <a:r>
              <a:rPr lang="en-IE" dirty="0" smtClean="0"/>
              <a:t> </a:t>
            </a:r>
            <a:r>
              <a:rPr lang="en-IE" dirty="0" err="1" smtClean="0"/>
              <a:t>virtuální</a:t>
            </a:r>
            <a:r>
              <a:rPr lang="en-IE" dirty="0" smtClean="0"/>
              <a:t> </a:t>
            </a:r>
            <a:r>
              <a:rPr lang="en-IE" dirty="0" err="1" smtClean="0"/>
              <a:t>prostředí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284984"/>
            <a:ext cx="6400800" cy="792088"/>
          </a:xfrm>
        </p:spPr>
        <p:txBody>
          <a:bodyPr>
            <a:normAutofit/>
          </a:bodyPr>
          <a:lstStyle/>
          <a:p>
            <a:r>
              <a:rPr lang="cs-CZ" sz="4400" b="1" dirty="0" err="1" smtClean="0">
                <a:solidFill>
                  <a:schemeClr val="tx1"/>
                </a:solidFill>
              </a:rPr>
              <a:t>eS</a:t>
            </a:r>
            <a:r>
              <a:rPr lang="cs-CZ" sz="4400" b="1" dirty="0" smtClean="0">
                <a:solidFill>
                  <a:schemeClr val="tx1"/>
                </a:solidFill>
              </a:rPr>
              <a:t> 1.2 Obsah kurzu</a:t>
            </a:r>
            <a:endParaRPr lang="cs-CZ" sz="4400" b="1" dirty="0">
              <a:solidFill>
                <a:schemeClr val="tx1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4149080"/>
            <a:ext cx="2160240" cy="1440160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1139454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cs-CZ" sz="4000" b="1" dirty="0" smtClean="0"/>
              <a:t>Organizační náležitosti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3701008"/>
          </a:xfrm>
        </p:spPr>
        <p:txBody>
          <a:bodyPr/>
          <a:lstStyle/>
          <a:p>
            <a:r>
              <a:rPr lang="cs-CZ" dirty="0" smtClean="0"/>
              <a:t>Poznámky k bezpečnosti</a:t>
            </a:r>
            <a:endParaRPr lang="en-US" dirty="0" smtClean="0"/>
          </a:p>
          <a:p>
            <a:r>
              <a:rPr lang="cs-CZ" dirty="0" smtClean="0"/>
              <a:t>Dnešní program</a:t>
            </a:r>
          </a:p>
          <a:p>
            <a:r>
              <a:rPr lang="cs-CZ" dirty="0" smtClean="0"/>
              <a:t>Zařízení</a:t>
            </a:r>
            <a:endParaRPr lang="en-US" dirty="0" smtClean="0"/>
          </a:p>
          <a:p>
            <a:r>
              <a:rPr lang="en-US" dirty="0" smtClean="0"/>
              <a:t>Wi</a:t>
            </a:r>
            <a:r>
              <a:rPr lang="cs-CZ" dirty="0" smtClean="0"/>
              <a:t>-</a:t>
            </a:r>
            <a:r>
              <a:rPr lang="en-US" dirty="0" smtClean="0"/>
              <a:t>fi a</a:t>
            </a:r>
            <a:r>
              <a:rPr lang="cs-CZ" dirty="0" smtClean="0"/>
              <a:t> přístupová hesla</a:t>
            </a:r>
            <a:endParaRPr lang="en-US" dirty="0" smtClean="0"/>
          </a:p>
          <a:p>
            <a:r>
              <a:rPr lang="cs-CZ" dirty="0" smtClean="0"/>
              <a:t>Jak využívat podpůrné materiály</a:t>
            </a:r>
          </a:p>
          <a:p>
            <a:r>
              <a:rPr lang="cs-CZ" dirty="0" smtClean="0"/>
              <a:t>Vaše postřehy</a:t>
            </a:r>
            <a:endParaRPr lang="en-US" dirty="0" smtClean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8425" y="1772816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6821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Obrázek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256" y="1926092"/>
            <a:ext cx="1787864" cy="3342398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cs-CZ" sz="4000" b="1" dirty="0" smtClean="0"/>
              <a:t>Obsah kurzu</a:t>
            </a:r>
            <a:endParaRPr lang="cs-CZ" sz="4000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2335434"/>
              </p:ext>
            </p:extLst>
          </p:nvPr>
        </p:nvGraphicFramePr>
        <p:xfrm>
          <a:off x="2178879" y="1484784"/>
          <a:ext cx="6336704" cy="41044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336704"/>
              </a:tblGrid>
              <a:tr h="408403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i="1" u="none" strike="noStrike" dirty="0" smtClean="0">
                          <a:effectLst/>
                        </a:rPr>
                        <a:t>Modul 1 </a:t>
                      </a:r>
                      <a:r>
                        <a:rPr lang="cs-CZ" sz="2000" u="none" strike="noStrike" dirty="0" smtClean="0">
                          <a:effectLst/>
                        </a:rPr>
                        <a:t>- </a:t>
                      </a:r>
                      <a:r>
                        <a:rPr lang="es-ES" sz="2000" b="1" u="none" strike="noStrike" dirty="0" smtClean="0">
                          <a:effectLst/>
                        </a:rPr>
                        <a:t>eSafety </a:t>
                      </a:r>
                      <a:r>
                        <a:rPr lang="es-ES" sz="2000" b="1" u="none" strike="noStrike" dirty="0">
                          <a:effectLst/>
                        </a:rPr>
                        <a:t>ve škole a ve třídě</a:t>
                      </a:r>
                      <a:endParaRPr lang="es-E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</a:tr>
              <a:tr h="408403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i="1" u="none" strike="noStrike" dirty="0" smtClean="0">
                          <a:effectLst/>
                        </a:rPr>
                        <a:t>Modul 2 </a:t>
                      </a:r>
                      <a:r>
                        <a:rPr lang="cs-CZ" sz="2000" u="none" strike="noStrike" dirty="0" smtClean="0">
                          <a:effectLst/>
                        </a:rPr>
                        <a:t>- </a:t>
                      </a:r>
                      <a:r>
                        <a:rPr lang="cs-CZ" sz="2000" b="1" u="none" strike="noStrike" dirty="0" smtClean="0">
                          <a:effectLst/>
                        </a:rPr>
                        <a:t>Digitální </a:t>
                      </a:r>
                      <a:r>
                        <a:rPr lang="cs-CZ" sz="2000" b="1" u="none" strike="noStrike" dirty="0">
                          <a:effectLst/>
                        </a:rPr>
                        <a:t>gramotnost a </a:t>
                      </a:r>
                      <a:r>
                        <a:rPr lang="cs-CZ" sz="2000" b="1" u="none" strike="noStrike" dirty="0" err="1">
                          <a:effectLst/>
                        </a:rPr>
                        <a:t>eSafety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</a:tr>
              <a:tr h="408403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i="1" u="none" strike="noStrike" dirty="0" smtClean="0">
                          <a:effectLst/>
                        </a:rPr>
                        <a:t>Modul 3 </a:t>
                      </a:r>
                      <a:r>
                        <a:rPr lang="cs-CZ" sz="2000" u="none" strike="noStrike" dirty="0" smtClean="0">
                          <a:effectLst/>
                        </a:rPr>
                        <a:t>- </a:t>
                      </a:r>
                      <a:r>
                        <a:rPr lang="es-ES" sz="2000" b="1" u="none" strike="noStrike" dirty="0" smtClean="0">
                          <a:effectLst/>
                        </a:rPr>
                        <a:t>Sociální </a:t>
                      </a:r>
                      <a:r>
                        <a:rPr lang="es-ES" sz="2000" b="1" u="none" strike="noStrike" dirty="0">
                          <a:effectLst/>
                        </a:rPr>
                        <a:t>média </a:t>
                      </a:r>
                      <a:r>
                        <a:rPr lang="es-ES" sz="2000" b="1" u="none" strike="noStrike" dirty="0" smtClean="0">
                          <a:effectLst/>
                        </a:rPr>
                        <a:t>ve škole</a:t>
                      </a:r>
                      <a:r>
                        <a:rPr lang="cs-CZ" sz="2000" b="1" u="none" strike="noStrike" dirty="0" smtClean="0">
                          <a:effectLst/>
                        </a:rPr>
                        <a:t> a ve</a:t>
                      </a:r>
                      <a:r>
                        <a:rPr lang="es-ES" sz="2000" b="1" u="none" strike="noStrike" dirty="0" smtClean="0">
                          <a:effectLst/>
                        </a:rPr>
                        <a:t> třídě</a:t>
                      </a:r>
                      <a:endParaRPr lang="es-E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</a:tr>
              <a:tr h="408403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i="1" u="none" strike="noStrike" dirty="0" smtClean="0">
                          <a:effectLst/>
                        </a:rPr>
                        <a:t>Modul 4 </a:t>
                      </a:r>
                      <a:r>
                        <a:rPr lang="cs-CZ" sz="2000" u="none" strike="noStrike" dirty="0" smtClean="0">
                          <a:effectLst/>
                        </a:rPr>
                        <a:t>- </a:t>
                      </a:r>
                      <a:r>
                        <a:rPr lang="cs-CZ" sz="2000" b="1" u="none" strike="noStrike" dirty="0" err="1" smtClean="0">
                          <a:effectLst/>
                        </a:rPr>
                        <a:t>eSafety</a:t>
                      </a:r>
                      <a:r>
                        <a:rPr lang="cs-CZ" sz="2000" b="1" u="none" strike="noStrike" dirty="0" smtClean="0">
                          <a:effectLst/>
                        </a:rPr>
                        <a:t> </a:t>
                      </a:r>
                      <a:r>
                        <a:rPr lang="cs-CZ" sz="2000" b="1" u="none" strike="noStrike" dirty="0">
                          <a:effectLst/>
                        </a:rPr>
                        <a:t>a bezpečnostní rizika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</a:tr>
              <a:tr h="408403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i="1" u="none" strike="noStrike" dirty="0" smtClean="0">
                          <a:effectLst/>
                        </a:rPr>
                        <a:t>Modul 5 </a:t>
                      </a:r>
                      <a:r>
                        <a:rPr lang="cs-CZ" sz="2000" i="0" u="none" strike="noStrike" dirty="0" smtClean="0">
                          <a:effectLst/>
                        </a:rPr>
                        <a:t>-</a:t>
                      </a:r>
                      <a:r>
                        <a:rPr lang="cs-CZ" sz="2000" u="none" strike="noStrike" dirty="0" smtClean="0">
                          <a:effectLst/>
                        </a:rPr>
                        <a:t> </a:t>
                      </a:r>
                      <a:r>
                        <a:rPr lang="cs-CZ" sz="2000" b="1" u="none" strike="noStrike" dirty="0" smtClean="0">
                          <a:effectLst/>
                        </a:rPr>
                        <a:t>Digitálně – informační gramotnost</a:t>
                      </a:r>
                      <a:endParaRPr lang="cs-CZ" sz="20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</a:tr>
              <a:tr h="408403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i="1" u="none" strike="noStrike" dirty="0" smtClean="0">
                          <a:effectLst/>
                        </a:rPr>
                        <a:t>Modul 6 </a:t>
                      </a:r>
                      <a:r>
                        <a:rPr lang="cs-CZ" sz="2000" u="none" strike="noStrike" dirty="0" smtClean="0">
                          <a:effectLst/>
                        </a:rPr>
                        <a:t>- </a:t>
                      </a:r>
                      <a:r>
                        <a:rPr lang="pt-BR" sz="2000" b="1" u="none" strike="noStrike" dirty="0" smtClean="0">
                          <a:effectLst/>
                        </a:rPr>
                        <a:t>S </a:t>
                      </a:r>
                      <a:r>
                        <a:rPr lang="pt-BR" sz="2000" b="1" u="none" strike="noStrike" dirty="0">
                          <a:effectLst/>
                        </a:rPr>
                        <a:t>Kyberšikanou dnes a </a:t>
                      </a:r>
                      <a:r>
                        <a:rPr lang="pt-BR" sz="2000" b="1" u="none" strike="noStrike" dirty="0" smtClean="0">
                          <a:effectLst/>
                        </a:rPr>
                        <a:t>zítra</a:t>
                      </a:r>
                      <a:r>
                        <a:rPr lang="cs-CZ" sz="2000" b="1" u="none" strike="noStrike" dirty="0" smtClean="0">
                          <a:effectLst/>
                        </a:rPr>
                        <a:t>; </a:t>
                      </a:r>
                      <a:r>
                        <a:rPr lang="cs-CZ" sz="2000" b="1" u="none" strike="noStrike" dirty="0" err="1" smtClean="0">
                          <a:effectLst/>
                        </a:rPr>
                        <a:t>Sexting</a:t>
                      </a:r>
                      <a:r>
                        <a:rPr lang="cs-CZ" sz="2000" b="1" u="none" strike="noStrike" dirty="0" smtClean="0">
                          <a:effectLst/>
                        </a:rPr>
                        <a:t> a morálka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</a:tr>
              <a:tr h="408403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i="1" u="none" strike="noStrike" dirty="0" smtClean="0">
                          <a:effectLst/>
                        </a:rPr>
                        <a:t>Modul 7 </a:t>
                      </a:r>
                      <a:r>
                        <a:rPr lang="cs-CZ" sz="2000" u="none" strike="noStrike" dirty="0" smtClean="0">
                          <a:effectLst/>
                        </a:rPr>
                        <a:t>- </a:t>
                      </a:r>
                      <a:r>
                        <a:rPr lang="cs-CZ" sz="2000" b="1" u="none" strike="noStrike" dirty="0" smtClean="0">
                          <a:effectLst/>
                        </a:rPr>
                        <a:t>Nástroje </a:t>
                      </a:r>
                      <a:r>
                        <a:rPr lang="cs-CZ" sz="2000" b="1" u="none" strike="noStrike" dirty="0">
                          <a:effectLst/>
                        </a:rPr>
                        <a:t>online a jejich použití ve třídě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</a:tr>
              <a:tr h="408403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i="1" u="none" strike="noStrike" dirty="0" smtClean="0">
                          <a:effectLst/>
                        </a:rPr>
                        <a:t>Modul 8 </a:t>
                      </a:r>
                      <a:r>
                        <a:rPr lang="cs-CZ" sz="2000" i="1" u="none" strike="noStrike" dirty="0" smtClean="0">
                          <a:effectLst/>
                        </a:rPr>
                        <a:t>-</a:t>
                      </a:r>
                      <a:r>
                        <a:rPr lang="cs-CZ" sz="2000" u="none" strike="noStrike" dirty="0" smtClean="0">
                          <a:effectLst/>
                        </a:rPr>
                        <a:t> </a:t>
                      </a:r>
                      <a:r>
                        <a:rPr lang="cs-CZ" sz="2000" b="1" u="none" strike="noStrike" dirty="0" err="1" smtClean="0">
                          <a:effectLst/>
                        </a:rPr>
                        <a:t>eSafety</a:t>
                      </a:r>
                      <a:r>
                        <a:rPr lang="cs-CZ" sz="2000" b="1" u="none" strike="noStrike" dirty="0" smtClean="0">
                          <a:effectLst/>
                        </a:rPr>
                        <a:t> – průřezové</a:t>
                      </a:r>
                      <a:r>
                        <a:rPr lang="cs-CZ" sz="2000" b="1" u="none" strike="noStrike" baseline="0" dirty="0" smtClean="0">
                          <a:effectLst/>
                        </a:rPr>
                        <a:t> téma školních osnov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</a:tr>
              <a:tr h="408403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i="1" u="none" strike="noStrike" dirty="0" smtClean="0">
                          <a:effectLst/>
                        </a:rPr>
                        <a:t>Modul 9 </a:t>
                      </a:r>
                      <a:r>
                        <a:rPr lang="cs-CZ" sz="2000" i="0" u="none" strike="noStrike" dirty="0" smtClean="0">
                          <a:effectLst/>
                        </a:rPr>
                        <a:t>-</a:t>
                      </a:r>
                      <a:r>
                        <a:rPr lang="cs-CZ" sz="2000" u="none" strike="noStrike" dirty="0" smtClean="0">
                          <a:effectLst/>
                        </a:rPr>
                        <a:t> </a:t>
                      </a:r>
                      <a:r>
                        <a:rPr lang="cs-CZ" sz="2000" b="1" u="none" strike="noStrike" dirty="0" err="1" smtClean="0">
                          <a:effectLst/>
                        </a:rPr>
                        <a:t>eSafety</a:t>
                      </a:r>
                      <a:r>
                        <a:rPr lang="cs-CZ" sz="2000" b="1" u="none" strike="noStrike" dirty="0" smtClean="0">
                          <a:effectLst/>
                        </a:rPr>
                        <a:t> Label </a:t>
                      </a:r>
                      <a:r>
                        <a:rPr lang="cs-CZ" sz="2000" b="1" u="none" strike="noStrike" dirty="0" smtClean="0">
                          <a:effectLst/>
                        </a:rPr>
                        <a:t>– Bezpečné virtuální prostředí</a:t>
                      </a:r>
                      <a:endParaRPr lang="cs-CZ" sz="20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</a:tr>
              <a:tr h="428823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i="1" u="none" strike="noStrike" dirty="0" smtClean="0">
                          <a:effectLst/>
                        </a:rPr>
                        <a:t>Modul 10 </a:t>
                      </a:r>
                      <a:r>
                        <a:rPr lang="cs-CZ" sz="2000" u="none" strike="noStrike" dirty="0" smtClean="0">
                          <a:effectLst/>
                        </a:rPr>
                        <a:t>- </a:t>
                      </a:r>
                      <a:r>
                        <a:rPr lang="cs-CZ" sz="2000" b="1" u="none" strike="noStrike" dirty="0" err="1" smtClean="0">
                          <a:effectLst/>
                        </a:rPr>
                        <a:t>eSafety</a:t>
                      </a:r>
                      <a:r>
                        <a:rPr lang="cs-CZ" sz="2000" b="1" u="none" strike="noStrike" dirty="0" smtClean="0">
                          <a:effectLst/>
                        </a:rPr>
                        <a:t> ve vaší škole – BYOD přichází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</a:tr>
            </a:tbl>
          </a:graphicData>
        </a:graphic>
      </p:graphicFrame>
      <p:sp>
        <p:nvSpPr>
          <p:cNvPr id="13" name="Obdélník 12"/>
          <p:cNvSpPr/>
          <p:nvPr/>
        </p:nvSpPr>
        <p:spPr>
          <a:xfrm>
            <a:off x="6229462" y="2776110"/>
            <a:ext cx="1080120" cy="3385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1600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gradFill>
                  <a:gsLst>
                    <a:gs pos="0">
                      <a:srgbClr val="FF0300"/>
                    </a:gs>
                    <a:gs pos="72000">
                      <a:srgbClr val="4D0808"/>
                    </a:gs>
                  </a:gsLst>
                  <a:lin ang="5400000" scaled="0"/>
                </a:gra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e</a:t>
            </a:r>
            <a:r>
              <a:rPr lang="cs-CZ" sz="1600" i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gradFill>
                  <a:gsLst>
                    <a:gs pos="0">
                      <a:srgbClr val="FF0300"/>
                    </a:gs>
                    <a:gs pos="72000">
                      <a:srgbClr val="4D0808"/>
                    </a:gs>
                  </a:gsLst>
                  <a:lin ang="5400000" scaled="0"/>
                </a:gra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-</a:t>
            </a:r>
            <a:r>
              <a:rPr lang="cs-CZ" sz="1600" i="1" cap="none" spc="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gradFill>
                  <a:gsLst>
                    <a:gs pos="0">
                      <a:srgbClr val="FF0300"/>
                    </a:gs>
                    <a:gs pos="72000">
                      <a:srgbClr val="4D0808"/>
                    </a:gs>
                  </a:gsLst>
                  <a:lin ang="5400000" scaled="0"/>
                </a:gra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learning</a:t>
            </a:r>
            <a:endParaRPr lang="cs-CZ" sz="1600" i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gradFill>
                <a:gsLst>
                  <a:gs pos="0">
                    <a:srgbClr val="FF0300"/>
                  </a:gs>
                  <a:gs pos="72000">
                    <a:srgbClr val="4D0808"/>
                  </a:gs>
                </a:gsLst>
                <a:lin ang="5400000" scaled="0"/>
              </a:gra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7524328" y="4371771"/>
            <a:ext cx="1080120" cy="3385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1600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gradFill>
                  <a:gsLst>
                    <a:gs pos="0">
                      <a:srgbClr val="FF0300"/>
                    </a:gs>
                    <a:gs pos="72000">
                      <a:srgbClr val="4D0808"/>
                    </a:gs>
                  </a:gsLst>
                  <a:lin ang="5400000" scaled="0"/>
                </a:gra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e</a:t>
            </a:r>
            <a:r>
              <a:rPr lang="cs-CZ" sz="1600" i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gradFill>
                  <a:gsLst>
                    <a:gs pos="0">
                      <a:srgbClr val="FF0300"/>
                    </a:gs>
                    <a:gs pos="72000">
                      <a:srgbClr val="4D0808"/>
                    </a:gs>
                  </a:gsLst>
                  <a:lin ang="5400000" scaled="0"/>
                </a:gra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-</a:t>
            </a:r>
            <a:r>
              <a:rPr lang="cs-CZ" sz="1600" i="1" cap="none" spc="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gradFill>
                  <a:gsLst>
                    <a:gs pos="0">
                      <a:srgbClr val="FF0300"/>
                    </a:gs>
                    <a:gs pos="72000">
                      <a:srgbClr val="4D0808"/>
                    </a:gs>
                  </a:gsLst>
                  <a:lin ang="5400000" scaled="0"/>
                </a:gra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learning</a:t>
            </a:r>
            <a:endParaRPr lang="cs-CZ" sz="1600" i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gradFill>
                <a:gsLst>
                  <a:gs pos="0">
                    <a:srgbClr val="FF0300"/>
                  </a:gs>
                  <a:gs pos="72000">
                    <a:srgbClr val="4D0808"/>
                  </a:gs>
                </a:gsLst>
                <a:lin ang="5400000" scaled="0"/>
              </a:gra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7255893" y="4000246"/>
            <a:ext cx="1124748" cy="3385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1600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gradFill>
                  <a:gsLst>
                    <a:gs pos="0">
                      <a:srgbClr val="FF0300"/>
                    </a:gs>
                    <a:gs pos="72000">
                      <a:srgbClr val="4D0808"/>
                    </a:gs>
                  </a:gsLst>
                  <a:lin ang="5400000" scaled="0"/>
                </a:gra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e</a:t>
            </a:r>
            <a:r>
              <a:rPr lang="cs-CZ" sz="1600" i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gradFill>
                  <a:gsLst>
                    <a:gs pos="0">
                      <a:srgbClr val="FF0300"/>
                    </a:gs>
                    <a:gs pos="72000">
                      <a:srgbClr val="4D0808"/>
                    </a:gs>
                  </a:gsLst>
                  <a:lin ang="5400000" scaled="0"/>
                </a:gra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-</a:t>
            </a:r>
            <a:r>
              <a:rPr lang="cs-CZ" sz="1600" i="1" cap="none" spc="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gradFill>
                  <a:gsLst>
                    <a:gs pos="0">
                      <a:srgbClr val="FF0300"/>
                    </a:gs>
                    <a:gs pos="72000">
                      <a:srgbClr val="4D0808"/>
                    </a:gs>
                  </a:gsLst>
                  <a:lin ang="5400000" scaled="0"/>
                </a:gra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learning</a:t>
            </a:r>
            <a:endParaRPr lang="cs-CZ" sz="1600" i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gradFill>
                <a:gsLst>
                  <a:gs pos="0">
                    <a:srgbClr val="FF0300"/>
                  </a:gs>
                  <a:gs pos="72000">
                    <a:srgbClr val="4D0808"/>
                  </a:gs>
                </a:gsLst>
                <a:lin ang="5400000" scaled="0"/>
              </a:gra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7786321" y="4799739"/>
            <a:ext cx="1188640" cy="3385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1600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gradFill>
                  <a:gsLst>
                    <a:gs pos="0">
                      <a:srgbClr val="FF0300"/>
                    </a:gs>
                    <a:gs pos="72000">
                      <a:srgbClr val="4D0808"/>
                    </a:gs>
                  </a:gsLst>
                  <a:lin ang="5400000" scaled="0"/>
                </a:gra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e</a:t>
            </a:r>
            <a:r>
              <a:rPr lang="cs-CZ" sz="1600" i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gradFill>
                  <a:gsLst>
                    <a:gs pos="0">
                      <a:srgbClr val="FF0300"/>
                    </a:gs>
                    <a:gs pos="72000">
                      <a:srgbClr val="4D0808"/>
                    </a:gs>
                  </a:gsLst>
                  <a:lin ang="5400000" scaled="0"/>
                </a:gra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-</a:t>
            </a:r>
            <a:r>
              <a:rPr lang="cs-CZ" sz="1600" i="1" cap="none" spc="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gradFill>
                  <a:gsLst>
                    <a:gs pos="0">
                      <a:srgbClr val="FF0300"/>
                    </a:gs>
                    <a:gs pos="72000">
                      <a:srgbClr val="4D0808"/>
                    </a:gs>
                  </a:gsLst>
                  <a:lin ang="5400000" scaled="0"/>
                </a:gra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learning</a:t>
            </a:r>
            <a:endParaRPr lang="cs-CZ" sz="1600" i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gradFill>
                <a:gsLst>
                  <a:gs pos="0">
                    <a:srgbClr val="FF0300"/>
                  </a:gs>
                  <a:gs pos="72000">
                    <a:srgbClr val="4D0808"/>
                  </a:gs>
                </a:gsLst>
                <a:lin ang="5400000" scaled="0"/>
              </a:gra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174515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23728" y="260648"/>
            <a:ext cx="6573416" cy="1143000"/>
          </a:xfrm>
        </p:spPr>
        <p:txBody>
          <a:bodyPr>
            <a:normAutofit fontScale="90000"/>
          </a:bodyPr>
          <a:lstStyle/>
          <a:p>
            <a:pPr algn="r"/>
            <a:r>
              <a:rPr lang="cs-CZ" sz="3600" b="1" dirty="0" smtClean="0"/>
              <a:t>Co se tedy v průběhu kurzu dozvíte?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8364" y="3170805"/>
            <a:ext cx="6048672" cy="2503380"/>
          </a:xfrm>
        </p:spPr>
        <p:txBody>
          <a:bodyPr>
            <a:normAutofit lnSpcReduction="10000"/>
          </a:bodyPr>
          <a:lstStyle/>
          <a:p>
            <a:pPr>
              <a:spcBef>
                <a:spcPts val="1200"/>
              </a:spcBef>
            </a:pPr>
            <a:r>
              <a:rPr lang="cs-CZ" sz="2900" dirty="0" smtClean="0"/>
              <a:t>Jak posuzovat bezpečnostní rizika a jak je omezit (modul  3, 4, 5, 6)</a:t>
            </a:r>
            <a:endParaRPr lang="en-US" sz="2900" dirty="0" smtClean="0"/>
          </a:p>
          <a:p>
            <a:pPr>
              <a:spcBef>
                <a:spcPts val="1200"/>
              </a:spcBef>
            </a:pPr>
            <a:r>
              <a:rPr lang="cs-CZ" sz="2900" dirty="0" smtClean="0"/>
              <a:t>Jak využívat různorodé zdroje a sdílet je s kolegy (modul 3, 5, 7, 8)</a:t>
            </a:r>
            <a:endParaRPr lang="en-US" sz="2900" dirty="0" smtClean="0"/>
          </a:p>
          <a:p>
            <a:pPr>
              <a:spcBef>
                <a:spcPts val="1200"/>
              </a:spcBef>
            </a:pPr>
            <a:r>
              <a:rPr lang="cs-CZ" sz="2900" dirty="0" smtClean="0"/>
              <a:t>Jak rozvíjet své digitální kompetence </a:t>
            </a:r>
            <a:endParaRPr lang="en-US" sz="2900" dirty="0" smtClean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5068" y="3314821"/>
            <a:ext cx="1872208" cy="1910416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308364" y="1484784"/>
            <a:ext cx="8424936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2900" dirty="0" smtClean="0"/>
              <a:t>Jak pomáhat našim studentům být odpovědnými digitálními občany (modul 2 a 5)</a:t>
            </a:r>
            <a:endParaRPr lang="en-US" sz="2900" dirty="0" smtClean="0"/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2900" dirty="0" smtClean="0"/>
              <a:t>Jak nastavit školskou bezpečnostní politiku</a:t>
            </a:r>
            <a:r>
              <a:rPr lang="en-US" sz="2900" dirty="0" smtClean="0"/>
              <a:t> </a:t>
            </a:r>
            <a:r>
              <a:rPr lang="cs-CZ" sz="2900" dirty="0" smtClean="0"/>
              <a:t>(modul 9)</a:t>
            </a:r>
            <a:endParaRPr lang="en-US" sz="29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38371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926"/>
            <a:ext cx="9144000" cy="68618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8678309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195</Words>
  <Application>Microsoft Office PowerPoint</Application>
  <PresentationFormat>Předvádění na obrazovce (4:3)</PresentationFormat>
  <Paragraphs>30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systému Office</vt:lpstr>
      <vt:lpstr>Vzdělávací program eSafety – Bezpečné virtuální prostředí</vt:lpstr>
      <vt:lpstr>Organizační náležitosti</vt:lpstr>
      <vt:lpstr>Obsah kurzu</vt:lpstr>
      <vt:lpstr>Co se tedy v průběhu kurzu dozvíte?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Sarka</dc:creator>
  <cp:lastModifiedBy>Sarka</cp:lastModifiedBy>
  <cp:revision>12</cp:revision>
  <dcterms:created xsi:type="dcterms:W3CDTF">2014-04-18T13:17:48Z</dcterms:created>
  <dcterms:modified xsi:type="dcterms:W3CDTF">2014-07-02T10:23:52Z</dcterms:modified>
</cp:coreProperties>
</file>