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97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41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6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71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24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56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48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7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1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38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21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A78E-E880-426A-8CB3-82E2EF6B01AD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D4B65-F4C5-4697-8E8C-F04CECF8D6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en-IE" dirty="0" err="1" smtClean="0"/>
              <a:t>Vzdělávací</a:t>
            </a:r>
            <a:r>
              <a:rPr lang="en-IE" dirty="0" smtClean="0"/>
              <a:t> program</a:t>
            </a:r>
            <a:br>
              <a:rPr lang="en-IE" dirty="0" smtClean="0"/>
            </a:br>
            <a:r>
              <a:rPr lang="en-IE" dirty="0" smtClean="0"/>
              <a:t>e</a:t>
            </a:r>
            <a:r>
              <a:rPr lang="cs-CZ" dirty="0" smtClean="0"/>
              <a:t>S</a:t>
            </a:r>
            <a:r>
              <a:rPr lang="en-IE" dirty="0" err="1" smtClean="0"/>
              <a:t>afety</a:t>
            </a:r>
            <a:r>
              <a:rPr lang="en-IE" dirty="0" smtClean="0"/>
              <a:t> – </a:t>
            </a:r>
            <a:r>
              <a:rPr lang="en-IE" dirty="0" err="1" smtClean="0"/>
              <a:t>Bezpečné</a:t>
            </a:r>
            <a:r>
              <a:rPr lang="en-IE" dirty="0" smtClean="0"/>
              <a:t> </a:t>
            </a:r>
            <a:r>
              <a:rPr lang="en-IE" dirty="0" err="1" smtClean="0"/>
              <a:t>virtuální</a:t>
            </a:r>
            <a:r>
              <a:rPr lang="en-IE" dirty="0" smtClean="0"/>
              <a:t> </a:t>
            </a:r>
            <a:r>
              <a:rPr lang="en-IE" dirty="0" err="1" smtClean="0"/>
              <a:t>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792088"/>
          </a:xfrm>
        </p:spPr>
        <p:txBody>
          <a:bodyPr>
            <a:normAutofit/>
          </a:bodyPr>
          <a:lstStyle/>
          <a:p>
            <a:r>
              <a:rPr lang="cs-CZ" sz="4400" b="1" dirty="0" err="1" smtClean="0">
                <a:solidFill>
                  <a:schemeClr val="tx1"/>
                </a:solidFill>
              </a:rPr>
              <a:t>eS</a:t>
            </a:r>
            <a:r>
              <a:rPr lang="cs-CZ" sz="4400" b="1" dirty="0" smtClean="0">
                <a:solidFill>
                  <a:schemeClr val="tx1"/>
                </a:solidFill>
              </a:rPr>
              <a:t> 1.2 Obsah kurzu</a:t>
            </a:r>
            <a:endParaRPr lang="cs-CZ" sz="44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149080"/>
            <a:ext cx="2160240" cy="14401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1394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Organizační náležitosti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01008"/>
          </a:xfrm>
        </p:spPr>
        <p:txBody>
          <a:bodyPr/>
          <a:lstStyle/>
          <a:p>
            <a:r>
              <a:rPr lang="cs-CZ" dirty="0" smtClean="0"/>
              <a:t>Poznámky k bezpečnosti</a:t>
            </a:r>
            <a:endParaRPr lang="en-US" dirty="0" smtClean="0"/>
          </a:p>
          <a:p>
            <a:r>
              <a:rPr lang="cs-CZ" dirty="0" smtClean="0"/>
              <a:t>Dnešní program</a:t>
            </a:r>
          </a:p>
          <a:p>
            <a:r>
              <a:rPr lang="cs-CZ" dirty="0" smtClean="0"/>
              <a:t>Zařízení</a:t>
            </a:r>
            <a:endParaRPr lang="en-US" dirty="0" smtClean="0"/>
          </a:p>
          <a:p>
            <a:r>
              <a:rPr lang="en-US" dirty="0" smtClean="0"/>
              <a:t>Wi</a:t>
            </a:r>
            <a:r>
              <a:rPr lang="cs-CZ" dirty="0" smtClean="0"/>
              <a:t>-</a:t>
            </a:r>
            <a:r>
              <a:rPr lang="en-US" dirty="0" smtClean="0"/>
              <a:t>fi a</a:t>
            </a:r>
            <a:r>
              <a:rPr lang="cs-CZ" dirty="0" smtClean="0"/>
              <a:t> přístupová hesla</a:t>
            </a:r>
            <a:endParaRPr lang="en-US" dirty="0" smtClean="0"/>
          </a:p>
          <a:p>
            <a:r>
              <a:rPr lang="cs-CZ" dirty="0" smtClean="0"/>
              <a:t>Jak využívat podpůrné materiály</a:t>
            </a:r>
          </a:p>
          <a:p>
            <a:r>
              <a:rPr lang="cs-CZ" dirty="0" smtClean="0"/>
              <a:t>Vaše postřehy</a:t>
            </a:r>
            <a:endParaRPr lang="en-US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425" y="177281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82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56" y="1926092"/>
            <a:ext cx="1787864" cy="334239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Obsah kurzu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335434"/>
              </p:ext>
            </p:extLst>
          </p:nvPr>
        </p:nvGraphicFramePr>
        <p:xfrm>
          <a:off x="2178879" y="1484784"/>
          <a:ext cx="6336704" cy="4104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6704"/>
              </a:tblGrid>
              <a:tr h="4084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1 </a:t>
                      </a:r>
                      <a:r>
                        <a:rPr lang="cs-CZ" sz="2000" u="none" strike="noStrike" dirty="0" smtClean="0">
                          <a:effectLst/>
                        </a:rPr>
                        <a:t>- </a:t>
                      </a:r>
                      <a:r>
                        <a:rPr lang="es-ES" sz="2000" b="1" u="none" strike="noStrike" dirty="0" smtClean="0">
                          <a:effectLst/>
                        </a:rPr>
                        <a:t>eSafety </a:t>
                      </a:r>
                      <a:r>
                        <a:rPr lang="es-ES" sz="2000" b="1" u="none" strike="noStrike" dirty="0">
                          <a:effectLst/>
                        </a:rPr>
                        <a:t>ve škole a ve třídě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2 </a:t>
                      </a:r>
                      <a:r>
                        <a:rPr lang="cs-CZ" sz="2000" u="none" strike="noStrike" dirty="0" smtClean="0">
                          <a:effectLst/>
                        </a:rPr>
                        <a:t>- </a:t>
                      </a:r>
                      <a:r>
                        <a:rPr lang="cs-CZ" sz="2000" b="1" u="none" strike="noStrike" dirty="0" smtClean="0">
                          <a:effectLst/>
                        </a:rPr>
                        <a:t>Digitální </a:t>
                      </a:r>
                      <a:r>
                        <a:rPr lang="cs-CZ" sz="2000" b="1" u="none" strike="noStrike" dirty="0">
                          <a:effectLst/>
                        </a:rPr>
                        <a:t>gramotnost a </a:t>
                      </a:r>
                      <a:r>
                        <a:rPr lang="cs-CZ" sz="2000" b="1" u="none" strike="noStrike" dirty="0" err="1">
                          <a:effectLst/>
                        </a:rPr>
                        <a:t>eSafety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u="none" strike="noStrike" dirty="0" smtClean="0">
                          <a:effectLst/>
                        </a:rPr>
                        <a:t>Modul 3 </a:t>
                      </a:r>
                      <a:r>
                        <a:rPr lang="cs-CZ" sz="2000" u="none" strike="noStrike" dirty="0" smtClean="0">
                          <a:effectLst/>
                        </a:rPr>
                        <a:t>- </a:t>
                      </a:r>
                      <a:r>
                        <a:rPr lang="es-ES" sz="2000" b="1" u="none" strike="noStrike" dirty="0" smtClean="0">
                          <a:effectLst/>
                        </a:rPr>
                        <a:t>Sociální </a:t>
                      </a:r>
                      <a:r>
                        <a:rPr lang="es-ES" sz="2000" b="1" u="none" strike="noStrike" dirty="0">
                          <a:effectLst/>
                        </a:rPr>
                        <a:t>média </a:t>
                      </a:r>
                      <a:r>
                        <a:rPr lang="es-ES" sz="2000" b="1" u="none" strike="noStrike" dirty="0" smtClean="0">
                          <a:effectLst/>
                        </a:rPr>
                        <a:t>ve škole</a:t>
                      </a:r>
                      <a:r>
                        <a:rPr lang="cs-CZ" sz="2000" b="1" u="none" strike="noStrike" dirty="0" smtClean="0">
                          <a:effectLst/>
                        </a:rPr>
                        <a:t> a ve</a:t>
                      </a:r>
                      <a:r>
                        <a:rPr lang="es-ES" sz="2000" b="1" u="none" strike="noStrike" dirty="0" smtClean="0">
                          <a:effectLst/>
                        </a:rPr>
                        <a:t> třídě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4 </a:t>
                      </a:r>
                      <a:r>
                        <a:rPr lang="cs-CZ" sz="2000" u="none" strike="noStrike" dirty="0" smtClean="0">
                          <a:effectLst/>
                        </a:rPr>
                        <a:t>- </a:t>
                      </a:r>
                      <a:r>
                        <a:rPr lang="cs-CZ" sz="2000" b="1" u="none" strike="noStrike" dirty="0" err="1" smtClean="0">
                          <a:effectLst/>
                        </a:rPr>
                        <a:t>eSafety</a:t>
                      </a:r>
                      <a:r>
                        <a:rPr lang="cs-CZ" sz="2000" b="1" u="none" strike="noStrike" dirty="0" smtClean="0">
                          <a:effectLst/>
                        </a:rPr>
                        <a:t> </a:t>
                      </a:r>
                      <a:r>
                        <a:rPr lang="cs-CZ" sz="2000" b="1" u="none" strike="noStrike" dirty="0">
                          <a:effectLst/>
                        </a:rPr>
                        <a:t>a bezpečnostní rizika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5 </a:t>
                      </a:r>
                      <a:r>
                        <a:rPr lang="cs-CZ" sz="2000" i="0" u="none" strike="noStrike" dirty="0" smtClean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 </a:t>
                      </a:r>
                      <a:r>
                        <a:rPr lang="cs-CZ" sz="2000" b="1" u="none" strike="noStrike" dirty="0" smtClean="0">
                          <a:effectLst/>
                        </a:rPr>
                        <a:t>Digitálně – informační gramotnost</a:t>
                      </a:r>
                      <a:endParaRPr lang="cs-CZ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6 </a:t>
                      </a:r>
                      <a:r>
                        <a:rPr lang="cs-CZ" sz="2000" u="none" strike="noStrike" dirty="0" smtClean="0">
                          <a:effectLst/>
                        </a:rPr>
                        <a:t>- </a:t>
                      </a:r>
                      <a:r>
                        <a:rPr lang="pt-BR" sz="2000" b="1" u="none" strike="noStrike" dirty="0" smtClean="0">
                          <a:effectLst/>
                        </a:rPr>
                        <a:t>S </a:t>
                      </a:r>
                      <a:r>
                        <a:rPr lang="pt-BR" sz="2000" b="1" u="none" strike="noStrike" dirty="0">
                          <a:effectLst/>
                        </a:rPr>
                        <a:t>Kyberšikanou dnes a </a:t>
                      </a:r>
                      <a:r>
                        <a:rPr lang="pt-BR" sz="2000" b="1" u="none" strike="noStrike" dirty="0" smtClean="0">
                          <a:effectLst/>
                        </a:rPr>
                        <a:t>zítra</a:t>
                      </a:r>
                      <a:r>
                        <a:rPr lang="cs-CZ" sz="2000" b="1" u="none" strike="noStrike" dirty="0" smtClean="0">
                          <a:effectLst/>
                        </a:rPr>
                        <a:t>; </a:t>
                      </a:r>
                      <a:r>
                        <a:rPr lang="cs-CZ" sz="2000" b="1" u="none" strike="noStrike" dirty="0" err="1" smtClean="0">
                          <a:effectLst/>
                        </a:rPr>
                        <a:t>Sexting</a:t>
                      </a:r>
                      <a:r>
                        <a:rPr lang="cs-CZ" sz="2000" b="1" u="none" strike="noStrike" dirty="0" smtClean="0">
                          <a:effectLst/>
                        </a:rPr>
                        <a:t> a morálka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7 </a:t>
                      </a:r>
                      <a:r>
                        <a:rPr lang="cs-CZ" sz="2000" u="none" strike="noStrike" dirty="0" smtClean="0">
                          <a:effectLst/>
                        </a:rPr>
                        <a:t>- </a:t>
                      </a:r>
                      <a:r>
                        <a:rPr lang="cs-CZ" sz="2000" b="1" u="none" strike="noStrike" dirty="0" smtClean="0">
                          <a:effectLst/>
                        </a:rPr>
                        <a:t>Nástroje </a:t>
                      </a:r>
                      <a:r>
                        <a:rPr lang="cs-CZ" sz="2000" b="1" u="none" strike="noStrike" dirty="0">
                          <a:effectLst/>
                        </a:rPr>
                        <a:t>online a jejich použití ve třídě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8 </a:t>
                      </a:r>
                      <a:r>
                        <a:rPr lang="cs-CZ" sz="2000" i="1" u="none" strike="noStrike" dirty="0" smtClean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 </a:t>
                      </a:r>
                      <a:r>
                        <a:rPr lang="cs-CZ" sz="2000" b="1" u="none" strike="noStrike" dirty="0" err="1" smtClean="0">
                          <a:effectLst/>
                        </a:rPr>
                        <a:t>eSafety</a:t>
                      </a:r>
                      <a:r>
                        <a:rPr lang="cs-CZ" sz="2000" b="1" u="none" strike="noStrike" dirty="0" smtClean="0">
                          <a:effectLst/>
                        </a:rPr>
                        <a:t> – průřezové</a:t>
                      </a:r>
                      <a:r>
                        <a:rPr lang="cs-CZ" sz="2000" b="1" u="none" strike="noStrike" baseline="0" dirty="0" smtClean="0">
                          <a:effectLst/>
                        </a:rPr>
                        <a:t> téma školních osnov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084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u="none" strike="noStrike" dirty="0" smtClean="0">
                          <a:effectLst/>
                        </a:rPr>
                        <a:t>Modul 9 </a:t>
                      </a:r>
                      <a:r>
                        <a:rPr lang="cs-CZ" sz="2000" i="0" u="none" strike="noStrike" dirty="0" smtClean="0">
                          <a:effectLst/>
                        </a:rPr>
                        <a:t>-</a:t>
                      </a:r>
                      <a:r>
                        <a:rPr lang="cs-CZ" sz="2000" u="none" strike="noStrike" dirty="0" smtClean="0">
                          <a:effectLst/>
                        </a:rPr>
                        <a:t> </a:t>
                      </a:r>
                      <a:r>
                        <a:rPr lang="cs-CZ" sz="2000" b="1" u="none" strike="noStrike" dirty="0" err="1" smtClean="0">
                          <a:effectLst/>
                        </a:rPr>
                        <a:t>eSafety</a:t>
                      </a:r>
                      <a:r>
                        <a:rPr lang="cs-CZ" sz="2000" b="1" u="none" strike="noStrike" dirty="0" smtClean="0">
                          <a:effectLst/>
                        </a:rPr>
                        <a:t> Label </a:t>
                      </a:r>
                      <a:r>
                        <a:rPr lang="cs-CZ" sz="2000" b="1" u="none" strike="noStrike" dirty="0" smtClean="0">
                          <a:effectLst/>
                        </a:rPr>
                        <a:t>– Bezpečné virtuální prostředí</a:t>
                      </a:r>
                      <a:endParaRPr lang="cs-CZ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2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i="1" u="none" strike="noStrike" dirty="0" smtClean="0">
                          <a:effectLst/>
                        </a:rPr>
                        <a:t>Modul 10 </a:t>
                      </a:r>
                      <a:r>
                        <a:rPr lang="cs-CZ" sz="2000" u="none" strike="noStrike" dirty="0" smtClean="0">
                          <a:effectLst/>
                        </a:rPr>
                        <a:t>- </a:t>
                      </a:r>
                      <a:r>
                        <a:rPr lang="cs-CZ" sz="2000" b="1" u="none" strike="noStrike" dirty="0" err="1" smtClean="0">
                          <a:effectLst/>
                        </a:rPr>
                        <a:t>eSafety</a:t>
                      </a:r>
                      <a:r>
                        <a:rPr lang="cs-CZ" sz="2000" b="1" u="none" strike="noStrike" dirty="0" smtClean="0">
                          <a:effectLst/>
                        </a:rPr>
                        <a:t> ve vaší škole – BYOD přichází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6229462" y="2776110"/>
            <a:ext cx="10801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cs-CZ" sz="1600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cs-CZ" sz="1600" i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learning</a:t>
            </a:r>
            <a:endParaRPr lang="cs-CZ" sz="1600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FF0300"/>
                  </a:gs>
                  <a:gs pos="72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524328" y="4371771"/>
            <a:ext cx="10801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cs-CZ" sz="1600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cs-CZ" sz="1600" i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learning</a:t>
            </a:r>
            <a:endParaRPr lang="cs-CZ" sz="1600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FF0300"/>
                  </a:gs>
                  <a:gs pos="72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255893" y="4000246"/>
            <a:ext cx="112474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cs-CZ" sz="1600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cs-CZ" sz="1600" i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learning</a:t>
            </a:r>
            <a:endParaRPr lang="cs-CZ" sz="1600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FF0300"/>
                  </a:gs>
                  <a:gs pos="72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786321" y="4799739"/>
            <a:ext cx="11886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cs-CZ" sz="1600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  <a:r>
              <a:rPr lang="cs-CZ" sz="1600" i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300"/>
                    </a:gs>
                    <a:gs pos="72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learning</a:t>
            </a:r>
            <a:endParaRPr lang="cs-CZ" sz="1600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FF0300"/>
                  </a:gs>
                  <a:gs pos="72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74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57341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sz="3600" b="1" dirty="0" smtClean="0"/>
              <a:t>Co se tedy v průběhu kurzu dozvíte?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8364" y="3170805"/>
            <a:ext cx="6048672" cy="250338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cs-CZ" sz="2900" dirty="0" smtClean="0"/>
              <a:t>Jak posuzovat bezpečnostní rizika a jak je omezit (modul  3, 4, 5, 6)</a:t>
            </a:r>
            <a:endParaRPr lang="en-US" sz="2900" dirty="0" smtClean="0"/>
          </a:p>
          <a:p>
            <a:pPr>
              <a:spcBef>
                <a:spcPts val="1200"/>
              </a:spcBef>
            </a:pPr>
            <a:r>
              <a:rPr lang="cs-CZ" sz="2900" dirty="0" smtClean="0"/>
              <a:t>Jak využívat různorodé zdroje a sdílet je s kolegy (modul 3, 5, 7, 8)</a:t>
            </a:r>
            <a:endParaRPr lang="en-US" sz="2900" dirty="0" smtClean="0"/>
          </a:p>
          <a:p>
            <a:pPr>
              <a:spcBef>
                <a:spcPts val="1200"/>
              </a:spcBef>
            </a:pPr>
            <a:r>
              <a:rPr lang="cs-CZ" sz="2900" dirty="0" smtClean="0"/>
              <a:t>Jak rozvíjet své digitální kompetence </a:t>
            </a:r>
            <a:endParaRPr lang="en-US" sz="29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068" y="3314821"/>
            <a:ext cx="1872208" cy="191041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08364" y="1484784"/>
            <a:ext cx="84249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900" dirty="0" smtClean="0"/>
              <a:t>Jak pomáhat našim studentům být odpovědnými digitálními občany (modul 2 a 5)</a:t>
            </a:r>
            <a:endParaRPr lang="en-US" sz="29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900" dirty="0" smtClean="0"/>
              <a:t>Jak nastavit školskou bezpečnostní politiku</a:t>
            </a:r>
            <a:r>
              <a:rPr lang="en-US" sz="2900" dirty="0" smtClean="0"/>
              <a:t> </a:t>
            </a:r>
            <a:r>
              <a:rPr lang="cs-CZ" sz="2900" dirty="0" smtClean="0"/>
              <a:t>(modul 9)</a:t>
            </a:r>
            <a:endParaRPr lang="en-US" sz="29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83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26"/>
            <a:ext cx="9144000" cy="686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783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195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Vzdělávací program eSafety – Bezpečné virtuální prostředí</vt:lpstr>
      <vt:lpstr>Organizační náležitosti</vt:lpstr>
      <vt:lpstr>Obsah kurzu</vt:lpstr>
      <vt:lpstr>Co se tedy v průběhu kurzu dozvíte?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Sarka</dc:creator>
  <cp:lastModifiedBy>Sarka</cp:lastModifiedBy>
  <cp:revision>12</cp:revision>
  <dcterms:created xsi:type="dcterms:W3CDTF">2014-04-18T13:17:48Z</dcterms:created>
  <dcterms:modified xsi:type="dcterms:W3CDTF">2014-07-02T10:23:52Z</dcterms:modified>
</cp:coreProperties>
</file>