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60" r:id="rId5"/>
    <p:sldId id="261" r:id="rId6"/>
  </p:sldIdLst>
  <p:sldSz cx="14630400" cy="8229600"/>
  <p:notesSz cx="8229600" cy="14630400"/>
  <p:embeddedFontLst>
    <p:embeddedFont>
      <p:font typeface="Cabin" panose="020B0604020202020204" charset="-18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Unbounded" panose="020B0604020202020204" charset="-18"/>
      <p:regular r:id="rId13"/>
    </p:embeddedFont>
  </p:embeddedFont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1" d="100"/>
          <a:sy n="81" d="100"/>
        </p:scale>
        <p:origin x="10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8128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12836"/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250424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Christmas Around the World: UK vs. USA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24124" y="4271248"/>
            <a:ext cx="746855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Get ready for a fun journey as we explore Christmas traditions in the UK and </a:t>
            </a:r>
            <a:r>
              <a:rPr lang="cs-CZ" sz="1850" dirty="0" err="1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the</a:t>
            </a:r>
            <a:r>
              <a:rPr lang="cs-CZ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 </a:t>
            </a: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USA!</a:t>
            </a:r>
            <a:endParaRPr lang="en-US" sz="1850" dirty="0"/>
          </a:p>
        </p:txBody>
      </p:sp>
      <p:sp>
        <p:nvSpPr>
          <p:cNvPr id="7" name="Text 3"/>
          <p:cNvSpPr/>
          <p:nvPr/>
        </p:nvSpPr>
        <p:spPr>
          <a:xfrm>
            <a:off x="6324124" y="6360746"/>
            <a:ext cx="4347462" cy="6532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250"/>
              </a:lnSpc>
              <a:buNone/>
            </a:pPr>
            <a:r>
              <a:rPr lang="en-US" sz="2350" b="1" dirty="0">
                <a:solidFill>
                  <a:srgbClr val="CAD6DE"/>
                </a:solidFill>
                <a:ea typeface="Cabin Bold" pitchFamily="34" charset="-122"/>
                <a:cs typeface="Cabin Bold" pitchFamily="34" charset="-120"/>
              </a:rPr>
              <a:t>by Pavel Koc</a:t>
            </a:r>
            <a:r>
              <a:rPr lang="cs-CZ" sz="2350" b="1" dirty="0">
                <a:solidFill>
                  <a:srgbClr val="CAD6DE"/>
                </a:solidFill>
                <a:ea typeface="Cabin Bold" pitchFamily="34" charset="-122"/>
                <a:cs typeface="Cabin Bold" pitchFamily="34" charset="-120"/>
              </a:rPr>
              <a:t> and GAMMA.APP</a:t>
            </a:r>
            <a:endParaRPr lang="en-US" sz="23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2485787"/>
            <a:ext cx="7528441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Christmas Vocabulary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88093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Santa Claus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79357"/>
            <a:ext cx="280082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The jolly man who brings presents to good children on Christmas Eve.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4230053" y="3788093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Sleigh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30053" y="4379357"/>
            <a:ext cx="280082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Santa's magical vehicle pulled by reindeer.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7622381" y="3788093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Reindeer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22381" y="4379357"/>
            <a:ext cx="280082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The flying deer that help Santa deliver presents.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11014710" y="3788093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Snowman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4710" y="4379357"/>
            <a:ext cx="2800826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 fun winter friend made from snow.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24124" y="1565315"/>
            <a:ext cx="738199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Christmas Similarities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324124" y="2897505"/>
            <a:ext cx="418862" cy="418862"/>
          </a:xfrm>
          <a:prstGeom prst="roundRect">
            <a:avLst>
              <a:gd name="adj" fmla="val 8573"/>
            </a:avLst>
          </a:prstGeom>
          <a:solidFill>
            <a:srgbClr val="304755"/>
          </a:solidFill>
          <a:ln/>
        </p:spPr>
      </p:sp>
      <p:sp>
        <p:nvSpPr>
          <p:cNvPr id="5" name="Text 2"/>
          <p:cNvSpPr/>
          <p:nvPr/>
        </p:nvSpPr>
        <p:spPr>
          <a:xfrm>
            <a:off x="6982301" y="289750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Santa Claus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6982301" y="3393043"/>
            <a:ext cx="295644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Both countries believe in Santa Claus bringing presents!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10178058" y="2897505"/>
            <a:ext cx="418862" cy="418862"/>
          </a:xfrm>
          <a:prstGeom prst="roundRect">
            <a:avLst>
              <a:gd name="adj" fmla="val 8573"/>
            </a:avLst>
          </a:prstGeom>
          <a:solidFill>
            <a:srgbClr val="304755"/>
          </a:solidFill>
          <a:ln/>
        </p:spPr>
      </p:sp>
      <p:sp>
        <p:nvSpPr>
          <p:cNvPr id="8" name="Text 5"/>
          <p:cNvSpPr/>
          <p:nvPr/>
        </p:nvSpPr>
        <p:spPr>
          <a:xfrm>
            <a:off x="10836235" y="2897505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Gift-Giving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836235" y="3393043"/>
            <a:ext cx="295644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Giving gifts to loved ones is a big part of the holiday.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6324124" y="5050631"/>
            <a:ext cx="418862" cy="418862"/>
          </a:xfrm>
          <a:prstGeom prst="roundRect">
            <a:avLst>
              <a:gd name="adj" fmla="val 8573"/>
            </a:avLst>
          </a:prstGeom>
          <a:solidFill>
            <a:srgbClr val="304755"/>
          </a:solidFill>
          <a:ln/>
        </p:spPr>
      </p:sp>
      <p:sp>
        <p:nvSpPr>
          <p:cNvPr id="11" name="Text 8"/>
          <p:cNvSpPr/>
          <p:nvPr/>
        </p:nvSpPr>
        <p:spPr>
          <a:xfrm>
            <a:off x="6982301" y="5050631"/>
            <a:ext cx="295644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Home Decorations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982301" y="5898118"/>
            <a:ext cx="295644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People love to decorate their homes with lights and trees.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10178058" y="5050631"/>
            <a:ext cx="418862" cy="418862"/>
          </a:xfrm>
          <a:prstGeom prst="roundRect">
            <a:avLst>
              <a:gd name="adj" fmla="val 8573"/>
            </a:avLst>
          </a:prstGeom>
          <a:solidFill>
            <a:srgbClr val="304755"/>
          </a:solidFill>
          <a:ln/>
        </p:spPr>
      </p:sp>
      <p:sp>
        <p:nvSpPr>
          <p:cNvPr id="14" name="Text 11"/>
          <p:cNvSpPr/>
          <p:nvPr/>
        </p:nvSpPr>
        <p:spPr>
          <a:xfrm>
            <a:off x="10836235" y="5050631"/>
            <a:ext cx="294608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Christmas Carols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836235" y="5546169"/>
            <a:ext cx="295644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Singing Christmas carols fills the air with cheer.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71141" y="618292"/>
            <a:ext cx="7574518" cy="1318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Christmas Traditions in the UK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6592133" y="2273260"/>
            <a:ext cx="30480" cy="5337929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</p:sp>
      <p:sp>
        <p:nvSpPr>
          <p:cNvPr id="5" name="Shape 2"/>
          <p:cNvSpPr/>
          <p:nvPr/>
        </p:nvSpPr>
        <p:spPr>
          <a:xfrm>
            <a:off x="6829127" y="2762369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</p:sp>
      <p:sp>
        <p:nvSpPr>
          <p:cNvPr id="6" name="Shape 3"/>
          <p:cNvSpPr/>
          <p:nvPr/>
        </p:nvSpPr>
        <p:spPr>
          <a:xfrm>
            <a:off x="6355140" y="2525435"/>
            <a:ext cx="504468" cy="504468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7" name="Text 4"/>
          <p:cNvSpPr/>
          <p:nvPr/>
        </p:nvSpPr>
        <p:spPr>
          <a:xfrm>
            <a:off x="6532781" y="2619375"/>
            <a:ext cx="149066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7840504" y="2497455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Boxing Day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7840504" y="2961680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The day after Christmas, a time for family and friends to relax and enjoy each other's company.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6829127" y="4616410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</p:sp>
      <p:sp>
        <p:nvSpPr>
          <p:cNvPr id="11" name="Shape 8"/>
          <p:cNvSpPr/>
          <p:nvPr/>
        </p:nvSpPr>
        <p:spPr>
          <a:xfrm>
            <a:off x="6355140" y="4379476"/>
            <a:ext cx="504468" cy="504468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2" name="Text 9"/>
          <p:cNvSpPr/>
          <p:nvPr/>
        </p:nvSpPr>
        <p:spPr>
          <a:xfrm>
            <a:off x="6482417" y="4473416"/>
            <a:ext cx="249793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7840504" y="4351496"/>
            <a:ext cx="3016568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Christmas Pudding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7840504" y="4815721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This rich, dark fruitcake is a traditional Christmas dessert in the UK, made with brandy and spices.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6829127" y="6470452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</p:sp>
      <p:sp>
        <p:nvSpPr>
          <p:cNvPr id="16" name="Shape 13"/>
          <p:cNvSpPr/>
          <p:nvPr/>
        </p:nvSpPr>
        <p:spPr>
          <a:xfrm>
            <a:off x="6355140" y="6233517"/>
            <a:ext cx="504468" cy="504468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7" name="Text 14"/>
          <p:cNvSpPr/>
          <p:nvPr/>
        </p:nvSpPr>
        <p:spPr>
          <a:xfrm>
            <a:off x="6480036" y="6327458"/>
            <a:ext cx="254556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7840504" y="6205538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Pantomime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7840504" y="6669762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 fun, interactive theatrical performance, often based on classic fairy tales.</a:t>
            </a:r>
            <a:endParaRPr lang="en-US" sz="17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4741" y="618292"/>
            <a:ext cx="7574518" cy="131873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150"/>
              </a:lnSpc>
              <a:buNone/>
            </a:pPr>
            <a:r>
              <a:rPr lang="en-US" sz="4150" dirty="0">
                <a:solidFill>
                  <a:srgbClr val="FFFFFF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Christmas Traditions in the USA</a:t>
            </a:r>
            <a:endParaRPr lang="en-US" sz="4150" dirty="0"/>
          </a:p>
        </p:txBody>
      </p:sp>
      <p:sp>
        <p:nvSpPr>
          <p:cNvPr id="4" name="Shape 1"/>
          <p:cNvSpPr/>
          <p:nvPr/>
        </p:nvSpPr>
        <p:spPr>
          <a:xfrm>
            <a:off x="1105733" y="2273260"/>
            <a:ext cx="30480" cy="5337929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</p:sp>
      <p:sp>
        <p:nvSpPr>
          <p:cNvPr id="5" name="Shape 2"/>
          <p:cNvSpPr/>
          <p:nvPr/>
        </p:nvSpPr>
        <p:spPr>
          <a:xfrm>
            <a:off x="1342727" y="2762369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</p:sp>
      <p:sp>
        <p:nvSpPr>
          <p:cNvPr id="6" name="Shape 3"/>
          <p:cNvSpPr/>
          <p:nvPr/>
        </p:nvSpPr>
        <p:spPr>
          <a:xfrm>
            <a:off x="868740" y="2525435"/>
            <a:ext cx="504468" cy="504468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7" name="Text 4"/>
          <p:cNvSpPr/>
          <p:nvPr/>
        </p:nvSpPr>
        <p:spPr>
          <a:xfrm>
            <a:off x="1046381" y="2619375"/>
            <a:ext cx="149066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2450" dirty="0"/>
          </a:p>
        </p:txBody>
      </p:sp>
      <p:sp>
        <p:nvSpPr>
          <p:cNvPr id="8" name="Text 5"/>
          <p:cNvSpPr/>
          <p:nvPr/>
        </p:nvSpPr>
        <p:spPr>
          <a:xfrm>
            <a:off x="2354104" y="2497455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Thanksgiving</a:t>
            </a:r>
            <a:endParaRPr lang="en-US" sz="2050" dirty="0"/>
          </a:p>
        </p:txBody>
      </p:sp>
      <p:sp>
        <p:nvSpPr>
          <p:cNvPr id="9" name="Text 6"/>
          <p:cNvSpPr/>
          <p:nvPr/>
        </p:nvSpPr>
        <p:spPr>
          <a:xfrm>
            <a:off x="2354104" y="2961680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A holiday celebrated in November, a time to be thankful for family and friends, featuring a large turkey dinner.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1342727" y="4616410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</p:sp>
      <p:sp>
        <p:nvSpPr>
          <p:cNvPr id="11" name="Shape 8"/>
          <p:cNvSpPr/>
          <p:nvPr/>
        </p:nvSpPr>
        <p:spPr>
          <a:xfrm>
            <a:off x="868740" y="4379476"/>
            <a:ext cx="504468" cy="504468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2" name="Text 9"/>
          <p:cNvSpPr/>
          <p:nvPr/>
        </p:nvSpPr>
        <p:spPr>
          <a:xfrm>
            <a:off x="996017" y="4473416"/>
            <a:ext cx="249793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2450" dirty="0"/>
          </a:p>
        </p:txBody>
      </p:sp>
      <p:sp>
        <p:nvSpPr>
          <p:cNvPr id="13" name="Text 10"/>
          <p:cNvSpPr/>
          <p:nvPr/>
        </p:nvSpPr>
        <p:spPr>
          <a:xfrm>
            <a:off x="2354104" y="4351496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Black Friday</a:t>
            </a:r>
            <a:endParaRPr lang="en-US" sz="2050" dirty="0"/>
          </a:p>
        </p:txBody>
      </p:sp>
      <p:sp>
        <p:nvSpPr>
          <p:cNvPr id="14" name="Text 11"/>
          <p:cNvSpPr/>
          <p:nvPr/>
        </p:nvSpPr>
        <p:spPr>
          <a:xfrm>
            <a:off x="2354104" y="4815721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The day after Thanksgiving, known for its huge sales and shopping deals.</a:t>
            </a:r>
            <a:endParaRPr lang="en-US" sz="1750" dirty="0"/>
          </a:p>
        </p:txBody>
      </p:sp>
      <p:sp>
        <p:nvSpPr>
          <p:cNvPr id="15" name="Shape 12"/>
          <p:cNvSpPr/>
          <p:nvPr/>
        </p:nvSpPr>
        <p:spPr>
          <a:xfrm>
            <a:off x="1342727" y="6470452"/>
            <a:ext cx="784741" cy="30480"/>
          </a:xfrm>
          <a:prstGeom prst="roundRect">
            <a:avLst>
              <a:gd name="adj" fmla="val 110347"/>
            </a:avLst>
          </a:prstGeom>
          <a:solidFill>
            <a:srgbClr val="49606E"/>
          </a:solidFill>
          <a:ln/>
        </p:spPr>
      </p:sp>
      <p:sp>
        <p:nvSpPr>
          <p:cNvPr id="16" name="Shape 13"/>
          <p:cNvSpPr/>
          <p:nvPr/>
        </p:nvSpPr>
        <p:spPr>
          <a:xfrm>
            <a:off x="868740" y="6233517"/>
            <a:ext cx="504468" cy="504468"/>
          </a:xfrm>
          <a:prstGeom prst="roundRect">
            <a:avLst>
              <a:gd name="adj" fmla="val 6667"/>
            </a:avLst>
          </a:prstGeom>
          <a:solidFill>
            <a:srgbClr val="304755"/>
          </a:solidFill>
          <a:ln/>
        </p:spPr>
      </p:sp>
      <p:sp>
        <p:nvSpPr>
          <p:cNvPr id="17" name="Text 14"/>
          <p:cNvSpPr/>
          <p:nvPr/>
        </p:nvSpPr>
        <p:spPr>
          <a:xfrm>
            <a:off x="993636" y="6327458"/>
            <a:ext cx="254556" cy="316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24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2450" dirty="0"/>
          </a:p>
        </p:txBody>
      </p:sp>
      <p:sp>
        <p:nvSpPr>
          <p:cNvPr id="18" name="Text 15"/>
          <p:cNvSpPr/>
          <p:nvPr/>
        </p:nvSpPr>
        <p:spPr>
          <a:xfrm>
            <a:off x="2354104" y="6205538"/>
            <a:ext cx="2637830" cy="3298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CAD6DE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Christmas Eve</a:t>
            </a:r>
            <a:endParaRPr lang="en-US" sz="2050" dirty="0"/>
          </a:p>
        </p:txBody>
      </p:sp>
      <p:sp>
        <p:nvSpPr>
          <p:cNvPr id="19" name="Text 16"/>
          <p:cNvSpPr/>
          <p:nvPr/>
        </p:nvSpPr>
        <p:spPr>
          <a:xfrm>
            <a:off x="2354104" y="6669762"/>
            <a:ext cx="6005155" cy="717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CAD6DE"/>
                </a:solidFill>
                <a:latin typeface="Cabin" pitchFamily="34" charset="0"/>
                <a:ea typeface="Cabin" pitchFamily="34" charset="-122"/>
                <a:cs typeface="Cabin" pitchFamily="34" charset="-120"/>
              </a:rPr>
              <a:t>Many families attend church services or celebrate with a special meal.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261</Words>
  <Application>Microsoft Office PowerPoint</Application>
  <PresentationFormat>Vlastní</PresentationFormat>
  <Paragraphs>46</Paragraphs>
  <Slides>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0" baseType="lpstr">
      <vt:lpstr>Cabin</vt:lpstr>
      <vt:lpstr>Arial</vt:lpstr>
      <vt:lpstr>Calibri</vt:lpstr>
      <vt:lpstr>Unbounded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Mgr. Bc. Pavel Koc</cp:lastModifiedBy>
  <cp:revision>5</cp:revision>
  <dcterms:created xsi:type="dcterms:W3CDTF">2024-12-16T07:31:09Z</dcterms:created>
  <dcterms:modified xsi:type="dcterms:W3CDTF">2024-12-16T20:56:08Z</dcterms:modified>
</cp:coreProperties>
</file>