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6" r:id="rId2"/>
    <p:sldId id="291" r:id="rId3"/>
    <p:sldId id="275" r:id="rId4"/>
    <p:sldId id="257" r:id="rId5"/>
    <p:sldId id="268" r:id="rId6"/>
    <p:sldId id="258" r:id="rId7"/>
    <p:sldId id="284" r:id="rId8"/>
    <p:sldId id="259" r:id="rId9"/>
    <p:sldId id="267" r:id="rId10"/>
    <p:sldId id="260" r:id="rId11"/>
    <p:sldId id="261" r:id="rId12"/>
    <p:sldId id="262" r:id="rId13"/>
    <p:sldId id="269" r:id="rId14"/>
    <p:sldId id="292" r:id="rId15"/>
    <p:sldId id="310" r:id="rId16"/>
    <p:sldId id="304" r:id="rId17"/>
    <p:sldId id="309" r:id="rId18"/>
    <p:sldId id="277" r:id="rId19"/>
    <p:sldId id="276" r:id="rId20"/>
    <p:sldId id="271" r:id="rId21"/>
    <p:sldId id="265" r:id="rId22"/>
    <p:sldId id="288" r:id="rId23"/>
    <p:sldId id="278" r:id="rId24"/>
    <p:sldId id="308" r:id="rId25"/>
    <p:sldId id="264" r:id="rId26"/>
    <p:sldId id="293" r:id="rId27"/>
    <p:sldId id="280" r:id="rId28"/>
    <p:sldId id="295" r:id="rId29"/>
    <p:sldId id="282" r:id="rId30"/>
    <p:sldId id="279" r:id="rId31"/>
    <p:sldId id="281" r:id="rId32"/>
    <p:sldId id="296" r:id="rId33"/>
    <p:sldId id="285" r:id="rId34"/>
    <p:sldId id="289" r:id="rId35"/>
    <p:sldId id="286" r:id="rId36"/>
    <p:sldId id="297" r:id="rId37"/>
    <p:sldId id="301" r:id="rId38"/>
    <p:sldId id="298" r:id="rId39"/>
    <p:sldId id="302" r:id="rId40"/>
    <p:sldId id="303" r:id="rId41"/>
    <p:sldId id="305" r:id="rId42"/>
    <p:sldId id="306" r:id="rId43"/>
    <p:sldId id="283" r:id="rId44"/>
    <p:sldId id="307" r:id="rId4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Š jazyků" initials="Zj" lastIdx="1" clrIdx="0">
    <p:extLst>
      <p:ext uri="{19B8F6BF-5375-455C-9EA6-DF929625EA0E}">
        <p15:presenceInfo xmlns:p15="http://schemas.microsoft.com/office/powerpoint/2012/main" userId="ZŠ jazyků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73" autoAdjust="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AE821C-86D5-486F-8DC8-6C6A3CF2A3AB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850CE-CF14-44F6-B243-74CE6A4D79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1114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850CE-CF14-44F6-B243-74CE6A4D799C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105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57E7-D2FD-4982-9FB3-A32D9311D51C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A4F8A-B021-4DD5-A7FE-D80EA7CF4D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651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57E7-D2FD-4982-9FB3-A32D9311D51C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A4F8A-B021-4DD5-A7FE-D80EA7CF4D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559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57E7-D2FD-4982-9FB3-A32D9311D51C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A4F8A-B021-4DD5-A7FE-D80EA7CF4D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856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57E7-D2FD-4982-9FB3-A32D9311D51C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A4F8A-B021-4DD5-A7FE-D80EA7CF4D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651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57E7-D2FD-4982-9FB3-A32D9311D51C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A4F8A-B021-4DD5-A7FE-D80EA7CF4D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77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57E7-D2FD-4982-9FB3-A32D9311D51C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A4F8A-B021-4DD5-A7FE-D80EA7CF4D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516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57E7-D2FD-4982-9FB3-A32D9311D51C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A4F8A-B021-4DD5-A7FE-D80EA7CF4D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269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57E7-D2FD-4982-9FB3-A32D9311D51C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A4F8A-B021-4DD5-A7FE-D80EA7CF4D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62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57E7-D2FD-4982-9FB3-A32D9311D51C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A4F8A-B021-4DD5-A7FE-D80EA7CF4D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767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57E7-D2FD-4982-9FB3-A32D9311D51C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A4F8A-B021-4DD5-A7FE-D80EA7CF4D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199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57E7-D2FD-4982-9FB3-A32D9311D51C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A4F8A-B021-4DD5-A7FE-D80EA7CF4D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290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657E7-D2FD-4982-9FB3-A32D9311D51C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A4F8A-B021-4DD5-A7FE-D80EA7CF4D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167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s://www.youtube.com/watch?v=bGe3aQ8nfSk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1266876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algn="l"/>
            <a:r>
              <a:rPr lang="cs-CZ" sz="5000" b="1">
                <a:solidFill>
                  <a:srgbClr val="0070C0"/>
                </a:solidFill>
                <a:latin typeface="+mn-lt"/>
              </a:rPr>
              <a:t>      M11 SPECIFIKA VE VZDĚLÁVÁNÍ DOSPĚLÝCH</a:t>
            </a:r>
            <a:endParaRPr lang="cs-CZ" sz="5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47253" y="3651199"/>
            <a:ext cx="11238270" cy="2867588"/>
          </a:xfrm>
        </p:spPr>
        <p:txBody>
          <a:bodyPr>
            <a:normAutofit/>
          </a:bodyPr>
          <a:lstStyle/>
          <a:p>
            <a:endParaRPr lang="cs-CZ" dirty="0">
              <a:solidFill>
                <a:srgbClr val="C00000"/>
              </a:solidFill>
            </a:endParaRPr>
          </a:p>
          <a:p>
            <a:pPr algn="just"/>
            <a:r>
              <a:rPr lang="cs-CZ" dirty="0">
                <a:solidFill>
                  <a:srgbClr val="C00000"/>
                </a:solidFill>
              </a:rPr>
              <a:t>  </a:t>
            </a:r>
            <a:r>
              <a:rPr lang="cs-CZ" dirty="0"/>
              <a:t>Lektor: Mgr. Jaroslava </a:t>
            </a:r>
            <a:r>
              <a:rPr lang="cs-CZ" dirty="0" err="1"/>
              <a:t>Tomáňová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  Studium ICT koordinátor, M11 Specifika ve vzdělávání dospělých (Karlovy Vary 2023)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  </a:t>
            </a:r>
            <a:r>
              <a:rPr lang="cs-CZ" sz="2000" dirty="0"/>
              <a:t>11. 4. 2024, NPI Karlovy Vary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49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74768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br>
              <a:rPr lang="cs-CZ" sz="2800" b="1" dirty="0">
                <a:solidFill>
                  <a:srgbClr val="0070C0"/>
                </a:solidFill>
                <a:latin typeface="+mn-lt"/>
              </a:rPr>
            </a:br>
            <a:r>
              <a:rPr lang="cs-CZ" sz="2800" b="1" dirty="0">
                <a:solidFill>
                  <a:srgbClr val="0070C0"/>
                </a:solidFill>
                <a:latin typeface="+mn-lt"/>
              </a:rPr>
              <a:t>            </a:t>
            </a:r>
            <a:r>
              <a:rPr lang="cs-CZ" sz="3100" b="1" dirty="0">
                <a:solidFill>
                  <a:srgbClr val="0070C0"/>
                </a:solidFill>
                <a:latin typeface="+mn-lt"/>
              </a:rPr>
              <a:t>LEKTOR – KOMPETENCE 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7813" y="1112808"/>
            <a:ext cx="10515600" cy="4874374"/>
          </a:xfrm>
          <a:noFill/>
        </p:spPr>
        <p:txBody>
          <a:bodyPr/>
          <a:lstStyle/>
          <a:p>
            <a:endParaRPr lang="cs-CZ" b="1" dirty="0">
              <a:solidFill>
                <a:srgbClr val="C00000"/>
              </a:solidFill>
            </a:endParaRPr>
          </a:p>
          <a:p>
            <a:r>
              <a:rPr lang="cs-CZ" b="1" dirty="0">
                <a:solidFill>
                  <a:srgbClr val="C00000"/>
                </a:solidFill>
              </a:rPr>
              <a:t>Odborné</a:t>
            </a:r>
            <a:r>
              <a:rPr lang="cs-CZ" dirty="0"/>
              <a:t> </a:t>
            </a:r>
          </a:p>
          <a:p>
            <a:pPr>
              <a:buFontTx/>
              <a:buChar char="-"/>
            </a:pPr>
            <a:r>
              <a:rPr lang="cs-CZ" dirty="0"/>
              <a:t>aktualizace profesního vzdělávání, mezioborový přesah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>
                <a:solidFill>
                  <a:srgbClr val="C00000"/>
                </a:solidFill>
                <a:effectLst>
                  <a:glow rad="228600">
                    <a:srgbClr val="FFFF00">
                      <a:alpha val="40000"/>
                    </a:srgbClr>
                  </a:glow>
                </a:effectLst>
              </a:rPr>
              <a:t>Metodické </a:t>
            </a:r>
          </a:p>
          <a:p>
            <a:pPr>
              <a:buFontTx/>
              <a:buChar char="-"/>
            </a:pPr>
            <a:r>
              <a:rPr lang="cs-CZ" dirty="0"/>
              <a:t>cíl, obsah, didaktické zásady, formy a metody výuky, pomůcky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b="1" dirty="0">
                <a:solidFill>
                  <a:srgbClr val="C00000"/>
                </a:solidFill>
              </a:rPr>
              <a:t>Osobnostní</a:t>
            </a:r>
          </a:p>
          <a:p>
            <a:pPr marL="0" indent="0">
              <a:buNone/>
            </a:pPr>
            <a:r>
              <a:rPr lang="cs-CZ" dirty="0"/>
              <a:t>- empatie, trpělivost, tolerance, důslednost, smysl pro humor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 descr="Kreslené vektorové žárovky — Ilustrac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3537" y="2974311"/>
            <a:ext cx="723483" cy="6770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1414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6"/>
            <a:ext cx="12192000" cy="83441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0070C0"/>
                </a:solidFill>
                <a:latin typeface="+mn-lt"/>
              </a:rPr>
              <a:t>          LEKTOR – VZHLED A ÚPRAVA ZEVNĚJŠKU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34705"/>
            <a:ext cx="11139435" cy="4351338"/>
          </a:xfrm>
        </p:spPr>
        <p:txBody>
          <a:bodyPr/>
          <a:lstStyle/>
          <a:p>
            <a:r>
              <a:rPr lang="cs-CZ" dirty="0"/>
              <a:t>Oděv (dle zaměření, </a:t>
            </a:r>
            <a:r>
              <a:rPr lang="cs-CZ" dirty="0" err="1"/>
              <a:t>info</a:t>
            </a:r>
            <a:r>
              <a:rPr lang="cs-CZ" dirty="0"/>
              <a:t> od pořadatele)</a:t>
            </a:r>
          </a:p>
          <a:p>
            <a:r>
              <a:rPr lang="cs-CZ" dirty="0"/>
              <a:t>Obuv a doplňky (sladit, pohodlnost, zvuk podrážky, délka opasku, opatrně se šperky)</a:t>
            </a:r>
          </a:p>
          <a:p>
            <a:r>
              <a:rPr lang="cs-CZ" dirty="0"/>
              <a:t>Hygiena (účes, pleť, vousy, nehty, vůně, dech, kouření)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1800" b="1" i="1" dirty="0"/>
              <a:t>                   Zmínili jsme se o svěžím dechu jako významné součásti celkového vzhledu lektora. Doporučili byste                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1800" b="1" i="1" dirty="0"/>
              <a:t>                   lektorovi používat při výuce či jakémkoli jiném kontaktu se studujícím žvýkačku? Proč?</a:t>
            </a:r>
          </a:p>
        </p:txBody>
      </p:sp>
      <p:pic>
        <p:nvPicPr>
          <p:cNvPr id="6" name="Picture 2" descr="Impact of Poverty on the Society | The Borgen Projec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497" y="4480896"/>
            <a:ext cx="757812" cy="82463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40408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4453" y="580785"/>
            <a:ext cx="10879347" cy="618287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0070C0"/>
                </a:solidFill>
                <a:latin typeface="+mn-lt"/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4452" y="271307"/>
            <a:ext cx="11352457" cy="625355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8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</a:rPr>
              <a:t>LEKTOR – PŘEDPOKLADY</a:t>
            </a:r>
          </a:p>
          <a:p>
            <a:pPr marL="0" indent="0">
              <a:buNone/>
            </a:pPr>
            <a:endParaRPr lang="cs-CZ" sz="900" b="1" dirty="0">
              <a:solidFill>
                <a:srgbClr val="0070C0"/>
              </a:solidFill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cs-CZ" sz="2200" b="1" dirty="0"/>
              <a:t>Znát širokou škálu VM</a:t>
            </a:r>
            <a:r>
              <a:rPr lang="cs-CZ" sz="2000" b="1" baseline="30000" dirty="0">
                <a:cs typeface="Times New Roman" panose="02020603050405020304" pitchFamily="18" charset="0"/>
              </a:rPr>
              <a:t>⁕</a:t>
            </a:r>
            <a:r>
              <a:rPr lang="cs-CZ" sz="2000" baseline="30000" dirty="0"/>
              <a:t> </a:t>
            </a:r>
            <a:r>
              <a:rPr lang="cs-CZ" sz="2000" dirty="0"/>
              <a:t>(metodický balíček/</a:t>
            </a:r>
            <a:r>
              <a:rPr lang="cs-CZ" sz="2000" dirty="0" err="1"/>
              <a:t>portfólio</a:t>
            </a:r>
            <a:r>
              <a:rPr lang="cs-CZ" sz="2000" dirty="0"/>
              <a:t>/kartičky, fotografie, kvízové otázky, odpovědi)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cs-CZ" sz="2200" b="1" dirty="0"/>
              <a:t>Pravidelně zařazovat různé druhy </a:t>
            </a:r>
            <a:r>
              <a:rPr lang="cs-CZ" sz="2000" dirty="0"/>
              <a:t>(co-kdy-jak x naladění a připravenost, téma, indispozice, absence)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cs-CZ" sz="2200" b="1" dirty="0"/>
              <a:t>Správně zvolit VM</a:t>
            </a:r>
            <a:r>
              <a:rPr lang="cs-CZ" sz="2000" b="1" baseline="30000" dirty="0">
                <a:cs typeface="Times New Roman" panose="02020603050405020304" pitchFamily="18" charset="0"/>
              </a:rPr>
              <a:t>⁕</a:t>
            </a:r>
            <a:r>
              <a:rPr lang="cs-CZ" sz="2000" dirty="0"/>
              <a:t>(dle stanoveného cíle, střídání, kombinace klasických a alternativních VM) 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cs-CZ" sz="2200" b="1" dirty="0"/>
              <a:t>Znát silné a slabé stránky VM</a:t>
            </a:r>
            <a:r>
              <a:rPr lang="cs-CZ" sz="2000" b="1" baseline="30000" dirty="0">
                <a:cs typeface="Times New Roman" panose="02020603050405020304" pitchFamily="18" charset="0"/>
              </a:rPr>
              <a:t>⁕ </a:t>
            </a:r>
            <a:r>
              <a:rPr lang="cs-CZ" sz="2000" dirty="0">
                <a:cs typeface="Times New Roman" panose="02020603050405020304" pitchFamily="18" charset="0"/>
              </a:rPr>
              <a:t>(podmínky, potřeby, typ skupiny, obsah učiva).</a:t>
            </a:r>
            <a:endParaRPr lang="cs-CZ" sz="2000" dirty="0"/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cs-CZ" sz="2200" b="1" dirty="0"/>
              <a:t>Znát zásady vedení a užití VM</a:t>
            </a:r>
            <a:r>
              <a:rPr lang="cs-CZ" sz="2000" b="1" baseline="30000" dirty="0">
                <a:cs typeface="Times New Roman" panose="02020603050405020304" pitchFamily="18" charset="0"/>
              </a:rPr>
              <a:t>⁕</a:t>
            </a:r>
            <a:r>
              <a:rPr lang="cs-CZ" sz="2000" b="1" dirty="0">
                <a:cs typeface="Times New Roman" panose="02020603050405020304" pitchFamily="18" charset="0"/>
              </a:rPr>
              <a:t> </a:t>
            </a:r>
            <a:r>
              <a:rPr lang="cs-CZ" sz="2000" dirty="0">
                <a:cs typeface="Times New Roman" panose="02020603050405020304" pitchFamily="18" charset="0"/>
              </a:rPr>
              <a:t>(cíle, rozvoj kompetencí, obsah, struktura, časová náročnost, přínos)</a:t>
            </a:r>
            <a:endParaRPr lang="cs-CZ" sz="2000" dirty="0"/>
          </a:p>
          <a:p>
            <a:pPr marL="0" indent="0">
              <a:buNone/>
            </a:pPr>
            <a:endParaRPr lang="cs-CZ" sz="16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b="1" dirty="0">
                <a:cs typeface="Times New Roman" panose="02020603050405020304" pitchFamily="18" charset="0"/>
              </a:rPr>
              <a:t>⁕</a:t>
            </a:r>
            <a:r>
              <a:rPr lang="cs-CZ" sz="1600" dirty="0">
                <a:cs typeface="Times New Roman" panose="02020603050405020304" pitchFamily="18" charset="0"/>
              </a:rPr>
              <a:t> VM – vyučovací metoda</a:t>
            </a:r>
            <a:endParaRPr lang="cs-CZ" sz="1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029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26000">
              <a:schemeClr val="accent1">
                <a:lumMod val="45000"/>
                <a:lumOff val="55000"/>
              </a:schemeClr>
            </a:gs>
            <a:gs pos="99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2118311" cy="1031596"/>
          </a:xfr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  <a:latin typeface="+mn-lt"/>
              </a:rPr>
              <a:t> SHRNUTÍ (</a:t>
            </a:r>
            <a:r>
              <a:rPr lang="cs-CZ" sz="4000" b="1" dirty="0" err="1">
                <a:solidFill>
                  <a:srgbClr val="FF0000"/>
                </a:solidFill>
                <a:latin typeface="+mn-lt"/>
              </a:rPr>
              <a:t>check</a:t>
            </a:r>
            <a:r>
              <a:rPr lang="cs-CZ" sz="4000" b="1" dirty="0">
                <a:solidFill>
                  <a:srgbClr val="FF0000"/>
                </a:solidFill>
                <a:latin typeface="+mn-lt"/>
              </a:rPr>
              <a:t>-list)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0725" y="1647930"/>
            <a:ext cx="11967586" cy="4642338"/>
          </a:xfr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□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>
                <a:cs typeface="Times New Roman" panose="02020603050405020304" pitchFamily="18" charset="0"/>
              </a:rPr>
              <a:t>Vím, kdo je to lektor a jaká další pojmenování se pro lektora používají.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600" b="1" dirty="0">
                <a:solidFill>
                  <a:srgbClr val="FF0000"/>
                </a:solidFill>
                <a:cs typeface="Times New Roman" panose="02020603050405020304" pitchFamily="18" charset="0"/>
              </a:rPr>
              <a:t>□</a:t>
            </a:r>
            <a:r>
              <a:rPr lang="cs-CZ" sz="2600" dirty="0">
                <a:cs typeface="Times New Roman" panose="02020603050405020304" pitchFamily="18" charset="0"/>
              </a:rPr>
              <a:t>  Znám rozdíly mezi jednotlivými rolemi vzdělavatele dospělých.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600" b="1" dirty="0">
                <a:solidFill>
                  <a:srgbClr val="FF0000"/>
                </a:solidFill>
                <a:cs typeface="Times New Roman" panose="02020603050405020304" pitchFamily="18" charset="0"/>
              </a:rPr>
              <a:t>□</a:t>
            </a:r>
            <a:r>
              <a:rPr lang="cs-CZ" sz="2600" dirty="0">
                <a:cs typeface="Times New Roman" panose="02020603050405020304" pitchFamily="18" charset="0"/>
              </a:rPr>
              <a:t>  Dokážu vyjmenovat kompetence lektora a vím, kde a jak je efektivně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600" dirty="0">
                <a:cs typeface="Times New Roman" panose="02020603050405020304" pitchFamily="18" charset="0"/>
              </a:rPr>
              <a:t>     rozvíjet.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600" b="1" dirty="0">
                <a:solidFill>
                  <a:srgbClr val="FF0000"/>
                </a:solidFill>
                <a:cs typeface="Times New Roman" panose="02020603050405020304" pitchFamily="18" charset="0"/>
              </a:rPr>
              <a:t>□</a:t>
            </a:r>
            <a:r>
              <a:rPr lang="cs-CZ" sz="2600" dirty="0"/>
              <a:t>  </a:t>
            </a:r>
            <a:r>
              <a:rPr lang="cs-CZ" sz="2600" dirty="0">
                <a:cs typeface="Times New Roman" panose="02020603050405020304" pitchFamily="18" charset="0"/>
              </a:rPr>
              <a:t>Umím posoudit vhodnost oděvu, obuvi, a dalších doplňků pro konkrétní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600" dirty="0">
                <a:cs typeface="Times New Roman" panose="02020603050405020304" pitchFamily="18" charset="0"/>
              </a:rPr>
              <a:t>     kurz.</a:t>
            </a:r>
            <a:endParaRPr lang="cs-CZ" sz="2600" dirty="0"/>
          </a:p>
          <a:p>
            <a:pPr marL="0" indent="0">
              <a:lnSpc>
                <a:spcPct val="150000"/>
              </a:lnSpc>
              <a:buNone/>
            </a:pPr>
            <a:endParaRPr lang="cs-CZ" dirty="0"/>
          </a:p>
          <a:p>
            <a:pPr marL="0" indent="0">
              <a:lnSpc>
                <a:spcPct val="15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9758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75657"/>
            <a:ext cx="12192000" cy="295421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rgbClr val="0070C0"/>
                </a:solidFill>
                <a:latin typeface="+mn-lt"/>
              </a:rPr>
              <a:t>ÚKOL - </a:t>
            </a:r>
            <a:r>
              <a:rPr lang="cs-CZ" sz="3600" b="1" dirty="0">
                <a:solidFill>
                  <a:srgbClr val="0070C0"/>
                </a:solidFill>
                <a:latin typeface="+mn-lt"/>
              </a:rPr>
              <a:t>Formulář pro přípravu výukové hodiny.</a:t>
            </a:r>
          </a:p>
        </p:txBody>
      </p:sp>
      <p:pic>
        <p:nvPicPr>
          <p:cNvPr id="4" name="Obrázek 3" descr="Seznam sešitů na školní rok 2023/2024 pro 5. až 9. ročník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1854" y="5688523"/>
            <a:ext cx="1038225" cy="7054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5548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27819"/>
            <a:ext cx="12192000" cy="123886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algn="l"/>
            <a:r>
              <a:rPr lang="cs-CZ" sz="5000" b="1" dirty="0">
                <a:solidFill>
                  <a:srgbClr val="0070C0"/>
                </a:solidFill>
                <a:latin typeface="+mn-lt"/>
              </a:rPr>
              <a:t>      M11 SPECIFIKA VE VZDĚLÁVÁNÍ DOSPĚLÝCH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47253" y="3651199"/>
            <a:ext cx="11238270" cy="2867588"/>
          </a:xfrm>
        </p:spPr>
        <p:txBody>
          <a:bodyPr>
            <a:normAutofit/>
          </a:bodyPr>
          <a:lstStyle/>
          <a:p>
            <a:endParaRPr lang="cs-CZ" dirty="0">
              <a:solidFill>
                <a:srgbClr val="C00000"/>
              </a:solidFill>
            </a:endParaRPr>
          </a:p>
          <a:p>
            <a:pPr algn="just"/>
            <a:r>
              <a:rPr lang="cs-CZ" dirty="0">
                <a:solidFill>
                  <a:srgbClr val="C00000"/>
                </a:solidFill>
              </a:rPr>
              <a:t>  </a:t>
            </a:r>
            <a:r>
              <a:rPr lang="cs-CZ" dirty="0"/>
              <a:t>Lektor: Mgr. Jaroslava </a:t>
            </a:r>
            <a:r>
              <a:rPr lang="cs-CZ" dirty="0" err="1"/>
              <a:t>Tomáňová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  Studium ICT koordinátor, M11 Specifika ve vzdělávání dospělých (Karlovy Vary 2023)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  </a:t>
            </a:r>
            <a:r>
              <a:rPr lang="cs-CZ" sz="2000" dirty="0"/>
              <a:t>18. 4. 2024, NPI Karlovy Vary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0343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07038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C00000"/>
                </a:solidFill>
                <a:latin typeface="+mn-lt"/>
              </a:rPr>
              <a:t>       OHLÉDNUTÍ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7755" y="1825625"/>
            <a:ext cx="10992463" cy="4614504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>
                <a:solidFill>
                  <a:srgbClr val="C00000"/>
                </a:solidFill>
              </a:rPr>
              <a:t>1. UNIVERZALISMUS</a:t>
            </a:r>
            <a:r>
              <a:rPr lang="cs-CZ" sz="2200" dirty="0">
                <a:solidFill>
                  <a:srgbClr val="C00000"/>
                </a:solidFill>
              </a:rPr>
              <a:t> </a:t>
            </a:r>
            <a:r>
              <a:rPr lang="cs-CZ" sz="2200" dirty="0"/>
              <a:t>                                          </a:t>
            </a:r>
            <a:r>
              <a:rPr lang="cs-CZ" sz="2200" b="1" dirty="0">
                <a:solidFill>
                  <a:srgbClr val="C00000"/>
                </a:solidFill>
              </a:rPr>
              <a:t>x </a:t>
            </a:r>
            <a:r>
              <a:rPr lang="cs-CZ" sz="2200" dirty="0"/>
              <a:t>                   </a:t>
            </a:r>
            <a:r>
              <a:rPr lang="cs-CZ" sz="2200" b="1" dirty="0">
                <a:solidFill>
                  <a:srgbClr val="C00000"/>
                </a:solidFill>
              </a:rPr>
              <a:t>UTILITARISMUS</a:t>
            </a:r>
            <a:r>
              <a:rPr lang="cs-CZ" sz="2200" dirty="0"/>
              <a:t> </a:t>
            </a:r>
          </a:p>
          <a:p>
            <a:pPr marL="0" indent="0">
              <a:buNone/>
            </a:pPr>
            <a:r>
              <a:rPr lang="cs-CZ" sz="2000" dirty="0"/>
              <a:t>Učíme se to, co bychom mohli někdy potřebovat. </a:t>
            </a:r>
            <a:r>
              <a:rPr lang="cs-CZ" sz="2000" b="1" dirty="0">
                <a:solidFill>
                  <a:srgbClr val="C00000"/>
                </a:solidFill>
              </a:rPr>
              <a:t>x</a:t>
            </a:r>
            <a:r>
              <a:rPr lang="cs-CZ" sz="2000" dirty="0"/>
              <a:t>  Učíme se jen to, co potřebujeme a zužitkujeme.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200" b="1" dirty="0">
                <a:solidFill>
                  <a:srgbClr val="C00000"/>
                </a:solidFill>
              </a:rPr>
              <a:t>2. Lektor </a:t>
            </a:r>
            <a:r>
              <a:rPr lang="cs-CZ" sz="2200" dirty="0"/>
              <a:t>- je vzdělavatel dospělých v oblasti dalšího vzdělávání.</a:t>
            </a:r>
          </a:p>
          <a:p>
            <a:pPr marL="0" indent="0">
              <a:buNone/>
            </a:pPr>
            <a:endParaRPr lang="cs-CZ" sz="22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200" b="1" dirty="0">
                <a:solidFill>
                  <a:srgbClr val="C00000"/>
                </a:solidFill>
              </a:rPr>
              <a:t>3. Liší se: </a:t>
            </a:r>
            <a:r>
              <a:rPr lang="cs-CZ" sz="2200" dirty="0"/>
              <a:t>Věkem, úrovní vzdělání, druhem profese, zkušenostmi, dovednostmi schopnostmi, motivací, množstvím volného času, zdravotním stavem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>
                <a:solidFill>
                  <a:srgbClr val="C00000"/>
                </a:solidFill>
              </a:rPr>
              <a:t>4. Role: </a:t>
            </a:r>
          </a:p>
          <a:p>
            <a:pPr marL="0" indent="0">
              <a:buNone/>
            </a:pPr>
            <a:r>
              <a:rPr lang="cs-CZ" sz="2200" dirty="0"/>
              <a:t>• andragog • vzdělavatel • trenér • instruktor • tutor • kouč • mentor •moderátor, </a:t>
            </a:r>
            <a:r>
              <a:rPr lang="cs-CZ" sz="2200" dirty="0" err="1"/>
              <a:t>facilitátor</a:t>
            </a:r>
            <a:r>
              <a:rPr lang="cs-CZ" sz="2200" dirty="0"/>
              <a:t> </a:t>
            </a:r>
          </a:p>
          <a:p>
            <a:pPr marL="0" indent="0">
              <a:buNone/>
            </a:pPr>
            <a:r>
              <a:rPr lang="cs-CZ" sz="2200" dirty="0"/>
              <a:t>• konzultant, poradce • mediátor • supervizor • autor studijních textů • metodik • manažer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2508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98323"/>
            <a:ext cx="12113342" cy="1032387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70C0"/>
                </a:solidFill>
                <a:latin typeface="+mn-lt"/>
              </a:rPr>
              <a:t>     ODHAD PRVNÍHO DOJMU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0" y="1238865"/>
            <a:ext cx="10515600" cy="4908601"/>
          </a:xfrm>
        </p:spPr>
        <p:txBody>
          <a:bodyPr/>
          <a:lstStyle/>
          <a:p>
            <a:r>
              <a:rPr lang="cs-CZ" dirty="0"/>
              <a:t>Oblíbená barva</a:t>
            </a:r>
          </a:p>
          <a:p>
            <a:r>
              <a:rPr lang="cs-CZ" dirty="0"/>
              <a:t>Oblíbené jídlo</a:t>
            </a:r>
          </a:p>
          <a:p>
            <a:r>
              <a:rPr lang="cs-CZ" dirty="0"/>
              <a:t>Oblíbené pití</a:t>
            </a:r>
          </a:p>
          <a:p>
            <a:r>
              <a:rPr lang="cs-CZ" dirty="0"/>
              <a:t>Oblíbená hudba</a:t>
            </a:r>
          </a:p>
          <a:p>
            <a:r>
              <a:rPr lang="cs-CZ" dirty="0"/>
              <a:t>Dovolená snů</a:t>
            </a:r>
          </a:p>
          <a:p>
            <a:r>
              <a:rPr lang="cs-CZ" dirty="0"/>
              <a:t>Oblíbené zvíře</a:t>
            </a:r>
          </a:p>
          <a:p>
            <a:r>
              <a:rPr lang="cs-CZ" dirty="0"/>
              <a:t>Koníček</a:t>
            </a:r>
          </a:p>
          <a:p>
            <a:r>
              <a:rPr lang="cs-CZ" dirty="0"/>
              <a:t>Seriál</a:t>
            </a:r>
          </a:p>
          <a:p>
            <a:r>
              <a:rPr lang="cs-CZ" dirty="0"/>
              <a:t>Specializace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62120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02039"/>
            <a:ext cx="12192000" cy="184551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>
                <a:solidFill>
                  <a:srgbClr val="0070C0"/>
                </a:solidFill>
                <a:latin typeface="+mn-lt"/>
              </a:rPr>
              <a:t>PŘÍPRAVA LEKTORA NA VÝUKU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190089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26000">
              <a:schemeClr val="accent1">
                <a:lumMod val="45000"/>
                <a:lumOff val="55000"/>
              </a:schemeClr>
            </a:gs>
            <a:gs pos="99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" y="361793"/>
            <a:ext cx="12192000" cy="890919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26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70C0"/>
                </a:solidFill>
                <a:latin typeface="+mn-lt"/>
              </a:rPr>
              <a:t>  PŘÍPRAVA LEKTORA NA VÝUKU</a:t>
            </a:r>
            <a:endParaRPr lang="cs-CZ" sz="3600" b="1" dirty="0"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" y="1281191"/>
            <a:ext cx="6241248" cy="72348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26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   OTÁZKY: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80871" y="2505075"/>
            <a:ext cx="7114232" cy="3684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•</a:t>
            </a:r>
            <a:r>
              <a:rPr lang="cs-CZ" dirty="0"/>
              <a:t> Jaké vzdělání – obsah, rozsah, úroveň</a:t>
            </a:r>
          </a:p>
          <a:p>
            <a:pPr marL="0" indent="0">
              <a:buNone/>
            </a:pPr>
            <a:r>
              <a:rPr lang="cs-CZ" sz="2400" dirty="0"/>
              <a:t>•</a:t>
            </a:r>
            <a:r>
              <a:rPr lang="cs-CZ" dirty="0"/>
              <a:t> Jakým způsobem - externě, na pracovišti</a:t>
            </a:r>
          </a:p>
          <a:p>
            <a:pPr marL="0" indent="0">
              <a:buNone/>
            </a:pPr>
            <a:r>
              <a:rPr lang="cs-CZ" sz="2400" dirty="0"/>
              <a:t>•</a:t>
            </a:r>
            <a:r>
              <a:rPr lang="cs-CZ" dirty="0"/>
              <a:t> Jaké náklady</a:t>
            </a:r>
          </a:p>
          <a:p>
            <a:pPr marL="0" indent="0">
              <a:buNone/>
            </a:pPr>
            <a:r>
              <a:rPr lang="cs-CZ" sz="2400" dirty="0"/>
              <a:t>• </a:t>
            </a:r>
            <a:r>
              <a:rPr lang="cs-CZ" dirty="0"/>
              <a:t>Komu – jednotlivec, skupina, </a:t>
            </a:r>
          </a:p>
          <a:p>
            <a:pPr marL="0" indent="0">
              <a:buNone/>
            </a:pPr>
            <a:r>
              <a:rPr lang="cs-CZ" sz="2400" dirty="0"/>
              <a:t>•</a:t>
            </a:r>
            <a:r>
              <a:rPr lang="cs-CZ" dirty="0"/>
              <a:t> Kým – agentura, lektor, instituce </a:t>
            </a:r>
          </a:p>
          <a:p>
            <a:pPr marL="0" indent="0">
              <a:buNone/>
            </a:pPr>
            <a:r>
              <a:rPr lang="cs-CZ" sz="2400" dirty="0"/>
              <a:t>•</a:t>
            </a:r>
            <a:r>
              <a:rPr lang="cs-CZ" dirty="0"/>
              <a:t> Kdy – čas, harmonogram</a:t>
            </a:r>
          </a:p>
          <a:p>
            <a:pPr marL="0" indent="0">
              <a:buNone/>
            </a:pPr>
            <a:r>
              <a:rPr lang="cs-CZ" sz="2400" dirty="0"/>
              <a:t>•</a:t>
            </a:r>
            <a:r>
              <a:rPr lang="cs-CZ" dirty="0"/>
              <a:t> Kde – místo (seminář, kongres)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321249"/>
            <a:ext cx="5936064" cy="69331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26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    POSTUP: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451043" y="2505075"/>
            <a:ext cx="5586882" cy="3684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• </a:t>
            </a:r>
            <a:r>
              <a:rPr lang="cs-CZ"/>
              <a:t>Motivace </a:t>
            </a:r>
            <a:endParaRPr lang="cs-CZ" dirty="0"/>
          </a:p>
          <a:p>
            <a:r>
              <a:rPr lang="cs-CZ" dirty="0"/>
              <a:t>Plánování </a:t>
            </a:r>
          </a:p>
          <a:p>
            <a:r>
              <a:rPr lang="cs-CZ" dirty="0"/>
              <a:t>Cíle</a:t>
            </a:r>
          </a:p>
          <a:p>
            <a:r>
              <a:rPr lang="cs-CZ" dirty="0"/>
              <a:t>Příprava</a:t>
            </a:r>
          </a:p>
          <a:p>
            <a:r>
              <a:rPr lang="cs-CZ" dirty="0"/>
              <a:t>Výukové metody</a:t>
            </a:r>
          </a:p>
          <a:p>
            <a:r>
              <a:rPr lang="cs-CZ" dirty="0"/>
              <a:t>Pomůcky a technika</a:t>
            </a:r>
          </a:p>
          <a:p>
            <a:r>
              <a:rPr lang="cs-CZ" dirty="0"/>
              <a:t>Zpětná vazba a reflexe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9398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738365"/>
            <a:ext cx="12192000" cy="2763297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rgbClr val="0070C0"/>
                </a:solidFill>
                <a:latin typeface="+mn-lt"/>
              </a:rPr>
              <a:t>PŘEDSTAVENÍ, SEZNÁMENÍ</a:t>
            </a:r>
            <a:br>
              <a:rPr lang="cs-CZ" sz="4000" b="1" dirty="0">
                <a:solidFill>
                  <a:srgbClr val="0070C0"/>
                </a:solidFill>
                <a:latin typeface="+mn-lt"/>
              </a:rPr>
            </a:br>
            <a:r>
              <a:rPr lang="cs-CZ" sz="4000" b="1" dirty="0">
                <a:solidFill>
                  <a:srgbClr val="0070C0"/>
                </a:solidFill>
                <a:latin typeface="+mn-lt"/>
              </a:rPr>
              <a:t>ORGANIZAČNÍ POKYNY</a:t>
            </a:r>
            <a:br>
              <a:rPr lang="cs-CZ" sz="4000" b="1" dirty="0">
                <a:solidFill>
                  <a:srgbClr val="0070C0"/>
                </a:solidFill>
                <a:latin typeface="+mn-lt"/>
              </a:rPr>
            </a:br>
            <a:r>
              <a:rPr lang="cs-CZ" sz="4000" b="1" dirty="0">
                <a:solidFill>
                  <a:srgbClr val="0070C0"/>
                </a:solidFill>
                <a:latin typeface="+mn-lt"/>
              </a:rPr>
              <a:t>CÍL, OBSAH, METODY</a:t>
            </a:r>
            <a:br>
              <a:rPr lang="cs-CZ" sz="4000" b="1" dirty="0">
                <a:solidFill>
                  <a:srgbClr val="0070C0"/>
                </a:solidFill>
                <a:latin typeface="+mn-lt"/>
              </a:rPr>
            </a:br>
            <a:endParaRPr lang="cs-CZ" sz="4000" b="1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1893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951209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0070C0"/>
                </a:solidFill>
                <a:latin typeface="+mn-lt"/>
              </a:rPr>
              <a:t>           </a:t>
            </a:r>
            <a:r>
              <a:rPr lang="cs-CZ" sz="3600" b="1" dirty="0">
                <a:solidFill>
                  <a:srgbClr val="0070C0"/>
                </a:solidFill>
                <a:latin typeface="+mn-lt"/>
              </a:rPr>
              <a:t>POZORNOST ÚČASTNÍKŮ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57977"/>
            <a:ext cx="10515600" cy="451898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Přestávky, protažení, </a:t>
            </a:r>
            <a:r>
              <a:rPr lang="cs-CZ" dirty="0" err="1"/>
              <a:t>coffee</a:t>
            </a:r>
            <a:r>
              <a:rPr lang="cs-CZ" dirty="0"/>
              <a:t> </a:t>
            </a:r>
            <a:r>
              <a:rPr lang="cs-CZ" dirty="0" err="1"/>
              <a:t>break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Střídání metod</a:t>
            </a:r>
          </a:p>
          <a:p>
            <a:pPr>
              <a:lnSpc>
                <a:spcPct val="100000"/>
              </a:lnSpc>
            </a:pPr>
            <a:r>
              <a:rPr lang="cs-CZ" dirty="0"/>
              <a:t>Obrazové materiály</a:t>
            </a:r>
          </a:p>
          <a:p>
            <a:pPr>
              <a:lnSpc>
                <a:spcPct val="100000"/>
              </a:lnSpc>
            </a:pPr>
            <a:r>
              <a:rPr lang="cs-CZ" dirty="0"/>
              <a:t>Pomůcky (interaktivní tabule, příklad z praxe)</a:t>
            </a:r>
          </a:p>
          <a:p>
            <a:pPr>
              <a:lnSpc>
                <a:spcPct val="100000"/>
              </a:lnSpc>
            </a:pPr>
            <a:r>
              <a:rPr lang="cs-CZ" dirty="0"/>
              <a:t>Kladení otázek</a:t>
            </a:r>
          </a:p>
          <a:p>
            <a:pPr>
              <a:lnSpc>
                <a:spcPct val="100000"/>
              </a:lnSpc>
            </a:pPr>
            <a:r>
              <a:rPr lang="cs-CZ" dirty="0"/>
              <a:t>Diskuse </a:t>
            </a:r>
          </a:p>
          <a:p>
            <a:pPr>
              <a:lnSpc>
                <a:spcPct val="100000"/>
              </a:lnSpc>
            </a:pPr>
            <a:r>
              <a:rPr lang="cs-CZ" dirty="0"/>
              <a:t>Biorytmus – křivka únavy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5091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30629"/>
            <a:ext cx="12192000" cy="1617784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70C0"/>
                </a:solidFill>
                <a:latin typeface="+mn-lt"/>
              </a:rPr>
              <a:t>         </a:t>
            </a:r>
            <a:br>
              <a:rPr lang="cs-CZ" sz="3600" b="1" dirty="0">
                <a:solidFill>
                  <a:srgbClr val="0070C0"/>
                </a:solidFill>
                <a:latin typeface="+mn-lt"/>
              </a:rPr>
            </a:br>
            <a:r>
              <a:rPr lang="cs-CZ" sz="3600" b="1" dirty="0">
                <a:solidFill>
                  <a:srgbClr val="0070C0"/>
                </a:solidFill>
                <a:latin typeface="+mn-lt"/>
              </a:rPr>
              <a:t>         CÍLOVÁ SKUPINA</a:t>
            </a:r>
            <a:br>
              <a:rPr lang="cs-CZ" sz="3600" b="1" dirty="0">
                <a:solidFill>
                  <a:srgbClr val="0070C0"/>
                </a:solidFill>
                <a:latin typeface="+mn-lt"/>
              </a:rPr>
            </a:br>
            <a:br>
              <a:rPr lang="cs-CZ" sz="3600" b="1" dirty="0">
                <a:solidFill>
                  <a:srgbClr val="0070C0"/>
                </a:solidFill>
                <a:latin typeface="+mn-lt"/>
              </a:rPr>
            </a:br>
            <a:r>
              <a:rPr lang="cs-CZ" sz="3600" b="1" dirty="0">
                <a:solidFill>
                  <a:srgbClr val="0070C0"/>
                </a:solidFill>
                <a:latin typeface="+mn-lt"/>
              </a:rPr>
              <a:t>         </a:t>
            </a:r>
            <a:r>
              <a:rPr lang="cs-CZ" sz="2200" b="1" dirty="0">
                <a:solidFill>
                  <a:srgbClr val="0070C0"/>
                </a:solidFill>
                <a:latin typeface="+mn-lt"/>
                <a:cs typeface="Times New Roman" panose="02020603050405020304" pitchFamily="18" charset="0"/>
              </a:rPr>
              <a:t>- zadavatel, dotazník</a:t>
            </a:r>
            <a:br>
              <a:rPr lang="cs-CZ" sz="3600" b="1" dirty="0">
                <a:solidFill>
                  <a:srgbClr val="0070C0"/>
                </a:solidFill>
                <a:latin typeface="+mn-lt"/>
              </a:rPr>
            </a:br>
            <a:endParaRPr lang="cs-CZ" sz="36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461845"/>
            <a:ext cx="10515600" cy="3715117"/>
          </a:xfrm>
        </p:spPr>
        <p:txBody>
          <a:bodyPr/>
          <a:lstStyle/>
          <a:p>
            <a:r>
              <a:rPr lang="cs-CZ" dirty="0"/>
              <a:t>Složení skupiny – věkové rozpětí, dosažené vzdělání</a:t>
            </a:r>
          </a:p>
          <a:p>
            <a:r>
              <a:rPr lang="cs-CZ" dirty="0"/>
              <a:t>Velikost skupiny – uspořádání učebny</a:t>
            </a:r>
          </a:p>
          <a:p>
            <a:r>
              <a:rPr lang="cs-CZ" dirty="0"/>
              <a:t>Důvod účasti – vnitřní x vnější motivace</a:t>
            </a:r>
          </a:p>
          <a:p>
            <a:r>
              <a:rPr lang="cs-CZ" dirty="0"/>
              <a:t>Očekávání - cíle</a:t>
            </a:r>
          </a:p>
          <a:p>
            <a:r>
              <a:rPr lang="cs-CZ" dirty="0"/>
              <a:t>Rozsah znalostí tématu – terminologie, vhodná témata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12261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26000">
              <a:schemeClr val="accent1">
                <a:lumMod val="45000"/>
                <a:lumOff val="55000"/>
              </a:schemeClr>
            </a:gs>
            <a:gs pos="99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" y="365126"/>
            <a:ext cx="12192000" cy="921064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26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70C0"/>
                </a:solidFill>
                <a:latin typeface="+mn-lt"/>
              </a:rPr>
              <a:t>        VÝUKOVÉ PROSTORY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47446"/>
            <a:ext cx="10515600" cy="4699855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Základní požadavky na výuku:</a:t>
            </a:r>
          </a:p>
          <a:p>
            <a:pPr>
              <a:buFontTx/>
              <a:buChar char="-"/>
            </a:pPr>
            <a:r>
              <a:rPr lang="cs-CZ" dirty="0"/>
              <a:t>Prostornost</a:t>
            </a:r>
          </a:p>
          <a:p>
            <a:pPr>
              <a:buFontTx/>
              <a:buChar char="-"/>
            </a:pPr>
            <a:r>
              <a:rPr lang="cs-CZ" dirty="0"/>
              <a:t>Bezhlučnost</a:t>
            </a:r>
          </a:p>
          <a:p>
            <a:pPr>
              <a:buFontTx/>
              <a:buChar char="-"/>
            </a:pPr>
            <a:r>
              <a:rPr lang="cs-CZ" dirty="0"/>
              <a:t>Větrání</a:t>
            </a:r>
          </a:p>
          <a:p>
            <a:pPr>
              <a:buFontTx/>
              <a:buChar char="-"/>
            </a:pPr>
            <a:r>
              <a:rPr lang="cs-CZ" dirty="0"/>
              <a:t>Osvětlení a zatemnění</a:t>
            </a:r>
          </a:p>
          <a:p>
            <a:pPr>
              <a:buFontTx/>
              <a:buChar char="-"/>
            </a:pPr>
            <a:r>
              <a:rPr lang="cs-CZ" dirty="0"/>
              <a:t>Mobilita nábytku a vybavení</a:t>
            </a:r>
          </a:p>
          <a:p>
            <a:pPr>
              <a:buFontTx/>
              <a:buChar char="-"/>
            </a:pPr>
            <a:r>
              <a:rPr lang="cs-CZ" dirty="0"/>
              <a:t>Vybavenost didaktickou technikou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Modely uspořádání učebny </a:t>
            </a:r>
            <a:r>
              <a:rPr lang="cs-CZ" sz="2400" dirty="0"/>
              <a:t>– viz obrázky</a:t>
            </a:r>
          </a:p>
        </p:txBody>
      </p:sp>
      <p:pic>
        <p:nvPicPr>
          <p:cNvPr id="4" name="Obrázek 3" descr="Seznam sešitů na školní rok 2023/2024 pro 5. až 9. ročník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5575" y="5803072"/>
            <a:ext cx="1038225" cy="705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Impact of Poverty on the Society | The Borgen Project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54" y="5355704"/>
            <a:ext cx="658761" cy="8947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434606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2191999" cy="132556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2800" b="1" i="1" dirty="0">
                <a:latin typeface="+mn-lt"/>
              </a:rPr>
              <a:t>                </a:t>
            </a:r>
            <a:r>
              <a:rPr lang="cs-CZ" sz="2400" b="1" i="1" dirty="0">
                <a:latin typeface="+mn-lt"/>
              </a:rPr>
              <a:t>Napadají vás další informace o účastnících kurzu, které by se v přípravné </a:t>
            </a:r>
            <a:br>
              <a:rPr lang="cs-CZ" sz="2400" b="1" i="1" dirty="0">
                <a:latin typeface="+mn-lt"/>
              </a:rPr>
            </a:br>
            <a:r>
              <a:rPr lang="cs-CZ" sz="2400" b="1" i="1" dirty="0">
                <a:latin typeface="+mn-lt"/>
              </a:rPr>
              <a:t>                   fázi  mohly  hodit?  Zkuste se nad nimi zamyslet a zapsat si je: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2127" y="1825625"/>
            <a:ext cx="11344589" cy="4351338"/>
          </a:xfrm>
        </p:spPr>
        <p:txBody>
          <a:bodyPr>
            <a:normAutofit lnSpcReduction="10000"/>
          </a:bodyPr>
          <a:lstStyle/>
          <a:p>
            <a:pPr algn="ctr"/>
            <a:endParaRPr lang="cs-CZ" dirty="0"/>
          </a:p>
          <a:p>
            <a:pPr algn="ctr"/>
            <a:r>
              <a:rPr lang="cs-CZ" dirty="0"/>
              <a:t>…………………………………………………………………………………………….</a:t>
            </a:r>
          </a:p>
          <a:p>
            <a:pPr algn="ctr"/>
            <a:r>
              <a:rPr lang="cs-CZ" dirty="0"/>
              <a:t>…………………………………………………………………………………………….</a:t>
            </a:r>
          </a:p>
          <a:p>
            <a:pPr algn="ctr"/>
            <a:r>
              <a:rPr lang="cs-CZ" dirty="0"/>
              <a:t>…………………………………………………………………………………………....</a:t>
            </a:r>
          </a:p>
          <a:p>
            <a:pPr algn="ctr"/>
            <a:r>
              <a:rPr lang="cs-CZ" dirty="0"/>
              <a:t>…………………………………………………………………………………………….</a:t>
            </a:r>
          </a:p>
          <a:p>
            <a:pPr algn="ctr"/>
            <a:r>
              <a:rPr lang="cs-CZ" dirty="0"/>
              <a:t>…………………………………………………………………………………………….</a:t>
            </a:r>
          </a:p>
          <a:p>
            <a:pPr algn="ctr"/>
            <a:endParaRPr lang="cs-CZ" dirty="0"/>
          </a:p>
          <a:p>
            <a:pPr marL="0" indent="0" algn="ctr">
              <a:buNone/>
            </a:pPr>
            <a:r>
              <a:rPr lang="cs-CZ" dirty="0"/>
              <a:t>                                                                                                 </a:t>
            </a:r>
          </a:p>
          <a:p>
            <a:pPr marL="0" indent="0" algn="ctr">
              <a:buNone/>
            </a:pPr>
            <a:r>
              <a:rPr lang="cs-CZ" dirty="0"/>
              <a:t>                                                                                                                                       </a:t>
            </a:r>
            <a:r>
              <a:rPr lang="cs-CZ" sz="1400" dirty="0"/>
              <a:t>37</a:t>
            </a:r>
          </a:p>
          <a:p>
            <a:pPr marL="0" indent="0" algn="ctr">
              <a:buNone/>
            </a:pPr>
            <a:endParaRPr lang="cs-CZ" dirty="0"/>
          </a:p>
        </p:txBody>
      </p:sp>
      <p:pic>
        <p:nvPicPr>
          <p:cNvPr id="4" name="Picture 2" descr="Impact of Poverty on the Society | The Borgen Projec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4153"/>
            <a:ext cx="1075173" cy="1319509"/>
          </a:xfrm>
          <a:prstGeom prst="rect">
            <a:avLst/>
          </a:prstGeom>
          <a:noFill/>
        </p:spPr>
      </p:pic>
      <p:pic>
        <p:nvPicPr>
          <p:cNvPr id="5" name="Picture 2" descr="Impact of Poverty on the Society | The Borgen Project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9741" y="362151"/>
            <a:ext cx="1162259" cy="13195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003214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12123174" cy="698089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dirty="0"/>
              <a:t>   </a:t>
            </a:r>
            <a:r>
              <a:rPr lang="cs-CZ" sz="4000" b="1" dirty="0">
                <a:solidFill>
                  <a:srgbClr val="0070C0"/>
                </a:solidFill>
                <a:latin typeface="+mn-lt"/>
              </a:rPr>
              <a:t>TYPY ÚČASTNÍKŮ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5471" y="609600"/>
            <a:ext cx="11670890" cy="608616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endParaRPr lang="cs-CZ" sz="1500" b="1" dirty="0"/>
          </a:p>
          <a:p>
            <a:pPr>
              <a:lnSpc>
                <a:spcPct val="120000"/>
              </a:lnSpc>
            </a:pPr>
            <a:r>
              <a:rPr lang="cs-CZ" sz="3600" b="1" dirty="0">
                <a:solidFill>
                  <a:srgbClr val="0070C0"/>
                </a:solidFill>
              </a:rPr>
              <a:t>AKTIVISTÉ</a:t>
            </a:r>
            <a:r>
              <a:rPr lang="cs-CZ" sz="3600" dirty="0"/>
              <a:t> – </a:t>
            </a:r>
            <a:r>
              <a:rPr lang="cs-CZ" sz="3200" dirty="0"/>
              <a:t>reagují okamžitě, mají rádi vzrušení a dramatičnost, složité úkoly, týmoví účastníci.</a:t>
            </a:r>
          </a:p>
          <a:p>
            <a:pPr>
              <a:lnSpc>
                <a:spcPct val="120000"/>
              </a:lnSpc>
            </a:pPr>
            <a:r>
              <a:rPr lang="cs-CZ" sz="3600" b="1" dirty="0">
                <a:solidFill>
                  <a:srgbClr val="0070C0"/>
                </a:solidFill>
              </a:rPr>
              <a:t>REFLEKTOŘI</a:t>
            </a:r>
            <a:r>
              <a:rPr lang="cs-CZ" sz="3600" dirty="0"/>
              <a:t> – </a:t>
            </a:r>
            <a:r>
              <a:rPr lang="cs-CZ" sz="3200" dirty="0"/>
              <a:t>více pasivní, přemýšlejí tématech, zkoumají je, jsou analytičtí a opatrní, pozorují a kontrolují. </a:t>
            </a:r>
          </a:p>
          <a:p>
            <a:pPr>
              <a:lnSpc>
                <a:spcPct val="120000"/>
              </a:lnSpc>
            </a:pPr>
            <a:r>
              <a:rPr lang="cs-CZ" sz="3600" b="1" dirty="0">
                <a:solidFill>
                  <a:srgbClr val="0070C0"/>
                </a:solidFill>
              </a:rPr>
              <a:t>TEORETICI</a:t>
            </a:r>
            <a:r>
              <a:rPr lang="cs-CZ" sz="3600" b="1" dirty="0"/>
              <a:t> </a:t>
            </a:r>
            <a:r>
              <a:rPr lang="cs-CZ" sz="3600" dirty="0"/>
              <a:t>– </a:t>
            </a:r>
            <a:r>
              <a:rPr lang="cs-CZ" sz="3200" dirty="0"/>
              <a:t>mají rádi principy, teorie, modely a systémy, jsou racionální a logičtí, více analyzují vše nové.</a:t>
            </a:r>
          </a:p>
          <a:p>
            <a:pPr>
              <a:lnSpc>
                <a:spcPct val="120000"/>
              </a:lnSpc>
            </a:pPr>
            <a:r>
              <a:rPr lang="cs-CZ" sz="3600" b="1" dirty="0">
                <a:solidFill>
                  <a:srgbClr val="0070C0"/>
                </a:solidFill>
              </a:rPr>
              <a:t>PRAGMATICI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/>
              <a:t>– </a:t>
            </a:r>
            <a:r>
              <a:rPr lang="cs-CZ" sz="3200" dirty="0"/>
              <a:t>mají rádi nové myšlenky, příležitosti, výzvy, aplikují nové poznatky v praxi, chtějí předložit důkaz o spojitosti daného tématu a jejich pracovní náplně a praktičnost probíraného učiva, důležité je také poskytnout jim zpětnou vazbu. </a:t>
            </a:r>
          </a:p>
          <a:p>
            <a:pPr marL="0" indent="0">
              <a:lnSpc>
                <a:spcPct val="120000"/>
              </a:lnSpc>
              <a:buNone/>
            </a:pPr>
            <a:endParaRPr lang="cs-CZ" sz="3200" dirty="0"/>
          </a:p>
          <a:p>
            <a:pPr marL="0" indent="0">
              <a:lnSpc>
                <a:spcPct val="120000"/>
              </a:lnSpc>
              <a:buNone/>
            </a:pPr>
            <a:r>
              <a:rPr lang="cs-CZ" sz="4000" b="1" dirty="0">
                <a:solidFill>
                  <a:srgbClr val="C00000"/>
                </a:solidFill>
              </a:rPr>
              <a:t>Dobrý lektor zvažuje vhodné postupy, metody a pomůcky kurzů s ohledem na skladbu účastníků: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sz="4000" dirty="0"/>
              <a:t>hodně poslouchá, podporuje, povzbuzuje účastníky v aktivitách,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sz="4000" dirty="0"/>
              <a:t>poskytuje jim reálnou zpětnou vazbu,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sz="4000" dirty="0"/>
              <a:t>je trpělivý a nebagatelizuje snahu účastníků o učení,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sz="4000" dirty="0"/>
              <a:t>poskytuje dostatek času, respektuje individualitu každého z účastníků.“  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sz="4000" dirty="0"/>
              <a:t>nedává příliš snadné ani příliš těžké úkoly,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21955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718269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+mn-lt"/>
              </a:rPr>
              <a:t> CÍLE A KOMPETENCE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718268"/>
            <a:ext cx="12192000" cy="5139732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dirty="0"/>
          </a:p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cs-CZ" altLang="en-US" b="0" i="1" dirty="0">
                <a:solidFill>
                  <a:srgbClr val="C00000"/>
                </a:solidFill>
              </a:rPr>
              <a:t>                                         </a:t>
            </a:r>
            <a:r>
              <a:rPr lang="en-US" altLang="en-US" b="1" i="1" dirty="0"/>
              <a:t>“</a:t>
            </a:r>
            <a:r>
              <a:rPr lang="en-US" altLang="ja-JP" b="1" i="1" dirty="0" err="1"/>
              <a:t>Dneska</a:t>
            </a:r>
            <a:r>
              <a:rPr lang="en-US" altLang="ja-JP" b="1" i="1" dirty="0"/>
              <a:t> </a:t>
            </a:r>
            <a:r>
              <a:rPr lang="en-US" altLang="ja-JP" b="1" i="1" dirty="0" err="1"/>
              <a:t>jsem</a:t>
            </a:r>
            <a:r>
              <a:rPr lang="cs-CZ" altLang="ja-JP" b="1" i="1" dirty="0"/>
              <a:t> </a:t>
            </a:r>
            <a:r>
              <a:rPr lang="en-US" altLang="ja-JP" b="1" i="1" dirty="0" err="1"/>
              <a:t>učil</a:t>
            </a:r>
            <a:r>
              <a:rPr lang="cs-CZ" altLang="ja-JP" b="1" i="1" dirty="0"/>
              <a:t>a syna abecedu</a:t>
            </a:r>
            <a:r>
              <a:rPr lang="en-US" altLang="ja-JP" b="1" i="1" dirty="0"/>
              <a:t>.</a:t>
            </a:r>
            <a:r>
              <a:rPr lang="en-US" altLang="en-US" b="1" i="1" dirty="0"/>
              <a:t>”</a:t>
            </a:r>
            <a:endParaRPr lang="en-US" altLang="ja-JP" b="1" i="1" dirty="0"/>
          </a:p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cs-CZ" altLang="en-US" b="1" i="1" dirty="0"/>
              <a:t>                                         </a:t>
            </a:r>
            <a:r>
              <a:rPr lang="en-US" altLang="en-US" b="1" i="1" dirty="0"/>
              <a:t>“</a:t>
            </a:r>
            <a:r>
              <a:rPr lang="en-US" altLang="ja-JP" b="1" i="1" dirty="0" err="1"/>
              <a:t>Tak</a:t>
            </a:r>
            <a:r>
              <a:rPr lang="cs-CZ" altLang="ja-JP" b="1" i="1" dirty="0"/>
              <a:t>,</a:t>
            </a:r>
            <a:r>
              <a:rPr lang="en-US" altLang="ja-JP" b="1" i="1" dirty="0"/>
              <a:t> </a:t>
            </a:r>
            <a:r>
              <a:rPr lang="en-US" altLang="ja-JP" b="1" i="1" dirty="0" err="1"/>
              <a:t>ať</a:t>
            </a:r>
            <a:r>
              <a:rPr lang="en-US" altLang="ja-JP" b="1" i="1" dirty="0"/>
              <a:t> </a:t>
            </a:r>
            <a:r>
              <a:rPr lang="cs-CZ" altLang="ja-JP" b="1" i="1" dirty="0"/>
              <a:t>ji přeříká</a:t>
            </a:r>
            <a:r>
              <a:rPr lang="en-US" altLang="ja-JP" b="1" i="1" dirty="0"/>
              <a:t>!</a:t>
            </a:r>
            <a:r>
              <a:rPr lang="en-US" altLang="en-US" b="1" i="1" dirty="0"/>
              <a:t>”</a:t>
            </a:r>
            <a:endParaRPr lang="en-US" altLang="ja-JP" b="1" i="1" dirty="0"/>
          </a:p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cs-CZ" altLang="en-US" b="1" i="1" dirty="0"/>
              <a:t>                                         </a:t>
            </a:r>
            <a:r>
              <a:rPr lang="en-US" altLang="en-US" b="1" i="1" dirty="0"/>
              <a:t>“</a:t>
            </a:r>
            <a:r>
              <a:rPr lang="en-US" altLang="cs-CZ" b="1" i="1" dirty="0"/>
              <a:t>On</a:t>
            </a:r>
            <a:r>
              <a:rPr lang="cs-CZ" altLang="cs-CZ" b="1" i="1" dirty="0"/>
              <a:t> ji </a:t>
            </a:r>
            <a:r>
              <a:rPr lang="en-US" altLang="cs-CZ" b="1" i="1" dirty="0"/>
              <a:t>ale </a:t>
            </a:r>
            <a:r>
              <a:rPr lang="en-US" altLang="cs-CZ" b="1" i="1" dirty="0" err="1"/>
              <a:t>neumí</a:t>
            </a:r>
            <a:r>
              <a:rPr lang="en-US" altLang="cs-CZ" b="1" i="1" dirty="0"/>
              <a:t>.</a:t>
            </a:r>
            <a:r>
              <a:rPr lang="en-US" altLang="en-US" b="1" i="1" dirty="0"/>
              <a:t>”</a:t>
            </a:r>
            <a:endParaRPr lang="en-US" altLang="cs-CZ" b="1" i="1" dirty="0"/>
          </a:p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cs-CZ" altLang="en-US" b="1" i="1" dirty="0"/>
              <a:t>                                         </a:t>
            </a:r>
            <a:r>
              <a:rPr lang="en-US" altLang="en-US" b="1" i="1" dirty="0"/>
              <a:t>“</a:t>
            </a:r>
            <a:r>
              <a:rPr lang="en-US" altLang="cs-CZ" b="1" i="1" dirty="0"/>
              <a:t>Ale </a:t>
            </a:r>
            <a:r>
              <a:rPr lang="en-US" altLang="cs-CZ" b="1" i="1" dirty="0" err="1"/>
              <a:t>vždyť</a:t>
            </a:r>
            <a:r>
              <a:rPr lang="en-US" altLang="cs-CZ" b="1" i="1" dirty="0"/>
              <a:t> </a:t>
            </a:r>
            <a:r>
              <a:rPr lang="en-US" altLang="cs-CZ" b="1" i="1" dirty="0" err="1"/>
              <a:t>jsi</a:t>
            </a:r>
            <a:r>
              <a:rPr lang="en-US" altLang="cs-CZ" b="1" i="1" dirty="0"/>
              <a:t> </a:t>
            </a:r>
            <a:r>
              <a:rPr lang="en-US" altLang="cs-CZ" b="1" i="1" dirty="0" err="1"/>
              <a:t>říkal</a:t>
            </a:r>
            <a:r>
              <a:rPr lang="cs-CZ" altLang="cs-CZ" b="1" i="1" dirty="0"/>
              <a:t>a</a:t>
            </a:r>
            <a:r>
              <a:rPr lang="en-US" altLang="cs-CZ" b="1" i="1" dirty="0"/>
              <a:t>, </a:t>
            </a:r>
            <a:r>
              <a:rPr lang="en-US" altLang="cs-CZ" b="1" i="1" dirty="0" err="1"/>
              <a:t>žes</a:t>
            </a:r>
            <a:r>
              <a:rPr lang="en-US" altLang="cs-CZ" b="1" i="1" dirty="0"/>
              <a:t> ho </a:t>
            </a:r>
            <a:r>
              <a:rPr lang="en-US" altLang="cs-CZ" b="1" i="1" dirty="0" err="1"/>
              <a:t>učil</a:t>
            </a:r>
            <a:r>
              <a:rPr lang="cs-CZ" altLang="cs-CZ" b="1" i="1" dirty="0"/>
              <a:t>a</a:t>
            </a:r>
            <a:r>
              <a:rPr lang="en-US" altLang="cs-CZ" b="1" i="1" dirty="0"/>
              <a:t> p</a:t>
            </a:r>
            <a:r>
              <a:rPr lang="cs-CZ" altLang="cs-CZ" b="1" i="1" dirty="0" err="1"/>
              <a:t>řeříkat</a:t>
            </a:r>
            <a:r>
              <a:rPr lang="cs-CZ" altLang="cs-CZ" b="1" i="1" dirty="0"/>
              <a:t> abecedu</a:t>
            </a:r>
            <a:r>
              <a:rPr lang="en-US" altLang="cs-CZ" b="1" i="1" dirty="0"/>
              <a:t>.</a:t>
            </a:r>
            <a:r>
              <a:rPr lang="en-US" altLang="en-US" b="1" i="1" dirty="0"/>
              <a:t>”</a:t>
            </a:r>
            <a:endParaRPr lang="en-US" altLang="cs-CZ" b="1" i="1" dirty="0"/>
          </a:p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cs-CZ" altLang="en-US" b="1" i="1" dirty="0"/>
              <a:t>                                         </a:t>
            </a:r>
            <a:r>
              <a:rPr lang="en-US" altLang="en-US" b="1" i="1" dirty="0"/>
              <a:t>“</a:t>
            </a:r>
            <a:r>
              <a:rPr lang="en-US" altLang="cs-CZ" b="1" i="1" dirty="0"/>
              <a:t>To jo, ale </a:t>
            </a:r>
            <a:r>
              <a:rPr lang="en-US" altLang="cs-CZ" b="1" i="1" dirty="0" err="1"/>
              <a:t>neříkal</a:t>
            </a:r>
            <a:r>
              <a:rPr lang="cs-CZ" altLang="cs-CZ" b="1" i="1" dirty="0"/>
              <a:t>a</a:t>
            </a:r>
            <a:r>
              <a:rPr lang="en-US" altLang="cs-CZ" b="1" i="1" dirty="0"/>
              <a:t> </a:t>
            </a:r>
            <a:r>
              <a:rPr lang="en-US" altLang="cs-CZ" b="1" i="1" dirty="0" err="1"/>
              <a:t>jsem</a:t>
            </a:r>
            <a:r>
              <a:rPr lang="en-US" altLang="cs-CZ" b="1" i="1" dirty="0"/>
              <a:t>, </a:t>
            </a:r>
            <a:r>
              <a:rPr lang="en-US" altLang="cs-CZ" b="1" i="1" dirty="0" err="1"/>
              <a:t>že</a:t>
            </a:r>
            <a:r>
              <a:rPr lang="en-US" altLang="cs-CZ" b="1" i="1" dirty="0"/>
              <a:t> </a:t>
            </a:r>
            <a:r>
              <a:rPr lang="en-US" altLang="cs-CZ" b="1" i="1" dirty="0" err="1"/>
              <a:t>jsem</a:t>
            </a:r>
            <a:r>
              <a:rPr lang="en-US" altLang="cs-CZ" b="1" i="1" dirty="0"/>
              <a:t> ho to </a:t>
            </a:r>
            <a:r>
              <a:rPr lang="en-US" altLang="cs-CZ" b="1" i="1" dirty="0" err="1"/>
              <a:t>naučil</a:t>
            </a:r>
            <a:r>
              <a:rPr lang="cs-CZ" altLang="cs-CZ" b="1" i="1" dirty="0"/>
              <a:t>a</a:t>
            </a:r>
            <a:r>
              <a:rPr lang="en-US" altLang="cs-CZ" b="1" i="1" dirty="0"/>
              <a:t>.</a:t>
            </a:r>
            <a:r>
              <a:rPr lang="en-US" altLang="en-US" b="1" i="1" dirty="0"/>
              <a:t>”</a:t>
            </a:r>
            <a:endParaRPr lang="cs-CZ" altLang="en-US" b="1" i="1" dirty="0"/>
          </a:p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endParaRPr lang="cs-CZ" altLang="cs-CZ" b="1" i="1" dirty="0">
              <a:solidFill>
                <a:srgbClr val="0070C0"/>
              </a:solidFill>
            </a:endParaRPr>
          </a:p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endParaRPr lang="cs-CZ" altLang="cs-CZ" b="1" i="1" dirty="0">
              <a:solidFill>
                <a:srgbClr val="0070C0"/>
              </a:solidFill>
            </a:endParaRPr>
          </a:p>
          <a:p>
            <a:pPr>
              <a:lnSpc>
                <a:spcPct val="130000"/>
              </a:lnSpc>
              <a:spcBef>
                <a:spcPct val="0"/>
              </a:spcBef>
              <a:buNone/>
            </a:pPr>
            <a:r>
              <a:rPr lang="cs-CZ" b="1" i="1" dirty="0">
                <a:solidFill>
                  <a:srgbClr val="C00000"/>
                </a:solidFill>
              </a:rPr>
              <a:t>                   </a:t>
            </a:r>
            <a:endParaRPr lang="en-US" altLang="cs-CZ" b="1" i="1" dirty="0">
              <a:solidFill>
                <a:srgbClr val="0070C0"/>
              </a:solidFill>
            </a:endParaRPr>
          </a:p>
          <a:p>
            <a:pPr algn="ctr"/>
            <a:endParaRPr lang="cs-CZ" dirty="0"/>
          </a:p>
        </p:txBody>
      </p:sp>
      <p:pic>
        <p:nvPicPr>
          <p:cNvPr id="4" name="Obrázek 3" descr="Kreslené vektorové žárovky — Ilustrac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029" y="2627644"/>
            <a:ext cx="1597688" cy="18790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9437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90292"/>
            <a:ext cx="11353800" cy="132556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70C0"/>
                </a:solidFill>
                <a:latin typeface="+mn-lt"/>
              </a:rPr>
              <a:t>     TYPY CÍLŮ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8172" y="1825625"/>
            <a:ext cx="11140580" cy="4351338"/>
          </a:xfrm>
        </p:spPr>
        <p:txBody>
          <a:bodyPr>
            <a:normAutofit/>
          </a:bodyPr>
          <a:lstStyle/>
          <a:p>
            <a:r>
              <a:rPr lang="cs-CZ" b="1" dirty="0"/>
              <a:t>Kognitivní </a:t>
            </a:r>
            <a:r>
              <a:rPr lang="cs-CZ" dirty="0"/>
              <a:t>(poznávací) – znalosti, vědomosti.</a:t>
            </a:r>
          </a:p>
          <a:p>
            <a:r>
              <a:rPr lang="cs-CZ" b="1" dirty="0"/>
              <a:t>Psychomotorické </a:t>
            </a:r>
            <a:r>
              <a:rPr lang="cs-CZ" dirty="0"/>
              <a:t>(výcvikové) – dovednosti.</a:t>
            </a:r>
          </a:p>
          <a:p>
            <a:r>
              <a:rPr lang="cs-CZ" b="1" dirty="0"/>
              <a:t>Afektivní</a:t>
            </a:r>
            <a:r>
              <a:rPr lang="cs-CZ" dirty="0"/>
              <a:t> (postojové, emoční, hodnotové) – hodnotová orientace, názor</a:t>
            </a:r>
          </a:p>
        </p:txBody>
      </p:sp>
      <p:pic>
        <p:nvPicPr>
          <p:cNvPr id="4" name="Obrázek 3" descr="Kreslené vektorové žárovky — Ilustrac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530" y="4114083"/>
            <a:ext cx="989760" cy="118068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bdélník 4"/>
          <p:cNvSpPr/>
          <p:nvPr/>
        </p:nvSpPr>
        <p:spPr>
          <a:xfrm>
            <a:off x="1761689" y="3329253"/>
            <a:ext cx="6721978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altLang="cs-CZ" b="1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endParaRPr lang="cs-CZ" altLang="cs-CZ" b="1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endParaRPr lang="cs-CZ" altLang="cs-CZ" b="1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endParaRPr lang="cs-CZ" altLang="cs-CZ" sz="2400" b="1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r>
              <a:rPr lang="cs-CZ" altLang="cs-CZ" sz="2400" b="1" dirty="0">
                <a:solidFill>
                  <a:srgbClr val="C00000"/>
                </a:solidFill>
                <a:cs typeface="Arial" panose="020B0604020202020204" pitchFamily="34" charset="0"/>
              </a:rPr>
              <a:t>Když nevím, kam jdu, nikdy tam nemohu dojít.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764453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26000">
              <a:schemeClr val="accent1">
                <a:lumMod val="45000"/>
                <a:lumOff val="55000"/>
              </a:schemeClr>
            </a:gs>
            <a:gs pos="99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0871"/>
            <a:ext cx="12192000" cy="107794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26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0070C0"/>
                </a:solidFill>
                <a:latin typeface="+mn-lt"/>
              </a:rPr>
              <a:t>          </a:t>
            </a:r>
            <a:r>
              <a:rPr lang="cs-CZ" sz="3100" b="1" dirty="0">
                <a:solidFill>
                  <a:srgbClr val="0070C0"/>
                </a:solidFill>
                <a:latin typeface="+mn-lt"/>
              </a:rPr>
              <a:t>PRAVIDLO</a:t>
            </a:r>
            <a:r>
              <a:rPr lang="cs-CZ" sz="2800" b="1" dirty="0">
                <a:solidFill>
                  <a:srgbClr val="0070C0"/>
                </a:solidFill>
                <a:latin typeface="+mn-lt"/>
              </a:rPr>
              <a:t> </a:t>
            </a:r>
            <a:r>
              <a:rPr lang="cs-CZ" sz="4000" b="1" dirty="0">
                <a:solidFill>
                  <a:srgbClr val="0070C0"/>
                </a:solidFill>
                <a:latin typeface="+mn-lt"/>
              </a:rPr>
              <a:t>SMART</a:t>
            </a:r>
            <a:br>
              <a:rPr lang="cs-CZ" sz="4000" b="1" dirty="0">
                <a:solidFill>
                  <a:srgbClr val="0070C0"/>
                </a:solidFill>
                <a:latin typeface="+mn-lt"/>
              </a:rPr>
            </a:br>
            <a:r>
              <a:rPr lang="cs-CZ" sz="4000" b="1" dirty="0">
                <a:solidFill>
                  <a:srgbClr val="0070C0"/>
                </a:solidFill>
                <a:latin typeface="+mn-lt"/>
              </a:rPr>
              <a:t>       </a:t>
            </a:r>
            <a:r>
              <a:rPr lang="cs-CZ" sz="2200" dirty="0">
                <a:latin typeface="+mn-lt"/>
              </a:rPr>
              <a:t>(z angl. </a:t>
            </a:r>
            <a:r>
              <a:rPr lang="cs-CZ" sz="2200" dirty="0" err="1">
                <a:latin typeface="+mn-lt"/>
              </a:rPr>
              <a:t>smart</a:t>
            </a:r>
            <a:r>
              <a:rPr lang="cs-CZ" sz="2200" dirty="0">
                <a:latin typeface="+mn-lt"/>
              </a:rPr>
              <a:t> - chytrý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jde tedy o chytré cíle)</a:t>
            </a:r>
            <a:endParaRPr lang="cs-CZ" sz="22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3433" y="1467058"/>
            <a:ext cx="11244105" cy="4709905"/>
          </a:xfrm>
        </p:spPr>
        <p:txBody>
          <a:bodyPr>
            <a:normAutofit fontScale="92500" lnSpcReduction="20000"/>
          </a:bodyPr>
          <a:lstStyle/>
          <a:p>
            <a:endParaRPr lang="cs-CZ" b="1" dirty="0"/>
          </a:p>
          <a:p>
            <a:r>
              <a:rPr lang="cs-CZ" sz="3000" b="1" dirty="0"/>
              <a:t>S</a:t>
            </a:r>
            <a:r>
              <a:rPr lang="cs-CZ" b="1" dirty="0"/>
              <a:t>  </a:t>
            </a:r>
            <a:r>
              <a:rPr lang="cs-CZ" sz="2600" dirty="0"/>
              <a:t>→ SPECIFIČNOST (z hlediska množství, kvality a času)</a:t>
            </a:r>
            <a:endParaRPr lang="cs-CZ" sz="2600" b="1" dirty="0"/>
          </a:p>
          <a:p>
            <a:r>
              <a:rPr lang="cs-CZ" b="1" dirty="0"/>
              <a:t>M </a:t>
            </a:r>
            <a:r>
              <a:rPr lang="cs-CZ" sz="2400" dirty="0"/>
              <a:t>→ </a:t>
            </a:r>
            <a:r>
              <a:rPr lang="cs-CZ" sz="2600" dirty="0"/>
              <a:t>MĚŘITELNOST (měřící jednotka v kvantitě i kvalitě)</a:t>
            </a:r>
          </a:p>
          <a:p>
            <a:r>
              <a:rPr lang="cs-CZ" b="1" dirty="0"/>
              <a:t>A</a:t>
            </a:r>
            <a:r>
              <a:rPr lang="cs-CZ" sz="2400" dirty="0"/>
              <a:t>  → </a:t>
            </a:r>
            <a:r>
              <a:rPr lang="cs-CZ" sz="2600" dirty="0"/>
              <a:t>AKCEPTOVATELNOST (ztotožnění s cílem)</a:t>
            </a:r>
          </a:p>
          <a:p>
            <a:r>
              <a:rPr lang="cs-CZ" b="1" dirty="0"/>
              <a:t>R</a:t>
            </a:r>
            <a:r>
              <a:rPr lang="cs-CZ" sz="2400" dirty="0"/>
              <a:t>  → </a:t>
            </a:r>
            <a:r>
              <a:rPr lang="cs-CZ" sz="2600" dirty="0"/>
              <a:t>REÁLNOST (dosažitelnost cíle)</a:t>
            </a:r>
          </a:p>
          <a:p>
            <a:r>
              <a:rPr lang="cs-CZ" b="1" dirty="0"/>
              <a:t>T</a:t>
            </a:r>
            <a:r>
              <a:rPr lang="cs-CZ" sz="2400" dirty="0"/>
              <a:t>  → </a:t>
            </a:r>
            <a:r>
              <a:rPr lang="cs-CZ" sz="2600" dirty="0"/>
              <a:t>TERMÍNOVANOST (splnění cílů v daném čase)</a:t>
            </a:r>
          </a:p>
          <a:p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                 </a:t>
            </a:r>
            <a:r>
              <a:rPr lang="cs-CZ" sz="2400" b="1" i="1" dirty="0"/>
              <a:t>Na Nový rok si často dáváme zdánlivě jednoduchý cíl: „Zhubnu.“</a:t>
            </a:r>
          </a:p>
          <a:p>
            <a:pPr marL="0" indent="0">
              <a:buNone/>
            </a:pPr>
            <a:r>
              <a:rPr lang="cs-CZ" sz="2400" b="1" i="1" dirty="0"/>
              <a:t>                 Zkuste jej poměřit s pravidlem SMART a zjistíte, proč takto formulovaného cíle   </a:t>
            </a:r>
          </a:p>
          <a:p>
            <a:pPr marL="0" indent="0">
              <a:buNone/>
            </a:pPr>
            <a:r>
              <a:rPr lang="cs-CZ" sz="2400" b="1" i="1" dirty="0"/>
              <a:t>                 nemůžeme nikdy dosáhnout….</a:t>
            </a:r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4" name="Picture 2" descr="Impact of Poverty on the Society | The Borgen Projec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33" y="4924342"/>
            <a:ext cx="944545" cy="10148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224602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2127345" cy="132556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0070C0"/>
                </a:solidFill>
                <a:latin typeface="+mn-lt"/>
              </a:rPr>
              <a:t>         TAXONOMIE KOGNITIVNÍCH CÍLŮ V KOGNITIVNÍ OBLASTI, </a:t>
            </a:r>
            <a:br>
              <a:rPr lang="cs-CZ" sz="2800" b="1" dirty="0">
                <a:solidFill>
                  <a:srgbClr val="0070C0"/>
                </a:solidFill>
                <a:latin typeface="+mn-lt"/>
              </a:rPr>
            </a:br>
            <a:r>
              <a:rPr lang="cs-CZ" sz="2800" b="1" dirty="0">
                <a:solidFill>
                  <a:srgbClr val="0070C0"/>
                </a:solidFill>
                <a:latin typeface="+mn-lt"/>
              </a:rPr>
              <a:t>         AKTIVNÍ SLOVESA A KLÍČOVÉ KOMPETENCE</a:t>
            </a:r>
            <a:endParaRPr lang="cs-CZ" sz="28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b="1" dirty="0">
                <a:cs typeface="Times New Roman" panose="02020603050405020304" pitchFamily="18" charset="0"/>
              </a:rPr>
              <a:t>► </a:t>
            </a:r>
            <a:r>
              <a:rPr lang="cs-CZ" b="1" dirty="0"/>
              <a:t>ZAPAMATOVÁNÍ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b="1" dirty="0">
                <a:cs typeface="Times New Roman" panose="02020603050405020304" pitchFamily="18" charset="0"/>
              </a:rPr>
              <a:t>► </a:t>
            </a:r>
            <a:r>
              <a:rPr lang="cs-CZ" b="1" dirty="0"/>
              <a:t>POCHOPENÍ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b="1" dirty="0">
                <a:cs typeface="Times New Roman" panose="02020603050405020304" pitchFamily="18" charset="0"/>
              </a:rPr>
              <a:t>► </a:t>
            </a:r>
            <a:r>
              <a:rPr lang="cs-CZ" b="1" dirty="0"/>
              <a:t>APLIKACE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b="1" dirty="0">
                <a:cs typeface="Times New Roman" panose="02020603050405020304" pitchFamily="18" charset="0"/>
              </a:rPr>
              <a:t>► </a:t>
            </a:r>
            <a:r>
              <a:rPr lang="cs-CZ" b="1" dirty="0"/>
              <a:t>ANALÝZA</a:t>
            </a:r>
            <a:r>
              <a:rPr lang="cs-CZ" sz="2000" b="1" dirty="0"/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b="1" dirty="0">
                <a:cs typeface="Times New Roman" panose="02020603050405020304" pitchFamily="18" charset="0"/>
              </a:rPr>
              <a:t>► </a:t>
            </a:r>
            <a:r>
              <a:rPr lang="cs-CZ" b="1" dirty="0"/>
              <a:t>SYNTÉZA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b="1" dirty="0">
                <a:cs typeface="Times New Roman" panose="02020603050405020304" pitchFamily="18" charset="0"/>
              </a:rPr>
              <a:t>► </a:t>
            </a:r>
            <a:r>
              <a:rPr lang="cs-CZ" b="1" dirty="0"/>
              <a:t>HODNOTÍCÍ POSOUZENÍ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Seznam sešitů na školní rok 2023/2024 pro 5. až 9. ročník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8363" y="5734247"/>
            <a:ext cx="1038225" cy="7054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23276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26000">
              <a:schemeClr val="accent1">
                <a:lumMod val="45000"/>
                <a:lumOff val="55000"/>
              </a:schemeClr>
            </a:gs>
            <a:gs pos="99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0532"/>
            <a:ext cx="12192000" cy="729977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26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70C0"/>
                </a:solidFill>
                <a:latin typeface="+mn-lt"/>
              </a:rPr>
              <a:t>  KOMPETENCE A CÍL</a:t>
            </a:r>
            <a:endParaRPr lang="cs-CZ" sz="3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2436" y="979055"/>
            <a:ext cx="11832080" cy="5633878"/>
          </a:xfrm>
          <a:noFill/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rgbClr val="0070C0"/>
                </a:solidFill>
              </a:rPr>
              <a:t>KOMPETENCE:</a:t>
            </a:r>
          </a:p>
          <a:p>
            <a:r>
              <a:rPr lang="cs-CZ" sz="2400" dirty="0"/>
              <a:t>Získání, resp. rozšíření určitých znalostí, dovedností či postojů uplatnitelných v reálném životě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70C0"/>
                </a:solidFill>
              </a:rPr>
              <a:t>CÍL:</a:t>
            </a:r>
          </a:p>
          <a:p>
            <a:r>
              <a:rPr lang="cs-CZ" sz="2400" dirty="0"/>
              <a:t>Jasně definovaný výsledek vzdělávacího procesu (výstup z kurzu)</a:t>
            </a:r>
          </a:p>
          <a:p>
            <a:pPr marL="0" indent="0">
              <a:buNone/>
            </a:pPr>
            <a:endParaRPr lang="cs-CZ" sz="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000" b="1" i="1" dirty="0"/>
              <a:t>                     </a:t>
            </a:r>
            <a:r>
              <a:rPr lang="cs-CZ" sz="2000" b="1" i="1" u="sng" dirty="0"/>
              <a:t>Kurz obsluhy počítače</a:t>
            </a:r>
          </a:p>
          <a:p>
            <a:pPr marL="0" indent="0">
              <a:buNone/>
            </a:pPr>
            <a:r>
              <a:rPr lang="cs-CZ" sz="2000" b="1" dirty="0"/>
              <a:t>                     CÍL:</a:t>
            </a:r>
            <a:r>
              <a:rPr lang="cs-CZ" sz="2000" dirty="0"/>
              <a:t> vytvořit, formátovat a uložit tabulku.</a:t>
            </a:r>
          </a:p>
          <a:p>
            <a:pPr marL="0" indent="0">
              <a:buNone/>
            </a:pPr>
            <a:r>
              <a:rPr lang="cs-CZ" sz="2000" b="1" dirty="0"/>
              <a:t>                     KOMPETENCE</a:t>
            </a:r>
            <a:r>
              <a:rPr lang="cs-CZ" sz="2400" b="1" dirty="0"/>
              <a:t>: </a:t>
            </a:r>
            <a:r>
              <a:rPr lang="cs-CZ" sz="2400" dirty="0"/>
              <a:t>k ovládání digitálních zařízení a programů.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412422"/>
              </p:ext>
            </p:extLst>
          </p:nvPr>
        </p:nvGraphicFramePr>
        <p:xfrm>
          <a:off x="394035" y="5374324"/>
          <a:ext cx="1140393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89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24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1311"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C00000"/>
                          </a:solidFill>
                        </a:rPr>
                        <a:t>CÍL VZDĚLÁVÁNÍ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C00000"/>
                          </a:solidFill>
                        </a:rPr>
                        <a:t>VÝSLEDNÉ KOMPETENCE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836">
                <a:tc>
                  <a:txBody>
                    <a:bodyPr/>
                    <a:lstStyle/>
                    <a:p>
                      <a:r>
                        <a:rPr lang="cs-CZ" dirty="0"/>
                        <a:t>Umět</a:t>
                      </a:r>
                      <a:r>
                        <a:rPr lang="cs-CZ" baseline="0" dirty="0"/>
                        <a:t> vytvořit, naformátovat, vytisknout </a:t>
                      </a:r>
                    </a:p>
                    <a:p>
                      <a:r>
                        <a:rPr lang="cs-CZ" baseline="0" dirty="0"/>
                        <a:t>a e-mailem odeslat životopis.</a:t>
                      </a:r>
                      <a:endParaRPr lang="cs-CZ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  <a:p>
                      <a:r>
                        <a:rPr lang="cs-CZ"/>
                        <a:t>………………………………………………………………………………</a:t>
                      </a:r>
                      <a:endParaRPr lang="cs-CZ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Picture 2" descr="Impact of Poverty on the Society | The Borgen Projec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035" y="3902572"/>
            <a:ext cx="863748" cy="10972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49086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0338"/>
            <a:ext cx="12192000" cy="6712299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cs-CZ" sz="2800" b="1" i="1" dirty="0">
                <a:solidFill>
                  <a:srgbClr val="C00000"/>
                </a:solidFill>
                <a:latin typeface="+mn-lt"/>
              </a:rPr>
              <a:t>„DOSPĚLÝ ČLOVĚK JE VZDĚLAVATELNÝ VE VŠECH FÁZÍCH SVÉHO ŽIVOTA, </a:t>
            </a:r>
            <a:br>
              <a:rPr lang="cs-CZ" sz="2800" b="1" i="1" dirty="0">
                <a:solidFill>
                  <a:srgbClr val="C00000"/>
                </a:solidFill>
                <a:latin typeface="+mn-lt"/>
              </a:rPr>
            </a:br>
            <a:r>
              <a:rPr lang="cs-CZ" sz="2800" b="1" i="1" dirty="0">
                <a:solidFill>
                  <a:srgbClr val="C00000"/>
                </a:solidFill>
                <a:latin typeface="+mn-lt"/>
              </a:rPr>
              <a:t>JEN JE POTŘEBA NA TO JÍT TROCHU JINAK.“</a:t>
            </a:r>
            <a:br>
              <a:rPr lang="cs-CZ" sz="2800" b="1" i="1" dirty="0">
                <a:solidFill>
                  <a:srgbClr val="C00000"/>
                </a:solidFill>
                <a:latin typeface="+mn-lt"/>
              </a:rPr>
            </a:br>
            <a:br>
              <a:rPr lang="cs-CZ" sz="2700" b="1" dirty="0">
                <a:solidFill>
                  <a:srgbClr val="0070C0"/>
                </a:solidFill>
                <a:latin typeface="+mn-lt"/>
              </a:rPr>
            </a:br>
            <a:br>
              <a:rPr lang="cs-CZ" sz="2700" b="1" dirty="0">
                <a:solidFill>
                  <a:srgbClr val="0070C0"/>
                </a:solidFill>
                <a:latin typeface="+mn-lt"/>
              </a:rPr>
            </a:br>
            <a:br>
              <a:rPr lang="cs-CZ" sz="2700" b="1" dirty="0">
                <a:solidFill>
                  <a:srgbClr val="0070C0"/>
                </a:solidFill>
                <a:latin typeface="+mn-lt"/>
              </a:rPr>
            </a:br>
            <a:br>
              <a:rPr lang="cs-CZ" sz="2700" b="1" dirty="0">
                <a:solidFill>
                  <a:srgbClr val="0070C0"/>
                </a:solidFill>
                <a:latin typeface="+mn-lt"/>
              </a:rPr>
            </a:br>
            <a:endParaRPr lang="cs-CZ" sz="2700" b="1" dirty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4" name="Obrázek 3" descr="Kreslené vektorové žárovky — Ilustrac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50" y="3959050"/>
            <a:ext cx="1920910" cy="23764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77282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26000">
              <a:schemeClr val="accent1">
                <a:lumMod val="45000"/>
                <a:lumOff val="55000"/>
              </a:schemeClr>
            </a:gs>
            <a:gs pos="99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82025"/>
            <a:ext cx="12192000" cy="75198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26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70C0"/>
                </a:solidFill>
                <a:latin typeface="+mn-lt"/>
              </a:rPr>
              <a:t>   FORMULACE CÍLE</a:t>
            </a:r>
            <a:endParaRPr lang="cs-CZ" sz="2400" b="1" i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7173" y="914400"/>
            <a:ext cx="10050010" cy="569741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26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10000"/>
              </a:lnSpc>
              <a:spcBef>
                <a:spcPct val="0"/>
              </a:spcBef>
              <a:buClr>
                <a:srgbClr val="FF0000"/>
              </a:buClr>
              <a:buNone/>
            </a:pPr>
            <a:endParaRPr lang="cs-CZ" sz="3400" b="1" dirty="0"/>
          </a:p>
          <a:p>
            <a:pPr marL="0" indent="0">
              <a:lnSpc>
                <a:spcPct val="110000"/>
              </a:lnSpc>
              <a:spcBef>
                <a:spcPct val="0"/>
              </a:spcBef>
              <a:buClr>
                <a:srgbClr val="FF0000"/>
              </a:buClr>
              <a:buNone/>
            </a:pPr>
            <a:r>
              <a:rPr lang="cs-CZ" sz="3400" b="1" dirty="0"/>
              <a:t>          CO CHCI VZDĚLÁVAT   →   ČEHO CHCI VZDĚLÁVÁNÍM DOSÁHNOUT.</a:t>
            </a:r>
            <a:endParaRPr lang="cs-CZ" altLang="cs-CZ" sz="3400" b="1" dirty="0"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Clr>
                <a:srgbClr val="FF0000"/>
              </a:buClr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          </a:t>
            </a:r>
            <a:r>
              <a:rPr lang="cs-CZ" altLang="cs-CZ" sz="3800" dirty="0">
                <a:cs typeface="Arial" panose="020B0604020202020204" pitchFamily="34" charset="0"/>
              </a:rPr>
              <a:t>  </a:t>
            </a:r>
            <a:endParaRPr lang="cs-CZ" altLang="cs-CZ" sz="3800" b="1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Clr>
                <a:srgbClr val="FF0000"/>
              </a:buClr>
              <a:buNone/>
            </a:pPr>
            <a:endParaRPr lang="cs-CZ" altLang="cs-CZ" sz="3600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Clr>
                <a:srgbClr val="FF0000"/>
              </a:buClr>
              <a:buNone/>
            </a:pPr>
            <a:r>
              <a:rPr lang="cs-CZ" altLang="cs-CZ" sz="3600" b="1" dirty="0">
                <a:solidFill>
                  <a:srgbClr val="0070C0"/>
                </a:solidFill>
                <a:cs typeface="Arial" panose="020B0604020202020204" pitchFamily="34" charset="0"/>
              </a:rPr>
              <a:t>PŘÍKLADY: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Clr>
                <a:srgbClr val="FF0000"/>
              </a:buClr>
              <a:buNone/>
            </a:pPr>
            <a:endParaRPr lang="cs-CZ" altLang="cs-CZ" sz="3100" dirty="0"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ct val="0"/>
              </a:spcBef>
              <a:buClr>
                <a:srgbClr val="FF0000"/>
              </a:buClr>
              <a:buNone/>
            </a:pPr>
            <a:r>
              <a:rPr lang="cs-CZ" sz="3800" dirty="0"/>
              <a:t>•</a:t>
            </a:r>
            <a:r>
              <a:rPr lang="cs-CZ" altLang="cs-CZ" sz="3100" dirty="0">
                <a:cs typeface="Arial" panose="020B0604020202020204" pitchFamily="34" charset="0"/>
              </a:rPr>
              <a:t> </a:t>
            </a:r>
            <a:r>
              <a:rPr lang="cs-CZ" altLang="cs-CZ" sz="3800" dirty="0">
                <a:cs typeface="Arial" panose="020B0604020202020204" pitchFamily="34" charset="0"/>
              </a:rPr>
              <a:t>Dovedu vysvětlit rozdíl mezi aplikacemi Excel a Word.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buClr>
                <a:srgbClr val="FF0000"/>
              </a:buClr>
              <a:buNone/>
            </a:pPr>
            <a:r>
              <a:rPr lang="cs-CZ" sz="3800" dirty="0"/>
              <a:t>• Naučíme se dnes definovat role lektora.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buClr>
                <a:srgbClr val="FF0000"/>
              </a:buClr>
              <a:buNone/>
            </a:pPr>
            <a:r>
              <a:rPr lang="cs-CZ" sz="3800" dirty="0"/>
              <a:t>• Vysvětlím výhody prezentace v PowerPointu.</a:t>
            </a:r>
            <a:endParaRPr lang="cs-CZ" altLang="cs-CZ" sz="3800" b="1" dirty="0"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Clr>
                <a:srgbClr val="FF0000"/>
              </a:buClr>
              <a:buNone/>
            </a:pPr>
            <a:endParaRPr lang="cs-CZ" altLang="cs-CZ" sz="2400" b="1" dirty="0"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Clr>
                <a:srgbClr val="FF0000"/>
              </a:buClr>
              <a:buNone/>
            </a:pPr>
            <a:r>
              <a:rPr lang="cs-CZ" altLang="cs-CZ" sz="2400" b="1" dirty="0">
                <a:cs typeface="Arial" panose="020B0604020202020204" pitchFamily="34" charset="0"/>
              </a:rPr>
              <a:t>          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Clr>
                <a:srgbClr val="FF0000"/>
              </a:buClr>
              <a:buNone/>
            </a:pPr>
            <a:r>
              <a:rPr lang="cs-CZ" altLang="cs-CZ" sz="2400" b="1" dirty="0">
                <a:cs typeface="Arial" panose="020B0604020202020204" pitchFamily="34" charset="0"/>
              </a:rPr>
              <a:t>           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Clr>
                <a:srgbClr val="FF0000"/>
              </a:buClr>
              <a:buNone/>
            </a:pPr>
            <a:r>
              <a:rPr lang="cs-CZ" altLang="cs-CZ" sz="3200" b="1" dirty="0">
                <a:cs typeface="Arial" panose="020B0604020202020204" pitchFamily="34" charset="0"/>
              </a:rPr>
              <a:t>                   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Clr>
                <a:srgbClr val="FF0000"/>
              </a:buClr>
              <a:buNone/>
            </a:pPr>
            <a:r>
              <a:rPr lang="cs-CZ" altLang="cs-CZ" sz="3200" b="1" i="1" dirty="0">
                <a:cs typeface="Arial" panose="020B0604020202020204" pitchFamily="34" charset="0"/>
              </a:rPr>
              <a:t>                 </a:t>
            </a:r>
            <a:r>
              <a:rPr lang="cs-CZ" altLang="cs-CZ" sz="3100" b="1" i="1" dirty="0">
                <a:cs typeface="Arial" panose="020B0604020202020204" pitchFamily="34" charset="0"/>
              </a:rPr>
              <a:t>Po absolvování kurzu ICT koordinátor bude účastník schopen ….   </a:t>
            </a:r>
            <a:r>
              <a:rPr lang="cs-CZ" altLang="cs-CZ" sz="3200" b="1" i="1" dirty="0">
                <a:cs typeface="Arial" panose="020B0604020202020204" pitchFamily="34" charset="0"/>
              </a:rPr>
              <a:t>   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Clr>
                <a:srgbClr val="FF0000"/>
              </a:buClr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            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FF0000"/>
              </a:buClr>
              <a:buFont typeface="Wingdings" pitchFamily="2" charset="2"/>
              <a:buChar char="§"/>
            </a:pPr>
            <a:endParaRPr lang="cs-CZ" altLang="cs-CZ" sz="2400" dirty="0"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FF0000"/>
              </a:buClr>
              <a:buFont typeface="Wingdings" pitchFamily="2" charset="2"/>
              <a:buChar char="§"/>
            </a:pPr>
            <a:endParaRPr lang="cs-CZ" altLang="cs-CZ" sz="2400" dirty="0"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Clr>
                <a:srgbClr val="FF0000"/>
              </a:buClr>
              <a:buNone/>
            </a:pPr>
            <a:endParaRPr lang="cs-CZ" altLang="cs-CZ" sz="2400" dirty="0">
              <a:cs typeface="Arial" panose="020B0604020202020204" pitchFamily="34" charset="0"/>
            </a:endParaRPr>
          </a:p>
        </p:txBody>
      </p:sp>
      <p:pic>
        <p:nvPicPr>
          <p:cNvPr id="5" name="Picture 2" descr="Impact of Poverty on the Society | The Borgen Projec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40" y="5181600"/>
            <a:ext cx="1076496" cy="1222266"/>
          </a:xfrm>
          <a:prstGeom prst="rect">
            <a:avLst/>
          </a:prstGeom>
          <a:noFill/>
        </p:spPr>
      </p:pic>
      <p:pic>
        <p:nvPicPr>
          <p:cNvPr id="6" name="Obrázek 5" descr="Kreslené vektorové žárovky — Ilustrac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39" y="1090568"/>
            <a:ext cx="620785" cy="7550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98892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26000">
              <a:schemeClr val="accent1">
                <a:lumMod val="45000"/>
                <a:lumOff val="55000"/>
              </a:schemeClr>
            </a:gs>
            <a:gs pos="99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67148"/>
            <a:ext cx="12027877" cy="6469626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C00000"/>
                </a:solidFill>
                <a:latin typeface="+mn-lt"/>
              </a:rPr>
              <a:t> Správně stanovený cíl je nejčastějším problémem i pro zkušené lektory.</a:t>
            </a:r>
            <a:br>
              <a:rPr lang="cs-CZ" sz="2800" b="1" dirty="0">
                <a:solidFill>
                  <a:srgbClr val="C00000"/>
                </a:solidFill>
                <a:latin typeface="+mn-lt"/>
              </a:rPr>
            </a:br>
            <a:r>
              <a:rPr lang="cs-CZ" sz="2800" b="1" dirty="0">
                <a:solidFill>
                  <a:srgbClr val="C00000"/>
                </a:solidFill>
                <a:latin typeface="+mn-lt"/>
              </a:rPr>
              <a:t> </a:t>
            </a:r>
            <a:br>
              <a:rPr lang="cs-CZ" sz="2800" b="1" dirty="0">
                <a:solidFill>
                  <a:srgbClr val="C00000"/>
                </a:solidFill>
                <a:latin typeface="+mn-lt"/>
              </a:rPr>
            </a:br>
            <a:r>
              <a:rPr lang="cs-CZ" sz="2800" b="1" dirty="0">
                <a:solidFill>
                  <a:srgbClr val="C00000"/>
                </a:solidFill>
                <a:latin typeface="+mn-lt"/>
              </a:rPr>
              <a:t> Neplést si cíle vzdělávání a  své vlastní záměry.</a:t>
            </a:r>
            <a:br>
              <a:rPr lang="cs-CZ" sz="2800" b="1" dirty="0">
                <a:solidFill>
                  <a:srgbClr val="C00000"/>
                </a:solidFill>
                <a:latin typeface="+mn-lt"/>
              </a:rPr>
            </a:br>
            <a:br>
              <a:rPr lang="cs-CZ" sz="2800" b="1" dirty="0">
                <a:solidFill>
                  <a:srgbClr val="C00000"/>
                </a:solidFill>
                <a:latin typeface="+mn-lt"/>
              </a:rPr>
            </a:br>
            <a:br>
              <a:rPr lang="cs-CZ" sz="2800" b="1" dirty="0">
                <a:latin typeface="+mn-lt"/>
              </a:rPr>
            </a:br>
            <a:r>
              <a:rPr lang="cs-CZ" sz="2800" b="1" dirty="0">
                <a:latin typeface="+mn-lt"/>
              </a:rPr>
              <a:t>           </a:t>
            </a:r>
            <a:r>
              <a:rPr lang="cs-CZ" sz="2200" b="1" i="1" dirty="0">
                <a:latin typeface="+mn-lt"/>
              </a:rPr>
              <a:t>Zkuste se zamyslet nad rozdílem mezi těmito dvěma cíli:</a:t>
            </a:r>
            <a:br>
              <a:rPr lang="cs-CZ" sz="2200" b="1" i="1" dirty="0">
                <a:latin typeface="+mn-lt"/>
              </a:rPr>
            </a:br>
            <a:br>
              <a:rPr lang="cs-CZ" sz="2000" b="1" i="1" dirty="0">
                <a:latin typeface="+mn-lt"/>
              </a:rPr>
            </a:br>
            <a:r>
              <a:rPr lang="cs-CZ" sz="2000" b="1" i="1" dirty="0">
                <a:latin typeface="+mn-lt"/>
              </a:rPr>
              <a:t>                          </a:t>
            </a:r>
            <a:br>
              <a:rPr lang="cs-CZ" sz="2000" b="1" i="1" dirty="0">
                <a:latin typeface="+mn-lt"/>
              </a:rPr>
            </a:br>
            <a:r>
              <a:rPr lang="cs-CZ" sz="2400" b="1" i="1" dirty="0">
                <a:latin typeface="+mn-lt"/>
              </a:rPr>
              <a:t>- </a:t>
            </a:r>
            <a:r>
              <a:rPr lang="cs-CZ" sz="2200" b="1" i="1" dirty="0">
                <a:latin typeface="+mn-lt"/>
              </a:rPr>
              <a:t>Naučit účastníky základům práce ve Wordu (= cíl lektora).</a:t>
            </a:r>
            <a:br>
              <a:rPr lang="cs-CZ" sz="2200" b="1" i="1" dirty="0">
                <a:latin typeface="+mn-lt"/>
              </a:rPr>
            </a:br>
            <a:br>
              <a:rPr lang="cs-CZ" sz="2200" b="1" i="1" dirty="0">
                <a:latin typeface="+mn-lt"/>
              </a:rPr>
            </a:br>
            <a:r>
              <a:rPr lang="cs-CZ" sz="2200" b="1" i="1" dirty="0">
                <a:latin typeface="+mn-lt"/>
              </a:rPr>
              <a:t>- Účastník zná základní funkce programu MS Word, dokáže vytvořit , otevřít a uložit dokument, </a:t>
            </a:r>
            <a:br>
              <a:rPr lang="cs-CZ" sz="2200" b="1" i="1" dirty="0">
                <a:latin typeface="+mn-lt"/>
              </a:rPr>
            </a:br>
            <a:r>
              <a:rPr lang="cs-CZ" sz="2200" b="1" i="1" dirty="0">
                <a:latin typeface="+mn-lt"/>
              </a:rPr>
              <a:t>  zapsat a naformátovat text a celý dokument vytisknout. (= cíl účastníka)  </a:t>
            </a:r>
            <a:br>
              <a:rPr lang="cs-CZ" sz="2200" b="1" i="1" dirty="0">
                <a:latin typeface="+mn-lt"/>
              </a:rPr>
            </a:br>
            <a:br>
              <a:rPr lang="cs-CZ" sz="2200" b="1" i="1" dirty="0">
                <a:latin typeface="+mn-lt"/>
              </a:rPr>
            </a:br>
            <a:r>
              <a:rPr lang="cs-CZ" sz="2200" b="1" i="1" dirty="0">
                <a:latin typeface="+mn-lt"/>
              </a:rPr>
              <a:t>                      </a:t>
            </a:r>
            <a:br>
              <a:rPr lang="cs-CZ" sz="2200" b="1" i="1" dirty="0">
                <a:latin typeface="+mn-lt"/>
              </a:rPr>
            </a:br>
            <a:r>
              <a:rPr lang="cs-CZ" sz="2200" b="1" i="1" dirty="0">
                <a:latin typeface="+mn-lt"/>
              </a:rPr>
              <a:t>                       </a:t>
            </a:r>
            <a:br>
              <a:rPr lang="cs-CZ" sz="2200" b="1" i="1" dirty="0">
                <a:latin typeface="+mn-lt"/>
              </a:rPr>
            </a:br>
            <a:r>
              <a:rPr lang="cs-CZ" sz="2200" b="1" i="1" dirty="0">
                <a:latin typeface="+mn-lt"/>
              </a:rPr>
              <a:t>               Který z nich je podle vás více SMART?</a:t>
            </a:r>
          </a:p>
        </p:txBody>
      </p:sp>
      <p:pic>
        <p:nvPicPr>
          <p:cNvPr id="4" name="Picture 2" descr="Impact of Poverty on the Society | The Borgen Projec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76" y="2684207"/>
            <a:ext cx="658761" cy="894736"/>
          </a:xfrm>
          <a:prstGeom prst="rect">
            <a:avLst/>
          </a:prstGeom>
          <a:noFill/>
        </p:spPr>
      </p:pic>
      <p:pic>
        <p:nvPicPr>
          <p:cNvPr id="6" name="Picture 2" descr="Impact of Poverty on the Society | The Borgen Projec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76" y="5481483"/>
            <a:ext cx="658761" cy="8947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412648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38545"/>
            <a:ext cx="12192000" cy="78509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cs-CZ" sz="3600" b="1" dirty="0">
                <a:solidFill>
                  <a:srgbClr val="0070C0"/>
                </a:solidFill>
                <a:latin typeface="+mn-lt"/>
              </a:rPr>
              <a:t>        LEKTORSKÝ KUFŘÍK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89892"/>
            <a:ext cx="10515600" cy="5597235"/>
          </a:xfrm>
        </p:spPr>
        <p:txBody>
          <a:bodyPr>
            <a:normAutofit/>
          </a:bodyPr>
          <a:lstStyle/>
          <a:p>
            <a:r>
              <a:rPr lang="cs-CZ" sz="2400" dirty="0"/>
              <a:t>Bloky, papíry/barevné, kartičky z tvrdého papíru</a:t>
            </a:r>
          </a:p>
          <a:p>
            <a:r>
              <a:rPr lang="cs-CZ" sz="2400" dirty="0"/>
              <a:t>Post-in lístečky</a:t>
            </a:r>
          </a:p>
          <a:p>
            <a:r>
              <a:rPr lang="cs-CZ" sz="2400" dirty="0"/>
              <a:t>Propisky, ev. pastelky</a:t>
            </a:r>
          </a:p>
          <a:p>
            <a:r>
              <a:rPr lang="cs-CZ" sz="2400" dirty="0"/>
              <a:t>Sešívačka, nůžky, děrovačka, kancelářské potřeby</a:t>
            </a:r>
          </a:p>
          <a:p>
            <a:r>
              <a:rPr lang="cs-CZ" sz="2400" dirty="0"/>
              <a:t>Guma, lepící páska, lepící hmota, pravítko</a:t>
            </a:r>
          </a:p>
          <a:p>
            <a:r>
              <a:rPr lang="cs-CZ" sz="2400" dirty="0"/>
              <a:t>Fixy na </a:t>
            </a:r>
            <a:r>
              <a:rPr lang="cs-CZ" sz="2400" dirty="0" err="1"/>
              <a:t>flipchart</a:t>
            </a:r>
            <a:r>
              <a:rPr lang="cs-CZ" sz="2400" dirty="0"/>
              <a:t> a bílou tabuli</a:t>
            </a:r>
          </a:p>
          <a:p>
            <a:r>
              <a:rPr lang="cs-CZ" sz="2400" dirty="0"/>
              <a:t>Drobné odměny do soutěží</a:t>
            </a:r>
          </a:p>
          <a:p>
            <a:r>
              <a:rPr lang="cs-CZ" sz="2400" dirty="0"/>
              <a:t>Časomíry, zvonek, hodinky</a:t>
            </a:r>
          </a:p>
          <a:p>
            <a:r>
              <a:rPr lang="cs-CZ" sz="2400" dirty="0"/>
              <a:t>Papírové kapesníky, bonbóny, léky a další předměty osobní hygieny</a:t>
            </a:r>
          </a:p>
          <a:p>
            <a:r>
              <a:rPr lang="cs-CZ" sz="2400" dirty="0"/>
              <a:t>Speciální pomůcky dle typu kurzu (učební pomůcky, složky s hrami,..)</a:t>
            </a:r>
          </a:p>
          <a:p>
            <a:r>
              <a:rPr lang="cs-CZ" sz="2400" dirty="0"/>
              <a:t>Dokumentace kurzu (prezentace, scénář)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0227235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26000">
              <a:schemeClr val="accent1">
                <a:lumMod val="45000"/>
                <a:lumOff val="55000"/>
              </a:schemeClr>
            </a:gs>
            <a:gs pos="99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26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  <a:latin typeface="+mn-lt"/>
              </a:rPr>
              <a:t>     SHRNUTÍ (</a:t>
            </a:r>
            <a:r>
              <a:rPr lang="cs-CZ" sz="4000" b="1" dirty="0" err="1">
                <a:solidFill>
                  <a:srgbClr val="FF0000"/>
                </a:solidFill>
                <a:latin typeface="+mn-lt"/>
              </a:rPr>
              <a:t>check</a:t>
            </a:r>
            <a:r>
              <a:rPr lang="cs-CZ" sz="4000" b="1" dirty="0">
                <a:solidFill>
                  <a:srgbClr val="FF0000"/>
                </a:solidFill>
                <a:latin typeface="+mn-lt"/>
              </a:rPr>
              <a:t>-list) </a:t>
            </a:r>
            <a:endParaRPr lang="cs-CZ" sz="40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2949" y="1825625"/>
            <a:ext cx="11284299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□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Vím, kdo přesně je mým zákazníkem a čí cíle se snažím naplnit.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□  </a:t>
            </a:r>
            <a:r>
              <a:rPr lang="cs-CZ" sz="2600" dirty="0">
                <a:cs typeface="Times New Roman" panose="02020603050405020304" pitchFamily="18" charset="0"/>
              </a:rPr>
              <a:t>Znám jednotlivé typy výukových prostor a jejich uspořádání, dokážu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00" dirty="0">
                <a:cs typeface="Times New Roman" panose="02020603050405020304" pitchFamily="18" charset="0"/>
              </a:rPr>
              <a:t>     zvolit optimální typ pro svou výuku.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□  </a:t>
            </a:r>
            <a:r>
              <a:rPr lang="cs-CZ" sz="2600" dirty="0">
                <a:cs typeface="Times New Roman" panose="02020603050405020304" pitchFamily="18" charset="0"/>
              </a:rPr>
              <a:t>Umím formulovat cíle vzdělávání  a převést je do kompetencí.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□  </a:t>
            </a:r>
            <a:r>
              <a:rPr lang="cs-CZ" sz="2600" dirty="0">
                <a:cs typeface="Times New Roman" panose="02020603050405020304" pitchFamily="18" charset="0"/>
              </a:rPr>
              <a:t>Vím, jak upravit výuku podle charakteristiky cílové skupiny. 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5574953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75657"/>
            <a:ext cx="12192000" cy="295421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rgbClr val="0070C0"/>
                </a:solidFill>
                <a:latin typeface="+mn-lt"/>
              </a:rPr>
              <a:t>POSTUP VÝUKY</a:t>
            </a:r>
          </a:p>
        </p:txBody>
      </p:sp>
    </p:spTree>
    <p:extLst>
      <p:ext uri="{BB962C8B-B14F-4D97-AF65-F5344CB8AC3E}">
        <p14:creationId xmlns:p14="http://schemas.microsoft.com/office/powerpoint/2010/main" val="1449888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0534"/>
            <a:ext cx="12192000" cy="653142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70C0"/>
                </a:solidFill>
                <a:latin typeface="+mn-lt"/>
              </a:rPr>
              <a:t>         </a:t>
            </a:r>
            <a:r>
              <a:rPr lang="cs-CZ" sz="2800" b="1" dirty="0">
                <a:solidFill>
                  <a:srgbClr val="0070C0"/>
                </a:solidFill>
                <a:latin typeface="+mn-lt"/>
              </a:rPr>
              <a:t>NEŽ ZAČNU …..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4448" y="1165609"/>
            <a:ext cx="10429352" cy="5526594"/>
          </a:xfrm>
        </p:spPr>
        <p:txBody>
          <a:bodyPr>
            <a:normAutofit fontScale="92500" lnSpcReduction="20000"/>
          </a:bodyPr>
          <a:lstStyle/>
          <a:p>
            <a:r>
              <a:rPr lang="cs-CZ" sz="2600" b="1" dirty="0"/>
              <a:t>Přijít min 30 minut před začátkem výuky:</a:t>
            </a:r>
          </a:p>
          <a:p>
            <a:pPr>
              <a:buFontTx/>
              <a:buChar char="-"/>
            </a:pPr>
            <a:r>
              <a:rPr lang="cs-CZ" sz="2600" dirty="0"/>
              <a:t>seznámit se s prostředím</a:t>
            </a:r>
          </a:p>
          <a:p>
            <a:pPr>
              <a:buFontTx/>
              <a:buChar char="-"/>
            </a:pPr>
            <a:r>
              <a:rPr lang="cs-CZ" sz="2600" dirty="0"/>
              <a:t>kontrola funkčnosti technického vybavení</a:t>
            </a:r>
          </a:p>
          <a:p>
            <a:pPr>
              <a:buFontTx/>
              <a:buChar char="-"/>
            </a:pPr>
            <a:r>
              <a:rPr lang="cs-CZ" sz="2600" dirty="0"/>
              <a:t>příprava materiálů na stoly</a:t>
            </a:r>
          </a:p>
          <a:p>
            <a:pPr>
              <a:buFontTx/>
              <a:buChar char="-"/>
            </a:pPr>
            <a:r>
              <a:rPr lang="cs-CZ" sz="2600" dirty="0"/>
              <a:t>upravit se, fyziologické potřeby, hygiena</a:t>
            </a:r>
          </a:p>
          <a:p>
            <a:pPr>
              <a:buFontTx/>
              <a:buChar char="-"/>
            </a:pPr>
            <a:r>
              <a:rPr lang="cs-CZ" sz="2600" dirty="0"/>
              <a:t>koncentrace</a:t>
            </a:r>
          </a:p>
          <a:p>
            <a:r>
              <a:rPr lang="cs-CZ" sz="2600" b="1" dirty="0"/>
              <a:t>Seznámit se a dohodnout s organizátorem: </a:t>
            </a:r>
          </a:p>
          <a:p>
            <a:pPr>
              <a:buFontTx/>
              <a:buChar char="-"/>
            </a:pPr>
            <a:r>
              <a:rPr lang="cs-CZ" sz="2600" dirty="0"/>
              <a:t>časování</a:t>
            </a:r>
          </a:p>
          <a:p>
            <a:pPr>
              <a:buFontTx/>
              <a:buChar char="-"/>
            </a:pPr>
            <a:r>
              <a:rPr lang="cs-CZ" sz="2600" dirty="0"/>
              <a:t>organizace oběda, občerstvení</a:t>
            </a:r>
          </a:p>
          <a:p>
            <a:pPr>
              <a:buFontTx/>
              <a:buChar char="-"/>
            </a:pPr>
            <a:r>
              <a:rPr lang="cs-CZ" sz="2600" dirty="0"/>
              <a:t>prezenční listiny,  evaluační dotazníky, </a:t>
            </a:r>
          </a:p>
          <a:p>
            <a:r>
              <a:rPr lang="cs-CZ" sz="2600" b="1" dirty="0"/>
              <a:t>Zjistit informace pro účastníky: </a:t>
            </a:r>
          </a:p>
          <a:p>
            <a:pPr>
              <a:buFontTx/>
              <a:buChar char="-"/>
            </a:pPr>
            <a:r>
              <a:rPr lang="cs-CZ" sz="2600" dirty="0"/>
              <a:t>toalety, </a:t>
            </a:r>
          </a:p>
          <a:p>
            <a:pPr>
              <a:buFontTx/>
              <a:buChar char="-"/>
            </a:pPr>
            <a:r>
              <a:rPr lang="cs-CZ" sz="2600" dirty="0"/>
              <a:t>kuřácká místnost</a:t>
            </a:r>
          </a:p>
          <a:p>
            <a:pPr>
              <a:buFontTx/>
              <a:buChar char="-"/>
            </a:pPr>
            <a:r>
              <a:rPr lang="cs-CZ" sz="2600" dirty="0"/>
              <a:t>Kuchyňka                                                                                                          </a:t>
            </a:r>
            <a:r>
              <a:rPr lang="cs-CZ" sz="2600" b="1" dirty="0"/>
              <a:t>CHECK-LIST</a:t>
            </a:r>
          </a:p>
          <a:p>
            <a:pPr>
              <a:buFontTx/>
              <a:buChar char="-"/>
            </a:pPr>
            <a:endParaRPr lang="cs-CZ" sz="2600" dirty="0"/>
          </a:p>
          <a:p>
            <a:pPr>
              <a:buFontTx/>
              <a:buChar char="-"/>
            </a:pPr>
            <a:endParaRPr lang="cs-CZ" sz="2600" dirty="0"/>
          </a:p>
          <a:p>
            <a:pPr marL="0" indent="0">
              <a:buNone/>
            </a:pPr>
            <a:endParaRPr lang="cs-CZ" sz="2600" dirty="0"/>
          </a:p>
          <a:p>
            <a:endParaRPr lang="cs-CZ" dirty="0"/>
          </a:p>
        </p:txBody>
      </p:sp>
      <p:pic>
        <p:nvPicPr>
          <p:cNvPr id="5" name="Obrázek 4" descr="Seznam sešitů na školní rok 2023/2024 pro 5. až 9. ročník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406" y="5780888"/>
            <a:ext cx="1038225" cy="7054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94004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26000">
              <a:schemeClr val="accent1">
                <a:lumMod val="45000"/>
                <a:lumOff val="55000"/>
              </a:schemeClr>
            </a:gs>
            <a:gs pos="99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" y="147484"/>
            <a:ext cx="12192000" cy="58993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26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70C0"/>
                </a:solidFill>
                <a:latin typeface="+mn-lt"/>
              </a:rPr>
              <a:t>    PRVNÍ DOJEM ROZHODUJE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4632" y="1002890"/>
            <a:ext cx="11336594" cy="577645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26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i="1" dirty="0">
                <a:solidFill>
                  <a:srgbClr val="C00000"/>
                </a:solidFill>
              </a:rPr>
              <a:t> „HLAS JE ZÁKLADEM LEKTORSKÉ PRÁCE!“</a:t>
            </a:r>
          </a:p>
          <a:p>
            <a:pPr marL="0" indent="0">
              <a:buNone/>
            </a:pPr>
            <a:endParaRPr lang="cs-CZ" sz="2400" b="1" i="1" dirty="0">
              <a:solidFill>
                <a:srgbClr val="C00000"/>
              </a:solidFill>
            </a:endParaRPr>
          </a:p>
          <a:p>
            <a:r>
              <a:rPr lang="cs-CZ" sz="2200" b="1" dirty="0"/>
              <a:t>Verbální komunikace </a:t>
            </a:r>
            <a:r>
              <a:rPr lang="cs-CZ" dirty="0"/>
              <a:t>– </a:t>
            </a:r>
            <a:r>
              <a:rPr lang="cs-CZ" sz="2200" dirty="0"/>
              <a:t>hlasitost, tempo řeči, barva hlasu, intonace, výslovnost, slovní zásoba </a:t>
            </a:r>
            <a:r>
              <a:rPr lang="cs-CZ" sz="2400" dirty="0"/>
              <a:t>(četba, diktafon, videonahrávka)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  <a:hlinkClick r:id="rId2"/>
              </a:rPr>
              <a:t>Daniel Čech - Tak určitě [HD] 720p (youtube.com)</a:t>
            </a:r>
            <a:endParaRPr lang="cs-CZ" sz="20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000" dirty="0"/>
          </a:p>
          <a:p>
            <a:r>
              <a:rPr lang="cs-CZ" sz="2200" b="1" dirty="0"/>
              <a:t>Neverbální komunikace </a:t>
            </a:r>
            <a:r>
              <a:rPr lang="cs-CZ" sz="2000" dirty="0"/>
              <a:t>– řeč těla, úsměv, oční kontakt, </a:t>
            </a:r>
            <a:r>
              <a:rPr lang="cs-CZ" sz="2000" dirty="0" err="1"/>
              <a:t>gestika</a:t>
            </a:r>
            <a:r>
              <a:rPr lang="cs-CZ" sz="2000" dirty="0"/>
              <a:t>, </a:t>
            </a:r>
            <a:r>
              <a:rPr lang="cs-CZ" sz="2000" dirty="0" err="1"/>
              <a:t>proxemika</a:t>
            </a:r>
            <a:endParaRPr lang="cs-CZ" sz="2000" dirty="0"/>
          </a:p>
          <a:p>
            <a:pPr marL="0" indent="0">
              <a:buNone/>
            </a:pPr>
            <a:r>
              <a:rPr lang="cs-CZ" sz="2000" u="sng" dirty="0"/>
              <a:t> </a:t>
            </a:r>
            <a:r>
              <a:rPr lang="cs-CZ" sz="2000" b="1" u="sng" dirty="0" err="1">
                <a:solidFill>
                  <a:srgbClr val="0070C0"/>
                </a:solidFill>
              </a:rPr>
              <a:t>Proxemický</a:t>
            </a:r>
            <a:r>
              <a:rPr lang="cs-CZ" sz="2000" b="1" u="sng" dirty="0">
                <a:solidFill>
                  <a:srgbClr val="0070C0"/>
                </a:solidFill>
              </a:rPr>
              <a:t> tanec</a:t>
            </a:r>
            <a:r>
              <a:rPr lang="cs-CZ" sz="2000" b="1" dirty="0">
                <a:solidFill>
                  <a:srgbClr val="0070C0"/>
                </a:solidFill>
              </a:rPr>
              <a:t> </a:t>
            </a:r>
            <a:r>
              <a:rPr lang="cs-CZ" sz="2000" dirty="0">
                <a:solidFill>
                  <a:srgbClr val="0070C0"/>
                </a:solidFill>
              </a:rPr>
              <a:t>- pohybové přibližování a oddalování se osob při sociální komunikaci.</a:t>
            </a:r>
            <a:endParaRPr lang="cs-CZ" sz="2000" b="1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b="1" u="sng" dirty="0">
                <a:solidFill>
                  <a:srgbClr val="0070C0"/>
                </a:solidFill>
              </a:rPr>
              <a:t>Osobní zóny:</a:t>
            </a:r>
            <a:r>
              <a:rPr lang="cs-CZ" sz="2000" b="1" dirty="0">
                <a:solidFill>
                  <a:srgbClr val="0070C0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b="1" dirty="0">
                <a:solidFill>
                  <a:srgbClr val="0070C0"/>
                </a:solidFill>
              </a:rPr>
              <a:t>INTIMNÍ </a:t>
            </a:r>
            <a:r>
              <a:rPr lang="cs-CZ" sz="2000" dirty="0">
                <a:solidFill>
                  <a:srgbClr val="0070C0"/>
                </a:solidFill>
              </a:rPr>
              <a:t>(</a:t>
            </a:r>
            <a:r>
              <a:rPr lang="cs-CZ" sz="2000" dirty="0">
                <a:solidFill>
                  <a:srgbClr val="0070C0"/>
                </a:solidFill>
                <a:cs typeface="Times New Roman" panose="02020603050405020304" pitchFamily="18" charset="0"/>
              </a:rPr>
              <a:t>&gt;</a:t>
            </a:r>
            <a:r>
              <a:rPr lang="cs-CZ" sz="2000" dirty="0">
                <a:solidFill>
                  <a:srgbClr val="0070C0"/>
                </a:solidFill>
              </a:rPr>
              <a:t>30cm) </a:t>
            </a:r>
            <a:r>
              <a:rPr lang="cs-CZ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►</a:t>
            </a:r>
            <a:r>
              <a:rPr lang="cs-CZ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2000" b="1" dirty="0">
                <a:solidFill>
                  <a:srgbClr val="0070C0"/>
                </a:solidFill>
                <a:cs typeface="Times New Roman" panose="02020603050405020304" pitchFamily="18" charset="0"/>
              </a:rPr>
              <a:t>OSOBNÍ</a:t>
            </a:r>
            <a:r>
              <a:rPr lang="cs-CZ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solidFill>
                  <a:srgbClr val="0070C0"/>
                </a:solidFill>
                <a:cs typeface="Times New Roman" panose="02020603050405020304" pitchFamily="18" charset="0"/>
              </a:rPr>
              <a:t>(&gt;1m) </a:t>
            </a:r>
            <a:r>
              <a:rPr lang="cs-CZ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►</a:t>
            </a:r>
            <a:r>
              <a:rPr lang="cs-CZ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2000" b="1" dirty="0">
                <a:solidFill>
                  <a:srgbClr val="0070C0"/>
                </a:solidFill>
                <a:cs typeface="Times New Roman" panose="02020603050405020304" pitchFamily="18" charset="0"/>
              </a:rPr>
              <a:t>SOCIÁLNÍ </a:t>
            </a:r>
            <a:r>
              <a:rPr lang="cs-CZ" sz="2000" dirty="0">
                <a:solidFill>
                  <a:srgbClr val="0070C0"/>
                </a:solidFill>
                <a:cs typeface="Times New Roman" panose="02020603050405020304" pitchFamily="18" charset="0"/>
              </a:rPr>
              <a:t>(</a:t>
            </a:r>
            <a:r>
              <a:rPr lang="cs-CZ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cs-CZ" sz="2000" dirty="0">
                <a:solidFill>
                  <a:srgbClr val="0070C0"/>
                </a:solidFill>
                <a:cs typeface="Times New Roman" panose="02020603050405020304" pitchFamily="18" charset="0"/>
              </a:rPr>
              <a:t>4m) </a:t>
            </a:r>
            <a:r>
              <a:rPr lang="cs-CZ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►</a:t>
            </a:r>
            <a:r>
              <a:rPr lang="cs-CZ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solidFill>
                  <a:srgbClr val="0070C0"/>
                </a:solidFill>
                <a:cs typeface="Times New Roman" panose="02020603050405020304" pitchFamily="18" charset="0"/>
              </a:rPr>
              <a:t>VEŘEJNÁ </a:t>
            </a:r>
            <a:r>
              <a:rPr lang="cs-CZ" sz="2000" dirty="0">
                <a:solidFill>
                  <a:srgbClr val="0070C0"/>
                </a:solidFill>
                <a:cs typeface="Times New Roman" panose="02020603050405020304" pitchFamily="18" charset="0"/>
              </a:rPr>
              <a:t>(&lt; 4m)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200" b="1" dirty="0"/>
              <a:t>Celkový vzhled </a:t>
            </a:r>
            <a:r>
              <a:rPr lang="cs-CZ" sz="2000" dirty="0"/>
              <a:t>– psychická a fyzická kondice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200" b="1" dirty="0"/>
              <a:t>         Zamyslete se nad slovními parazity, se kterými jste se v praxi potkali a zapište je.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Picture 2" descr="Impact of Poverty on the Society | The Borgen Project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31" y="5815598"/>
            <a:ext cx="560439" cy="7376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334801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26000">
              <a:schemeClr val="accent1">
                <a:lumMod val="45000"/>
                <a:lumOff val="55000"/>
              </a:schemeClr>
            </a:gs>
            <a:gs pos="99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2054348" cy="132556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26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70C0"/>
                </a:solidFill>
                <a:latin typeface="+mn-lt"/>
              </a:rPr>
              <a:t>        Frekvenční tabulka zkoumaných vycpávkových výrazů: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26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r>
              <a:rPr lang="cs-CZ" sz="2600" b="1" dirty="0"/>
              <a:t>PROSTĚ </a:t>
            </a:r>
          </a:p>
          <a:p>
            <a:r>
              <a:rPr lang="cs-CZ" sz="2600" b="1" dirty="0"/>
              <a:t>V PODSTATĚ</a:t>
            </a:r>
          </a:p>
          <a:p>
            <a:r>
              <a:rPr lang="cs-CZ" sz="2600" b="1" dirty="0"/>
              <a:t>JAKOBY</a:t>
            </a:r>
          </a:p>
          <a:p>
            <a:r>
              <a:rPr lang="cs-CZ" sz="2600" b="1" dirty="0"/>
              <a:t>ČILI</a:t>
            </a:r>
          </a:p>
          <a:p>
            <a:r>
              <a:rPr lang="cs-CZ" sz="2600" b="1" dirty="0"/>
              <a:t>TAKŽE</a:t>
            </a:r>
          </a:p>
          <a:p>
            <a:r>
              <a:rPr lang="cs-CZ" sz="2600" b="1" dirty="0"/>
              <a:t>DE FACTO</a:t>
            </a:r>
          </a:p>
          <a:p>
            <a:r>
              <a:rPr lang="cs-CZ" sz="2600" b="1" dirty="0"/>
              <a:t>JAKOŽE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769864" y="1825625"/>
            <a:ext cx="6050280" cy="435133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26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r>
              <a:rPr lang="cs-CZ" sz="2600" b="1" dirty="0"/>
              <a:t>PRÁVĚ, PRÁVĚ ŽE</a:t>
            </a:r>
          </a:p>
          <a:p>
            <a:r>
              <a:rPr lang="cs-CZ" sz="2600" b="1" dirty="0"/>
              <a:t>JAKO PROSTĚ</a:t>
            </a:r>
          </a:p>
          <a:p>
            <a:r>
              <a:rPr lang="cs-CZ" sz="2600" b="1" dirty="0"/>
              <a:t>ABYCH TAK ŘEKL</a:t>
            </a:r>
          </a:p>
          <a:p>
            <a:r>
              <a:rPr lang="cs-CZ" sz="2600" b="1" dirty="0"/>
              <a:t>JAKO </a:t>
            </a:r>
          </a:p>
          <a:p>
            <a:r>
              <a:rPr lang="cs-CZ" sz="2600" b="1" dirty="0"/>
              <a:t>NORMÁLNĚ</a:t>
            </a:r>
          </a:p>
          <a:p>
            <a:r>
              <a:rPr lang="cs-CZ" sz="2600" b="1" dirty="0"/>
              <a:t>VÍŠ JAK</a:t>
            </a:r>
          </a:p>
          <a:p>
            <a:r>
              <a:rPr lang="cs-CZ" sz="2600" b="1" dirty="0"/>
              <a:t>VLASTNĚ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        </a:t>
            </a:r>
          </a:p>
          <a:p>
            <a:pPr marL="0" indent="0">
              <a:buNone/>
            </a:pPr>
            <a:r>
              <a:rPr lang="cs-CZ" dirty="0"/>
              <a:t>                                  </a:t>
            </a:r>
            <a:r>
              <a:rPr lang="cs-CZ" sz="1800" dirty="0"/>
              <a:t>VOLE, TY VOLE, PIČO VOLE (6. místo)</a:t>
            </a:r>
          </a:p>
          <a:p>
            <a:endParaRPr lang="cs-CZ" dirty="0"/>
          </a:p>
        </p:txBody>
      </p:sp>
      <p:pic>
        <p:nvPicPr>
          <p:cNvPr id="6" name="Picture 2" descr="Impact of Poverty on the Society | The Borgen Projec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87" y="597045"/>
            <a:ext cx="796413" cy="838463"/>
          </a:xfrm>
          <a:prstGeom prst="rect">
            <a:avLst/>
          </a:prstGeom>
          <a:noFill/>
        </p:spPr>
      </p:pic>
      <p:pic>
        <p:nvPicPr>
          <p:cNvPr id="10" name="Obrázek 9" descr="Wow Emoji PNG Transparent Images Free Download | Vector Files | Pngtre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5320" y="5657480"/>
            <a:ext cx="365760" cy="3657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43695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26000">
              <a:schemeClr val="accent1">
                <a:lumMod val="45000"/>
                <a:lumOff val="55000"/>
              </a:schemeClr>
            </a:gs>
            <a:gs pos="99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825" y="168480"/>
            <a:ext cx="12005187" cy="686926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26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70C0"/>
                </a:solidFill>
                <a:latin typeface="+mn-lt"/>
              </a:rPr>
              <a:t>       JAK ZAHÁJIT VÝUKU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5909" y="855406"/>
            <a:ext cx="10795819" cy="5614220"/>
          </a:xfrm>
        </p:spPr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dirty="0"/>
              <a:t>Ukotvení a oční kontakt</a:t>
            </a:r>
          </a:p>
          <a:p>
            <a:r>
              <a:rPr lang="cs-CZ" dirty="0"/>
              <a:t>Pozdrav a oslovení</a:t>
            </a:r>
          </a:p>
          <a:p>
            <a:r>
              <a:rPr lang="cs-CZ" dirty="0"/>
              <a:t>Představení lektora a účastníků</a:t>
            </a:r>
          </a:p>
          <a:p>
            <a:r>
              <a:rPr lang="cs-CZ" dirty="0"/>
              <a:t>Organizace kurzu</a:t>
            </a:r>
          </a:p>
          <a:p>
            <a:r>
              <a:rPr lang="cs-CZ" dirty="0"/>
              <a:t>Představení tématu</a:t>
            </a:r>
          </a:p>
          <a:p>
            <a:r>
              <a:rPr lang="cs-CZ" dirty="0"/>
              <a:t>Motivace a aktivizace účastníků</a:t>
            </a:r>
          </a:p>
          <a:p>
            <a:r>
              <a:rPr lang="cs-CZ" dirty="0"/>
              <a:t>Vlastní výuka</a:t>
            </a:r>
          </a:p>
          <a:p>
            <a:pPr marL="0" indent="0">
              <a:buNone/>
            </a:pPr>
            <a:endParaRPr lang="cs-CZ" sz="800" dirty="0"/>
          </a:p>
          <a:p>
            <a:pPr marL="0" indent="0">
              <a:buNone/>
            </a:pPr>
            <a:r>
              <a:rPr lang="cs-CZ" sz="3900" b="1" dirty="0">
                <a:solidFill>
                  <a:srgbClr val="C00000"/>
                </a:solidFill>
              </a:rPr>
              <a:t>VZHŮRU DO TOHO!</a:t>
            </a:r>
          </a:p>
          <a:p>
            <a:pPr marL="0" indent="0">
              <a:buNone/>
            </a:pPr>
            <a:endParaRPr lang="cs-CZ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          </a:t>
            </a:r>
            <a:r>
              <a:rPr lang="cs-CZ" sz="2000" b="1" i="1" dirty="0"/>
              <a:t>Zkuste si zapsat několik tipů na to, jak zvýšit zájem účastníků o téma kurzu. </a:t>
            </a:r>
            <a:r>
              <a:rPr lang="cs-CZ" sz="1800" i="1" dirty="0"/>
              <a:t>(2 skupiny)</a:t>
            </a:r>
          </a:p>
          <a:p>
            <a:pPr marL="0" indent="0">
              <a:buNone/>
            </a:pPr>
            <a:endParaRPr lang="cs-CZ" b="1" dirty="0">
              <a:solidFill>
                <a:srgbClr val="C00000"/>
              </a:solidFill>
            </a:endParaRPr>
          </a:p>
        </p:txBody>
      </p:sp>
      <p:pic>
        <p:nvPicPr>
          <p:cNvPr id="4" name="Picture 2" descr="Impact of Poverty on the Society | The Borgen Projec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909" y="5456904"/>
            <a:ext cx="747253" cy="7987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068091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26000">
              <a:schemeClr val="accent1">
                <a:lumMod val="45000"/>
                <a:lumOff val="55000"/>
              </a:schemeClr>
            </a:gs>
            <a:gs pos="99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" y="157317"/>
            <a:ext cx="12192001" cy="904567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26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70C0"/>
                </a:solidFill>
                <a:latin typeface="+mn-lt"/>
              </a:rPr>
              <a:t>  KDO JE KDO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35975" y="1356852"/>
            <a:ext cx="5830528" cy="5034116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26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600" b="1" dirty="0">
                <a:solidFill>
                  <a:srgbClr val="0070C0"/>
                </a:solidFill>
              </a:rPr>
              <a:t>LEKTOR</a:t>
            </a:r>
          </a:p>
          <a:p>
            <a:pPr marL="0" indent="0">
              <a:buNone/>
            </a:pPr>
            <a:endParaRPr lang="cs-CZ" sz="2600" b="1" dirty="0">
              <a:solidFill>
                <a:srgbClr val="0070C0"/>
              </a:solidFill>
            </a:endParaRPr>
          </a:p>
          <a:p>
            <a:r>
              <a:rPr lang="cs-CZ" sz="2600" b="1" dirty="0"/>
              <a:t>Celé jméno a příjmení</a:t>
            </a:r>
          </a:p>
          <a:p>
            <a:pPr marL="0" indent="0">
              <a:buNone/>
            </a:pPr>
            <a:endParaRPr lang="cs-CZ" sz="2600" b="1" dirty="0"/>
          </a:p>
          <a:p>
            <a:r>
              <a:rPr lang="cs-CZ" sz="2600" b="1" dirty="0"/>
              <a:t>Název zaměstnavatele, pozice, CV v kostce</a:t>
            </a:r>
          </a:p>
          <a:p>
            <a:pPr marL="0" indent="0">
              <a:buNone/>
            </a:pPr>
            <a:endParaRPr lang="cs-CZ" sz="2600" b="1" dirty="0"/>
          </a:p>
          <a:p>
            <a:r>
              <a:rPr lang="cs-CZ" sz="2600" b="1" dirty="0"/>
              <a:t>Vazba na téma kurzu</a:t>
            </a:r>
          </a:p>
          <a:p>
            <a:endParaRPr lang="cs-CZ" sz="2400" b="1" i="1" dirty="0"/>
          </a:p>
          <a:p>
            <a:pPr marL="0" indent="0">
              <a:buNone/>
            </a:pPr>
            <a:endParaRPr lang="cs-CZ" sz="2400" b="1" i="1" dirty="0"/>
          </a:p>
          <a:p>
            <a:pPr marL="0" indent="0">
              <a:buNone/>
            </a:pPr>
            <a:endParaRPr lang="cs-CZ" sz="2400" b="1" i="1" dirty="0"/>
          </a:p>
          <a:p>
            <a:pPr marL="0" indent="0">
              <a:buNone/>
            </a:pPr>
            <a:r>
              <a:rPr lang="cs-CZ" sz="2400" b="1" i="1" dirty="0"/>
              <a:t>             </a:t>
            </a:r>
          </a:p>
          <a:p>
            <a:pPr marL="0" indent="0">
              <a:buNone/>
            </a:pPr>
            <a:r>
              <a:rPr lang="cs-CZ" sz="2400" b="1" i="1" dirty="0"/>
              <a:t>            </a:t>
            </a:r>
            <a:r>
              <a:rPr lang="cs-CZ" sz="2200" b="1" i="1" dirty="0"/>
              <a:t>Zformulujte několik úvodních vět, kterým </a:t>
            </a:r>
          </a:p>
          <a:p>
            <a:pPr marL="0" indent="0">
              <a:buNone/>
            </a:pPr>
            <a:r>
              <a:rPr lang="cs-CZ" sz="2200" b="1" i="1" dirty="0"/>
              <a:t>              se představíte účastníkům svého kurzu.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48284" y="1356852"/>
            <a:ext cx="5299587" cy="473162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26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600" b="1" dirty="0">
                <a:solidFill>
                  <a:srgbClr val="0070C0"/>
                </a:solidFill>
              </a:rPr>
              <a:t>PŘÍKLAD:</a:t>
            </a:r>
          </a:p>
          <a:p>
            <a:pPr marL="0" indent="0">
              <a:buNone/>
            </a:pPr>
            <a:endParaRPr lang="cs-CZ" sz="2600" b="1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cs-CZ" sz="2600" i="1" dirty="0"/>
              <a:t>Jmenuji se Alena Vomáčková a téměř celý svůj profesní život, tj. zhruba 14 let se věnuji vzdělávání pracovníků v sociální sféře. Vystudovala jsem …..</a:t>
            </a:r>
          </a:p>
          <a:p>
            <a:pPr marL="0" indent="0" algn="just">
              <a:buNone/>
            </a:pPr>
            <a:r>
              <a:rPr lang="cs-CZ" sz="2600" i="1" dirty="0"/>
              <a:t>Od té doby se sama průběžně vzdělávám v rámci celoživotního vzdělávání. </a:t>
            </a:r>
          </a:p>
          <a:p>
            <a:pPr marL="0" indent="0" algn="just">
              <a:buNone/>
            </a:pPr>
            <a:r>
              <a:rPr lang="cs-CZ" sz="2600" i="1" dirty="0"/>
              <a:t>Učím cca 10 let a během této doby mými kurzy prošlo již více než 400 účastníků a já s radostí sleduji jejich úspěchy v praxi.</a:t>
            </a:r>
          </a:p>
          <a:p>
            <a:pPr marL="0" indent="0" algn="just">
              <a:buNone/>
            </a:pPr>
            <a:endParaRPr lang="cs-CZ" sz="2600" i="1" dirty="0"/>
          </a:p>
          <a:p>
            <a:pPr marL="0" indent="0" algn="just">
              <a:buNone/>
            </a:pPr>
            <a:endParaRPr lang="cs-CZ" sz="2600" i="1" dirty="0"/>
          </a:p>
          <a:p>
            <a:pPr marL="0" indent="0" algn="just">
              <a:buNone/>
            </a:pPr>
            <a:r>
              <a:rPr lang="cs-CZ" sz="2600" i="1" dirty="0"/>
              <a:t> </a:t>
            </a:r>
          </a:p>
          <a:p>
            <a:pPr marL="0" indent="0" algn="just">
              <a:buNone/>
            </a:pPr>
            <a:endParaRPr lang="cs-CZ" sz="2600" i="1" dirty="0"/>
          </a:p>
        </p:txBody>
      </p:sp>
      <p:pic>
        <p:nvPicPr>
          <p:cNvPr id="5" name="Picture 2" descr="Impact of Poverty on the Society | The Borgen Project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975" y="5397910"/>
            <a:ext cx="747253" cy="7987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91902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6"/>
            <a:ext cx="12192000" cy="105072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70C0"/>
                </a:solidFill>
                <a:latin typeface="+mn-lt"/>
              </a:rPr>
              <a:t>   SPECIFIKA VZDĚLÁVÁNÍ DOSPĚLÝCH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1305" y="1566571"/>
            <a:ext cx="11920696" cy="5291429"/>
          </a:xfrm>
        </p:spPr>
        <p:txBody>
          <a:bodyPr>
            <a:normAutofit lnSpcReduction="10000"/>
          </a:bodyPr>
          <a:lstStyle/>
          <a:p>
            <a:r>
              <a:rPr lang="cs-CZ" b="1" u="sng" dirty="0">
                <a:solidFill>
                  <a:schemeClr val="accent2">
                    <a:lumMod val="75000"/>
                  </a:schemeClr>
                </a:solidFill>
              </a:rPr>
              <a:t>ROZDÍLY</a:t>
            </a:r>
            <a:endParaRPr lang="cs-CZ" b="1" u="sng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>
              <a:buFontTx/>
              <a:buChar char="-"/>
            </a:pPr>
            <a:r>
              <a:rPr lang="cs-CZ" b="1" dirty="0"/>
              <a:t>Motivace</a:t>
            </a:r>
            <a:r>
              <a:rPr lang="cs-CZ" dirty="0"/>
              <a:t> - kariéra, osobní rozvoj, zájem o konkrétní téma</a:t>
            </a:r>
          </a:p>
          <a:p>
            <a:pPr>
              <a:buFontTx/>
              <a:buChar char="-"/>
            </a:pPr>
            <a:r>
              <a:rPr lang="cs-CZ" b="1" dirty="0"/>
              <a:t>Zkušenosti</a:t>
            </a:r>
            <a:r>
              <a:rPr lang="cs-CZ" dirty="0"/>
              <a:t> - propojení dosavadních znalostí s novými informacemi a dovednostmi</a:t>
            </a:r>
          </a:p>
          <a:p>
            <a:pPr>
              <a:buFontTx/>
              <a:buChar char="-"/>
            </a:pPr>
            <a:r>
              <a:rPr lang="cs-CZ" b="1" dirty="0"/>
              <a:t>Zralost</a:t>
            </a:r>
            <a:r>
              <a:rPr lang="cs-CZ" dirty="0"/>
              <a:t> – životní postoje</a:t>
            </a:r>
          </a:p>
          <a:p>
            <a:pPr>
              <a:buFontTx/>
              <a:buChar char="-"/>
            </a:pPr>
            <a:r>
              <a:rPr lang="cs-CZ" b="1" dirty="0"/>
              <a:t>Životní priority </a:t>
            </a:r>
            <a:r>
              <a:rPr lang="cs-CZ" dirty="0"/>
              <a:t>– volný čas, rodina, zájmy</a:t>
            </a:r>
          </a:p>
          <a:p>
            <a:pPr>
              <a:buFontTx/>
              <a:buChar char="-"/>
            </a:pPr>
            <a:r>
              <a:rPr lang="cs-CZ" b="1" dirty="0"/>
              <a:t>Záměrnost</a:t>
            </a:r>
            <a:r>
              <a:rPr lang="cs-CZ" dirty="0"/>
              <a:t> vzdělávání univerzalismus x utilitarismus</a:t>
            </a: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rgbClr val="C00000"/>
                </a:solidFill>
              </a:rPr>
              <a:t>                             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C00000"/>
                </a:solidFill>
              </a:rPr>
              <a:t>                    UNIVERZALISMUS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– </a:t>
            </a:r>
            <a:r>
              <a:rPr lang="cs-CZ" sz="2400" dirty="0"/>
              <a:t>učíme se to, co bychom mohli někdy potřebovat.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C00000"/>
                </a:solidFill>
              </a:rPr>
              <a:t>                    UTILITARISMUS</a:t>
            </a:r>
            <a:r>
              <a:rPr lang="cs-CZ" dirty="0"/>
              <a:t> – </a:t>
            </a:r>
            <a:r>
              <a:rPr lang="cs-CZ" sz="2400" dirty="0"/>
              <a:t>učíme se jen to, co potřebujeme a zužitkujeme.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4" name="Obrázek 3" descr="Kreslené vektorové žárovky — Ilustrac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05" y="5385393"/>
            <a:ext cx="1209152" cy="11661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3750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26000">
              <a:schemeClr val="accent1">
                <a:lumMod val="45000"/>
                <a:lumOff val="55000"/>
              </a:schemeClr>
            </a:gs>
            <a:gs pos="99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8657"/>
            <a:ext cx="12192000" cy="92423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26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70C0"/>
                </a:solidFill>
                <a:latin typeface="+mn-lt"/>
              </a:rPr>
              <a:t>  KDO JE KDO?</a:t>
            </a:r>
            <a:endParaRPr lang="cs-CZ" sz="3600" dirty="0"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0" y="825910"/>
            <a:ext cx="6172199" cy="68825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26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47500" lnSpcReduction="20000"/>
          </a:bodyPr>
          <a:lstStyle/>
          <a:p>
            <a:r>
              <a:rPr lang="cs-CZ" dirty="0"/>
              <a:t>  </a:t>
            </a:r>
          </a:p>
          <a:p>
            <a:r>
              <a:rPr lang="cs-CZ" sz="6000" dirty="0">
                <a:solidFill>
                  <a:srgbClr val="0070C0"/>
                </a:solidFill>
              </a:rPr>
              <a:t>  </a:t>
            </a:r>
            <a:r>
              <a:rPr lang="cs-CZ" sz="5100" dirty="0">
                <a:solidFill>
                  <a:srgbClr val="0070C0"/>
                </a:solidFill>
              </a:rPr>
              <a:t>ÚČASTNÍK – ICE-BREAKING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95465" y="1838632"/>
            <a:ext cx="5976733" cy="4906296"/>
          </a:xfrm>
        </p:spPr>
        <p:txBody>
          <a:bodyPr>
            <a:normAutofit/>
          </a:bodyPr>
          <a:lstStyle/>
          <a:p>
            <a:r>
              <a:rPr lang="cs-CZ" sz="2400" dirty="0"/>
              <a:t>Ověření komunikačních dovedností.</a:t>
            </a:r>
          </a:p>
          <a:p>
            <a:r>
              <a:rPr lang="cs-CZ" sz="2400" dirty="0"/>
              <a:t>Fixace jmen lektorem i mezi účastníky.</a:t>
            </a:r>
          </a:p>
          <a:p>
            <a:r>
              <a:rPr lang="cs-CZ" sz="2400" dirty="0"/>
              <a:t>Vtažení skupiny do děje.</a:t>
            </a:r>
          </a:p>
          <a:p>
            <a:r>
              <a:rPr lang="cs-CZ" sz="2400" dirty="0"/>
              <a:t>Zjištění aktuální nálady ve skupině.</a:t>
            </a:r>
          </a:p>
          <a:p>
            <a:r>
              <a:rPr lang="cs-CZ" sz="2400" dirty="0"/>
              <a:t>Nastolení příjemné atmosféry.</a:t>
            </a:r>
          </a:p>
          <a:p>
            <a:r>
              <a:rPr lang="cs-CZ" sz="2400" dirty="0"/>
              <a:t>Navázání vztahu.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919019" y="825910"/>
            <a:ext cx="6272979" cy="68825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26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METODY PŘEDSTAVOVÁNÍ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919019" y="1838632"/>
            <a:ext cx="6194323" cy="4906296"/>
          </a:xfrm>
        </p:spPr>
        <p:txBody>
          <a:bodyPr>
            <a:normAutofit lnSpcReduction="10000"/>
          </a:bodyPr>
          <a:lstStyle/>
          <a:p>
            <a:r>
              <a:rPr lang="cs-CZ" sz="2400" b="1" dirty="0"/>
              <a:t>Kolečko</a:t>
            </a:r>
          </a:p>
          <a:p>
            <a:r>
              <a:rPr lang="cs-CZ" sz="2400" b="1" dirty="0"/>
              <a:t>Kolečko „</a:t>
            </a:r>
            <a:r>
              <a:rPr lang="cs-CZ" sz="2400" b="1" dirty="0" err="1"/>
              <a:t>napřeskáčku</a:t>
            </a:r>
            <a:r>
              <a:rPr lang="cs-CZ" sz="2400" b="1" dirty="0"/>
              <a:t>“</a:t>
            </a:r>
          </a:p>
          <a:p>
            <a:r>
              <a:rPr lang="cs-CZ" sz="2400" b="1" dirty="0"/>
              <a:t>Interview (novinář)</a:t>
            </a:r>
          </a:p>
          <a:p>
            <a:r>
              <a:rPr lang="cs-CZ" sz="2400" b="1" dirty="0"/>
              <a:t>Životní motto</a:t>
            </a:r>
          </a:p>
          <a:p>
            <a:r>
              <a:rPr lang="cs-CZ" sz="2400" b="1" dirty="0"/>
              <a:t>Jmenovky na stoly – oslovení</a:t>
            </a:r>
          </a:p>
          <a:p>
            <a:r>
              <a:rPr lang="cs-CZ" sz="2400" b="1" dirty="0" err="1"/>
              <a:t>Lepíky</a:t>
            </a:r>
            <a:endParaRPr lang="cs-CZ" sz="2400" b="1" dirty="0"/>
          </a:p>
          <a:p>
            <a:r>
              <a:rPr lang="cs-CZ" sz="2400" b="1" dirty="0"/>
              <a:t>Vizitky – A4</a:t>
            </a:r>
          </a:p>
          <a:p>
            <a:r>
              <a:rPr lang="cs-CZ" sz="2400" b="1" dirty="0"/>
              <a:t>Úvodní kvíz – </a:t>
            </a:r>
            <a:r>
              <a:rPr lang="cs-CZ" sz="2000" dirty="0"/>
              <a:t>5-8 otázek (Kolik? Odkud? Proč? Kdo?)</a:t>
            </a:r>
          </a:p>
          <a:p>
            <a:r>
              <a:rPr lang="cs-CZ" sz="2400" b="1" dirty="0"/>
              <a:t>Zjištění očekávání</a:t>
            </a:r>
          </a:p>
          <a:p>
            <a:r>
              <a:rPr lang="cs-CZ" sz="2400" b="1" dirty="0"/>
              <a:t>Obrázkové karty </a:t>
            </a:r>
            <a:r>
              <a:rPr lang="cs-CZ" sz="2000" dirty="0"/>
              <a:t>(</a:t>
            </a:r>
            <a:r>
              <a:rPr lang="cs-CZ" sz="2000" dirty="0" err="1"/>
              <a:t>Dailoogle</a:t>
            </a:r>
            <a:r>
              <a:rPr lang="cs-CZ" sz="2000" dirty="0"/>
              <a:t>, B-</a:t>
            </a:r>
            <a:r>
              <a:rPr lang="cs-CZ" sz="2000" dirty="0" err="1"/>
              <a:t>creative</a:t>
            </a:r>
            <a:r>
              <a:rPr lang="cs-CZ" sz="2000" dirty="0"/>
              <a:t>)</a:t>
            </a:r>
          </a:p>
          <a:p>
            <a:r>
              <a:rPr lang="cs-CZ" sz="2400" b="1" dirty="0"/>
              <a:t>Odměny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7" name="Picture 2" descr="Impact of Poverty on the Society | The Borgen Projec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1614" y="3028335"/>
            <a:ext cx="432622" cy="4447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251129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26000">
              <a:schemeClr val="accent1">
                <a:lumMod val="45000"/>
                <a:lumOff val="55000"/>
              </a:schemeClr>
            </a:gs>
            <a:gs pos="99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7573"/>
            <a:ext cx="12093677" cy="77674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26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70C0"/>
                </a:solidFill>
                <a:latin typeface="+mn-lt"/>
              </a:rPr>
              <a:t>     STRUKTURA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775" y="854321"/>
            <a:ext cx="10813026" cy="5595640"/>
          </a:xfrm>
        </p:spPr>
        <p:txBody>
          <a:bodyPr>
            <a:normAutofit fontScale="92500" lnSpcReduction="20000"/>
          </a:bodyPr>
          <a:lstStyle/>
          <a:p>
            <a:endParaRPr lang="cs-CZ" dirty="0"/>
          </a:p>
          <a:p>
            <a:r>
              <a:rPr lang="cs-CZ" dirty="0"/>
              <a:t>Vysvětlení tématu</a:t>
            </a:r>
          </a:p>
          <a:p>
            <a:r>
              <a:rPr lang="cs-CZ" dirty="0"/>
              <a:t>Pojmenování etap výuky</a:t>
            </a:r>
          </a:p>
          <a:p>
            <a:r>
              <a:rPr lang="cs-CZ" dirty="0"/>
              <a:t>Ověření pochopení</a:t>
            </a:r>
          </a:p>
          <a:p>
            <a:r>
              <a:rPr lang="cs-CZ" dirty="0"/>
              <a:t>Praktické předvedení lektorem</a:t>
            </a:r>
          </a:p>
          <a:p>
            <a:r>
              <a:rPr lang="cs-CZ" dirty="0"/>
              <a:t>Ověření pochopení</a:t>
            </a:r>
          </a:p>
          <a:p>
            <a:r>
              <a:rPr lang="cs-CZ" dirty="0"/>
              <a:t>Praktické předvedení účastníky</a:t>
            </a:r>
          </a:p>
          <a:p>
            <a:r>
              <a:rPr lang="cs-CZ" dirty="0"/>
              <a:t>Komentář lektora</a:t>
            </a:r>
          </a:p>
          <a:p>
            <a:r>
              <a:rPr lang="cs-CZ" dirty="0"/>
              <a:t>Další předvedení účastníky s komentářem lektora</a:t>
            </a:r>
          </a:p>
          <a:p>
            <a:r>
              <a:rPr lang="cs-CZ" dirty="0"/>
              <a:t>Závěrečná doporučení</a:t>
            </a:r>
          </a:p>
          <a:p>
            <a:r>
              <a:rPr lang="cs-CZ" dirty="0"/>
              <a:t>Diskuse</a:t>
            </a:r>
          </a:p>
          <a:p>
            <a:pPr marL="0" indent="0">
              <a:buNone/>
            </a:pPr>
            <a:r>
              <a:rPr lang="cs-CZ" dirty="0"/>
              <a:t>           </a:t>
            </a:r>
          </a:p>
          <a:p>
            <a:pPr marL="0" indent="0">
              <a:buNone/>
            </a:pPr>
            <a:r>
              <a:rPr lang="cs-CZ" dirty="0"/>
              <a:t>          </a:t>
            </a:r>
          </a:p>
          <a:p>
            <a:pPr marL="0" indent="0">
              <a:buNone/>
            </a:pPr>
            <a:r>
              <a:rPr lang="cs-CZ" sz="2200" b="1" i="1" dirty="0"/>
              <a:t>            Zamyslete se hlouběji nad některou částí výuky a zapište několik vět, kterými se vyznačuje.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Seznam sešitů na školní rok 2023/2024 pro 5. až 9. ročník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2674" y="5932374"/>
            <a:ext cx="1038225" cy="705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Impact of Poverty on the Society | The Borgen Project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75" y="5872160"/>
            <a:ext cx="688258" cy="7987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414833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26000">
              <a:schemeClr val="accent1">
                <a:lumMod val="45000"/>
                <a:lumOff val="55000"/>
              </a:schemeClr>
            </a:gs>
            <a:gs pos="99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827" y="365126"/>
            <a:ext cx="12015018" cy="131603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26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70C0"/>
                </a:solidFill>
                <a:latin typeface="+mn-lt"/>
              </a:rPr>
              <a:t> HODNOCENÍ VÝSLEDKŮ VZDĚLÁVACÍHO PROCESU   </a:t>
            </a:r>
            <a:r>
              <a:rPr lang="cs-CZ" sz="2800" dirty="0"/>
              <a:t>str.120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0" y="1681163"/>
            <a:ext cx="6744928" cy="59992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26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   HODNOCENÍ VÝSLEDKŮ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26142" y="2497394"/>
            <a:ext cx="6292645" cy="4267199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Ověřování dosažených cílů</a:t>
            </a:r>
          </a:p>
          <a:p>
            <a:r>
              <a:rPr lang="cs-CZ" sz="2400" dirty="0"/>
              <a:t>Zpětná vazba o průběhu kurzu</a:t>
            </a:r>
          </a:p>
          <a:p>
            <a:r>
              <a:rPr lang="cs-CZ" sz="2400" dirty="0"/>
              <a:t>Provádí účastník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200" b="1" dirty="0"/>
              <a:t>METODY:</a:t>
            </a:r>
          </a:p>
          <a:p>
            <a:r>
              <a:rPr lang="cs-CZ" sz="2200" b="1" dirty="0">
                <a:solidFill>
                  <a:srgbClr val="0070C0"/>
                </a:solidFill>
              </a:rPr>
              <a:t>Formativní</a:t>
            </a:r>
            <a:r>
              <a:rPr lang="cs-CZ" sz="2200" dirty="0"/>
              <a:t> </a:t>
            </a:r>
            <a:r>
              <a:rPr lang="cs-CZ" sz="2400" dirty="0"/>
              <a:t>- </a:t>
            </a:r>
            <a:r>
              <a:rPr lang="cs-CZ" sz="2000" dirty="0" err="1"/>
              <a:t>průběžně→změna</a:t>
            </a:r>
            <a:r>
              <a:rPr lang="cs-CZ" sz="2000" dirty="0"/>
              <a:t> obsahu dle očekávání</a:t>
            </a:r>
          </a:p>
          <a:p>
            <a:r>
              <a:rPr lang="cs-CZ" sz="2200" b="1" dirty="0" err="1">
                <a:solidFill>
                  <a:srgbClr val="0070C0"/>
                </a:solidFill>
              </a:rPr>
              <a:t>Sumativní</a:t>
            </a: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400" dirty="0"/>
              <a:t>- </a:t>
            </a:r>
            <a:r>
              <a:rPr lang="cs-CZ" sz="2000" dirty="0"/>
              <a:t>na konci kurzu, nelze již upravit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dirty="0"/>
              <a:t>              </a:t>
            </a:r>
          </a:p>
          <a:p>
            <a:pPr marL="0" indent="0">
              <a:buNone/>
            </a:pPr>
            <a:r>
              <a:rPr lang="cs-CZ" sz="2000" b="1" i="1" dirty="0"/>
              <a:t>               Uveďte některé nevhodné reakce lektorů.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636774" y="1681163"/>
            <a:ext cx="5447071" cy="59992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26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  EVALUACE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744928" y="2408904"/>
            <a:ext cx="4925962" cy="4355690"/>
          </a:xfrm>
        </p:spPr>
        <p:txBody>
          <a:bodyPr>
            <a:normAutofit/>
          </a:bodyPr>
          <a:lstStyle/>
          <a:p>
            <a:r>
              <a:rPr lang="cs-CZ" sz="2400" dirty="0"/>
              <a:t>Proces ověření kvality kurzu</a:t>
            </a:r>
          </a:p>
          <a:p>
            <a:r>
              <a:rPr lang="cs-CZ" sz="2400" dirty="0"/>
              <a:t>Provádí zadavatel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200" b="1" dirty="0"/>
          </a:p>
          <a:p>
            <a:pPr marL="0" indent="0">
              <a:buNone/>
            </a:pPr>
            <a:r>
              <a:rPr lang="cs-CZ" sz="2200" b="1" dirty="0"/>
              <a:t>METODY:</a:t>
            </a:r>
          </a:p>
          <a:p>
            <a:r>
              <a:rPr lang="cs-CZ" sz="2400" dirty="0"/>
              <a:t>Evaluační dotazníky</a:t>
            </a:r>
          </a:p>
          <a:p>
            <a:r>
              <a:rPr lang="cs-CZ" sz="2400" dirty="0"/>
              <a:t>Rozhovor s účastníky</a:t>
            </a:r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  <p:pic>
        <p:nvPicPr>
          <p:cNvPr id="7" name="Picture 2" descr="Impact of Poverty on the Society | The Borgen Projec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884" y="5965875"/>
            <a:ext cx="688258" cy="798718"/>
          </a:xfrm>
          <a:prstGeom prst="rect">
            <a:avLst/>
          </a:prstGeom>
          <a:noFill/>
        </p:spPr>
      </p:pic>
      <p:pic>
        <p:nvPicPr>
          <p:cNvPr id="8" name="Obrázek 7" descr="Seznam sešitů na školní rok 2023/2024 pro 5. až 9. ročník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2543" y="6125498"/>
            <a:ext cx="471948" cy="4031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99654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26000">
              <a:schemeClr val="accent1">
                <a:lumMod val="45000"/>
                <a:lumOff val="55000"/>
              </a:schemeClr>
            </a:gs>
            <a:gs pos="99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0399"/>
            <a:ext cx="12093677" cy="1107627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26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0070C0"/>
                </a:solidFill>
                <a:latin typeface="+mn-lt"/>
              </a:rPr>
              <a:t>     UKONČENÍ CELÉHO KURZU:</a:t>
            </a:r>
            <a:br>
              <a:rPr lang="cs-CZ" sz="2800" b="1" dirty="0">
                <a:solidFill>
                  <a:srgbClr val="0070C0"/>
                </a:solidFill>
                <a:latin typeface="+mn-lt"/>
              </a:rPr>
            </a:br>
            <a:endParaRPr lang="cs-CZ" sz="28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3961" y="1376517"/>
            <a:ext cx="10999839" cy="4820111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Rozdejte evaluační dotazníky.</a:t>
            </a:r>
          </a:p>
          <a:p>
            <a:r>
              <a:rPr lang="cs-CZ" dirty="0"/>
              <a:t>Pokyny k závěrečné práci / zkoušce.</a:t>
            </a:r>
          </a:p>
          <a:p>
            <a:r>
              <a:rPr lang="cs-CZ" dirty="0"/>
              <a:t>Kontakt na sebe.</a:t>
            </a:r>
          </a:p>
          <a:p>
            <a:r>
              <a:rPr lang="cs-CZ" dirty="0"/>
              <a:t>Závěrečné dotazy.</a:t>
            </a:r>
          </a:p>
          <a:p>
            <a:r>
              <a:rPr lang="cs-CZ" dirty="0"/>
              <a:t>Předejte certifikáty.</a:t>
            </a:r>
          </a:p>
          <a:p>
            <a:r>
              <a:rPr lang="cs-CZ" dirty="0"/>
              <a:t>Popřejte na závěr / poselství.</a:t>
            </a:r>
          </a:p>
          <a:p>
            <a:r>
              <a:rPr lang="cs-CZ" dirty="0"/>
              <a:t>Poděkujte.</a:t>
            </a:r>
          </a:p>
        </p:txBody>
      </p:sp>
    </p:spTree>
    <p:extLst>
      <p:ext uri="{BB962C8B-B14F-4D97-AF65-F5344CB8AC3E}">
        <p14:creationId xmlns:p14="http://schemas.microsoft.com/office/powerpoint/2010/main" val="123457307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26000">
              <a:schemeClr val="accent1">
                <a:lumMod val="45000"/>
                <a:lumOff val="55000"/>
              </a:schemeClr>
            </a:gs>
            <a:gs pos="99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2118311" cy="1031596"/>
          </a:xfr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  <a:latin typeface="+mn-lt"/>
              </a:rPr>
              <a:t> SHRNUTÍ (</a:t>
            </a:r>
            <a:r>
              <a:rPr lang="cs-CZ" sz="4000" b="1" dirty="0" err="1">
                <a:solidFill>
                  <a:srgbClr val="FF0000"/>
                </a:solidFill>
                <a:latin typeface="+mn-lt"/>
              </a:rPr>
              <a:t>check</a:t>
            </a:r>
            <a:r>
              <a:rPr lang="cs-CZ" sz="4000" b="1" dirty="0">
                <a:solidFill>
                  <a:srgbClr val="FF0000"/>
                </a:solidFill>
                <a:latin typeface="+mn-lt"/>
              </a:rPr>
              <a:t>-list)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0725" y="1647930"/>
            <a:ext cx="11967586" cy="4642338"/>
          </a:xfr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□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Vím, proč přijít na kurz dříve.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600" b="1" dirty="0">
                <a:solidFill>
                  <a:srgbClr val="FF0000"/>
                </a:solidFill>
                <a:cs typeface="Times New Roman" panose="02020603050405020304" pitchFamily="18" charset="0"/>
              </a:rPr>
              <a:t>□</a:t>
            </a:r>
            <a:r>
              <a:rPr lang="cs-CZ" sz="2600" dirty="0">
                <a:cs typeface="Times New Roman" panose="02020603050405020304" pitchFamily="18" charset="0"/>
              </a:rPr>
              <a:t>  Umím sestavit </a:t>
            </a:r>
            <a:r>
              <a:rPr lang="cs-CZ" sz="2600" dirty="0" err="1">
                <a:cs typeface="Times New Roman" panose="02020603050405020304" pitchFamily="18" charset="0"/>
              </a:rPr>
              <a:t>check</a:t>
            </a:r>
            <a:r>
              <a:rPr lang="cs-CZ" sz="2600" dirty="0">
                <a:cs typeface="Times New Roman" panose="02020603050405020304" pitchFamily="18" charset="0"/>
              </a:rPr>
              <a:t>-list, abych při kurzu na nic nezapomněl.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600" b="1" dirty="0">
                <a:solidFill>
                  <a:srgbClr val="FF0000"/>
                </a:solidFill>
                <a:cs typeface="Times New Roman" panose="02020603050405020304" pitchFamily="18" charset="0"/>
              </a:rPr>
              <a:t>□</a:t>
            </a:r>
            <a:r>
              <a:rPr lang="cs-CZ" sz="2600" dirty="0">
                <a:cs typeface="Times New Roman" panose="02020603050405020304" pitchFamily="18" charset="0"/>
              </a:rPr>
              <a:t>  Vím, nač si dát pozor při verbální komunikaci a řeči těla.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600" b="1" dirty="0">
                <a:solidFill>
                  <a:srgbClr val="FF0000"/>
                </a:solidFill>
                <a:cs typeface="Times New Roman" panose="02020603050405020304" pitchFamily="18" charset="0"/>
              </a:rPr>
              <a:t>□</a:t>
            </a:r>
            <a:r>
              <a:rPr lang="cs-CZ" sz="2600" dirty="0"/>
              <a:t>  </a:t>
            </a:r>
            <a:r>
              <a:rPr lang="cs-CZ" sz="2600" dirty="0">
                <a:cs typeface="Times New Roman" panose="02020603050405020304" pitchFamily="18" charset="0"/>
              </a:rPr>
              <a:t>Vím, co je 1. dojem a znám způsob, jak jej pozitivně ovlivnit.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600" b="1" dirty="0">
                <a:solidFill>
                  <a:srgbClr val="FF0000"/>
                </a:solidFill>
                <a:cs typeface="Times New Roman" panose="02020603050405020304" pitchFamily="18" charset="0"/>
              </a:rPr>
              <a:t>□</a:t>
            </a:r>
            <a:r>
              <a:rPr lang="cs-CZ" sz="2600" dirty="0"/>
              <a:t>  </a:t>
            </a:r>
            <a:r>
              <a:rPr lang="cs-CZ" sz="2600" dirty="0">
                <a:cs typeface="Times New Roman" panose="02020603050405020304" pitchFamily="18" charset="0"/>
              </a:rPr>
              <a:t>Znám metody, jak představit sama sebe i účastníky.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600" b="1" dirty="0">
                <a:solidFill>
                  <a:srgbClr val="FF0000"/>
                </a:solidFill>
                <a:cs typeface="Times New Roman" panose="02020603050405020304" pitchFamily="18" charset="0"/>
              </a:rPr>
              <a:t>□</a:t>
            </a:r>
            <a:r>
              <a:rPr lang="cs-CZ" sz="2600" dirty="0"/>
              <a:t>  </a:t>
            </a:r>
            <a:r>
              <a:rPr lang="cs-CZ" sz="2600" dirty="0">
                <a:cs typeface="Times New Roman" panose="02020603050405020304" pitchFamily="18" charset="0"/>
              </a:rPr>
              <a:t>Znám strukturu vzdělávacího procesu a umím ji aplikovat na své téma.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600" dirty="0">
                <a:cs typeface="Times New Roman" panose="02020603050405020304" pitchFamily="18" charset="0"/>
              </a:rPr>
              <a:t> </a:t>
            </a:r>
            <a:endParaRPr lang="cs-CZ" dirty="0"/>
          </a:p>
          <a:p>
            <a:pPr marL="0" indent="0">
              <a:lnSpc>
                <a:spcPct val="15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3447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" y="355077"/>
            <a:ext cx="12269036" cy="132556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0070C0"/>
                </a:solidFill>
                <a:latin typeface="+mn-lt"/>
              </a:rPr>
              <a:t>             VZDĚLAVATELNOST DOSPĚLÝCH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933" y="1845722"/>
            <a:ext cx="929472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b="1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400" dirty="0"/>
              <a:t>• </a:t>
            </a:r>
            <a:r>
              <a:rPr lang="cs-CZ" dirty="0"/>
              <a:t>přizpůsobit materiály velikostí písma či kontrastem</a:t>
            </a:r>
          </a:p>
          <a:p>
            <a:pPr marL="0" indent="0">
              <a:buNone/>
            </a:pPr>
            <a:r>
              <a:rPr lang="cs-CZ" dirty="0"/>
              <a:t>• uzpůsobit hlasitost věku účastníků</a:t>
            </a:r>
          </a:p>
          <a:p>
            <a:pPr marL="0" indent="0">
              <a:buNone/>
            </a:pPr>
            <a:r>
              <a:rPr lang="cs-CZ" dirty="0"/>
              <a:t>• používat mnemotechnické pomůcky</a:t>
            </a:r>
          </a:p>
          <a:p>
            <a:pPr marL="0" indent="0">
              <a:buNone/>
            </a:pPr>
            <a:r>
              <a:rPr lang="cs-CZ" dirty="0"/>
              <a:t>• uvádět příklady z praxe</a:t>
            </a:r>
          </a:p>
          <a:p>
            <a:pPr marL="0" indent="0">
              <a:buNone/>
            </a:pPr>
            <a:endParaRPr lang="cs-CZ" sz="2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106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62223"/>
            <a:ext cx="12192000" cy="101488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r>
              <a:rPr lang="cs-CZ" sz="2800" b="1" dirty="0">
                <a:solidFill>
                  <a:srgbClr val="0070C0"/>
                </a:solidFill>
                <a:latin typeface="+mn-lt"/>
              </a:rPr>
              <a:t>         DOSPĚLÝ ÚČASTNÍK Z HLEDISKA VÝCHOVNĚ VZDĚLÁVACÍHO PROCESU.</a:t>
            </a:r>
            <a:br>
              <a:rPr lang="cs-CZ" sz="2800" b="1" dirty="0">
                <a:solidFill>
                  <a:srgbClr val="0070C0"/>
                </a:solidFill>
                <a:latin typeface="+mn-lt"/>
              </a:rPr>
            </a:br>
            <a:br>
              <a:rPr lang="cs-CZ" sz="2800" b="1" dirty="0">
                <a:solidFill>
                  <a:srgbClr val="0070C0"/>
                </a:solidFill>
                <a:latin typeface="+mn-lt"/>
              </a:rPr>
            </a:br>
            <a:endParaRPr lang="cs-CZ" sz="2000" dirty="0"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82099" y="1049917"/>
            <a:ext cx="5283097" cy="1029604"/>
          </a:xfrm>
        </p:spPr>
        <p:txBody>
          <a:bodyPr>
            <a:noAutofit/>
          </a:bodyPr>
          <a:lstStyle/>
          <a:p>
            <a:r>
              <a:rPr lang="cs-CZ" dirty="0">
                <a:solidFill>
                  <a:srgbClr val="C00000"/>
                </a:solidFill>
              </a:rPr>
              <a:t>  LIŠÍ</a:t>
            </a:r>
            <a:r>
              <a:rPr lang="cs-CZ" sz="2800" dirty="0">
                <a:solidFill>
                  <a:srgbClr val="C00000"/>
                </a:solidFill>
              </a:rPr>
              <a:t> </a:t>
            </a:r>
            <a:r>
              <a:rPr lang="cs-CZ" dirty="0">
                <a:solidFill>
                  <a:srgbClr val="C00000"/>
                </a:solidFill>
              </a:rPr>
              <a:t>SE: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75097" y="2546555"/>
            <a:ext cx="5497102" cy="3522338"/>
          </a:xfrm>
        </p:spPr>
        <p:txBody>
          <a:bodyPr>
            <a:normAutofit/>
          </a:bodyPr>
          <a:lstStyle/>
          <a:p>
            <a:r>
              <a:rPr lang="cs-CZ" sz="2200" dirty="0"/>
              <a:t>Věkem, úrovní vzdělání, druhem profese, zkušenostmi, dovednostmi schopnostmi</a:t>
            </a:r>
          </a:p>
          <a:p>
            <a:r>
              <a:rPr lang="cs-CZ" sz="2200" dirty="0"/>
              <a:t>Motivací ke studiu, vzdělávacími potřebami, zájmy životními postoji</a:t>
            </a:r>
          </a:p>
          <a:p>
            <a:r>
              <a:rPr lang="cs-CZ" sz="2200" dirty="0"/>
              <a:t>Množstvím volného času</a:t>
            </a:r>
          </a:p>
          <a:p>
            <a:r>
              <a:rPr lang="cs-CZ" sz="2200" dirty="0"/>
              <a:t>Zdravotním stavem</a:t>
            </a:r>
          </a:p>
          <a:p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45161" y="1551635"/>
            <a:ext cx="5357813" cy="527886"/>
          </a:xfrm>
        </p:spPr>
        <p:txBody>
          <a:bodyPr>
            <a:noAutofit/>
          </a:bodyPr>
          <a:lstStyle/>
          <a:p>
            <a:r>
              <a:rPr lang="cs-CZ" dirty="0">
                <a:solidFill>
                  <a:srgbClr val="C00000"/>
                </a:solidFill>
              </a:rPr>
              <a:t>   MUSÍME RESPEKTOVAT: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46555"/>
            <a:ext cx="5357813" cy="2663800"/>
          </a:xfrm>
        </p:spPr>
        <p:txBody>
          <a:bodyPr>
            <a:noAutofit/>
          </a:bodyPr>
          <a:lstStyle/>
          <a:p>
            <a:r>
              <a:rPr lang="cs-CZ" sz="2200" dirty="0"/>
              <a:t>Uplatnění získaných pracovních a životních zkušeností</a:t>
            </a:r>
          </a:p>
          <a:p>
            <a:r>
              <a:rPr lang="cs-CZ" sz="2200" dirty="0"/>
              <a:t>Paměť (26 let - krátkodobá)→memorování, samostatné myšlení, logická paměť</a:t>
            </a:r>
          </a:p>
          <a:p>
            <a:r>
              <a:rPr lang="cs-CZ" sz="2200" dirty="0"/>
              <a:t>Snižování úrovně vnímání, únava →motivace, aktivizační metody</a:t>
            </a:r>
          </a:p>
          <a:p>
            <a:r>
              <a:rPr lang="cs-CZ" sz="2200" dirty="0"/>
              <a:t>Nejistotu (při prezentaci, obava z neúspěchu, labilita)</a:t>
            </a:r>
          </a:p>
          <a:p>
            <a:r>
              <a:rPr lang="cs-CZ" sz="2200" dirty="0"/>
              <a:t>Vnější tlaky, „</a:t>
            </a:r>
            <a:r>
              <a:rPr lang="cs-CZ" sz="2200" dirty="0" err="1"/>
              <a:t>musismus</a:t>
            </a:r>
            <a:r>
              <a:rPr lang="cs-CZ" sz="2200" dirty="0"/>
              <a:t>“ (čas, rodina, podmínky)</a:t>
            </a:r>
          </a:p>
        </p:txBody>
      </p:sp>
    </p:spTree>
    <p:extLst>
      <p:ext uri="{BB962C8B-B14F-4D97-AF65-F5344CB8AC3E}">
        <p14:creationId xmlns:p14="http://schemas.microsoft.com/office/powerpoint/2010/main" val="3104634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+mn-lt"/>
              </a:rPr>
              <a:t>        LEKTOR A JEHO ROLE VE VZDĚLÁVÁNÍ DOSPĚLÝCH</a:t>
            </a:r>
            <a:endParaRPr lang="cs-CZ" sz="3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     </a:t>
            </a:r>
          </a:p>
          <a:p>
            <a:pPr marL="0" indent="0">
              <a:buNone/>
            </a:pPr>
            <a:r>
              <a:rPr lang="cs-CZ" dirty="0"/>
              <a:t>                 </a:t>
            </a:r>
            <a:r>
              <a:rPr lang="cs-CZ" b="1" dirty="0">
                <a:solidFill>
                  <a:srgbClr val="C00000"/>
                </a:solidFill>
              </a:rPr>
              <a:t>Lektor je vzdělavatel dospělých v oblasti dalšího vzdělávání.</a:t>
            </a:r>
          </a:p>
          <a:p>
            <a:pPr marL="0" indent="0">
              <a:buNone/>
            </a:pPr>
            <a:endParaRPr lang="cs-CZ" b="1" dirty="0">
              <a:solidFill>
                <a:srgbClr val="C00000"/>
              </a:solidFill>
            </a:endParaRPr>
          </a:p>
        </p:txBody>
      </p:sp>
      <p:pic>
        <p:nvPicPr>
          <p:cNvPr id="4" name="Obrázek 3" descr="Kreslené vektorové žárovky — Ilustrac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361363"/>
            <a:ext cx="1231760" cy="15474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6588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" y="-376933"/>
            <a:ext cx="12191999" cy="720197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endParaRPr lang="cs-CZ" sz="2800" b="1" dirty="0">
              <a:solidFill>
                <a:srgbClr val="0070C0"/>
              </a:solidFill>
            </a:endParaRPr>
          </a:p>
          <a:p>
            <a:r>
              <a:rPr lang="cs-CZ" sz="2800" b="1" dirty="0">
                <a:solidFill>
                  <a:srgbClr val="0070C0"/>
                </a:solidFill>
              </a:rPr>
              <a:t>      LEKTOR </a:t>
            </a:r>
            <a:r>
              <a:rPr lang="cs-CZ" sz="2800" b="1" dirty="0">
                <a:solidFill>
                  <a:srgbClr val="C00000"/>
                </a:solidFill>
              </a:rPr>
              <a:t>         </a:t>
            </a:r>
          </a:p>
          <a:p>
            <a:endParaRPr lang="cs-CZ" b="1" i="0" dirty="0">
              <a:solidFill>
                <a:srgbClr val="1D2125"/>
              </a:solidFill>
              <a:effectLst/>
            </a:endParaRPr>
          </a:p>
          <a:p>
            <a:r>
              <a:rPr lang="cs-CZ" sz="2400" dirty="0"/>
              <a:t>       S čím se můžete u dospělého jako lektor setkat?</a:t>
            </a:r>
          </a:p>
          <a:p>
            <a:r>
              <a:rPr lang="cs-CZ" b="1" dirty="0"/>
              <a:t>  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       Vysoká míra kritičnosti vůči svému okolí. </a:t>
            </a:r>
            <a:br>
              <a:rPr lang="cs-CZ" sz="2400" b="1" dirty="0">
                <a:solidFill>
                  <a:srgbClr val="C00000"/>
                </a:solidFill>
              </a:rPr>
            </a:br>
            <a:r>
              <a:rPr lang="cs-CZ" sz="2400" b="1" dirty="0">
                <a:solidFill>
                  <a:srgbClr val="C00000"/>
                </a:solidFill>
              </a:rPr>
              <a:t>       </a:t>
            </a:r>
            <a:r>
              <a:rPr lang="cs-CZ" sz="2000" dirty="0"/>
              <a:t>Zvláštnosti v průběhu rozvoje logického myšlení, jehož rovnoměrný rozvoj nastává po 26. roku. </a:t>
            </a:r>
          </a:p>
          <a:p>
            <a:r>
              <a:rPr lang="cs-CZ" sz="2000" dirty="0"/>
              <a:t>        Nad logickým myšlením však dominuje praktická orientace, což pro praxi znamená tlak na výběr metod. </a:t>
            </a:r>
          </a:p>
          <a:p>
            <a:endParaRPr lang="cs-CZ" b="1" dirty="0"/>
          </a:p>
          <a:p>
            <a:r>
              <a:rPr lang="cs-CZ" sz="2400" b="1" dirty="0">
                <a:solidFill>
                  <a:srgbClr val="C00000"/>
                </a:solidFill>
              </a:rPr>
              <a:t>       Obtížné přiznávání chyb a změnu názoru. </a:t>
            </a:r>
            <a:br>
              <a:rPr lang="cs-CZ" sz="2400" b="1" dirty="0">
                <a:solidFill>
                  <a:srgbClr val="C00000"/>
                </a:solidFill>
              </a:rPr>
            </a:br>
            <a:r>
              <a:rPr lang="cs-CZ" sz="2400" b="1" dirty="0">
                <a:solidFill>
                  <a:srgbClr val="C00000"/>
                </a:solidFill>
              </a:rPr>
              <a:t>       </a:t>
            </a:r>
            <a:r>
              <a:rPr lang="cs-CZ" sz="2000" dirty="0"/>
              <a:t>Nárůst vnějších tlaků, okolností umocňujících problémy – pracovní, rodinné či jiné obtíže bránící v intenzívním     </a:t>
            </a:r>
          </a:p>
          <a:p>
            <a:r>
              <a:rPr lang="cs-CZ" sz="2000" dirty="0"/>
              <a:t>        studiu</a:t>
            </a:r>
            <a:r>
              <a:rPr lang="cs-CZ" dirty="0"/>
              <a:t>. </a:t>
            </a:r>
          </a:p>
          <a:p>
            <a:endParaRPr lang="cs-CZ" b="1" dirty="0"/>
          </a:p>
          <a:p>
            <a:r>
              <a:rPr lang="cs-CZ" sz="2400" b="1" dirty="0">
                <a:solidFill>
                  <a:srgbClr val="C00000"/>
                </a:solidFill>
              </a:rPr>
              <a:t>       Obava ze selhání (strach udělat chybu) a zesměšnění.  </a:t>
            </a:r>
          </a:p>
          <a:p>
            <a:endParaRPr lang="cs-CZ" sz="2400" dirty="0">
              <a:solidFill>
                <a:srgbClr val="C00000"/>
              </a:solidFill>
            </a:endParaRPr>
          </a:p>
          <a:p>
            <a:endParaRPr lang="cs-CZ" dirty="0"/>
          </a:p>
          <a:p>
            <a:endParaRPr lang="cs-CZ" b="1" i="1" dirty="0"/>
          </a:p>
          <a:p>
            <a:r>
              <a:rPr lang="cs-CZ" b="1" i="1" dirty="0"/>
              <a:t>                 Zkuste se zamyslet, jak vnímáte tyto tři oblasti i u pedagogických pracovníků? Myslíte, že právě profese učitele vede:</a:t>
            </a:r>
          </a:p>
          <a:p>
            <a:r>
              <a:rPr lang="cs-CZ" b="1" i="1" dirty="0"/>
              <a:t>                 - k vyšší nebo nižší kritičnosti, </a:t>
            </a:r>
          </a:p>
          <a:p>
            <a:r>
              <a:rPr lang="cs-CZ" b="1" i="1" dirty="0"/>
              <a:t>                 - snadnějšímu nebo obtížnějšímu přiznávání chyb, </a:t>
            </a:r>
          </a:p>
          <a:p>
            <a:r>
              <a:rPr lang="cs-CZ" b="1" i="1" dirty="0"/>
              <a:t>                 - mají spíše menší nebo větší strach ze selhání?</a:t>
            </a:r>
            <a:endParaRPr lang="cs-CZ" i="1" dirty="0"/>
          </a:p>
          <a:p>
            <a:endParaRPr lang="cs-CZ" b="0" i="0" dirty="0">
              <a:solidFill>
                <a:srgbClr val="1D2125"/>
              </a:solidFill>
              <a:effectLst/>
            </a:endParaRPr>
          </a:p>
        </p:txBody>
      </p:sp>
      <p:pic>
        <p:nvPicPr>
          <p:cNvPr id="4" name="Picture 2" descr="Impact of Poverty on the Society | The Borgen Projec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50080"/>
            <a:ext cx="874207" cy="11160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50150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-371789"/>
            <a:ext cx="12192000" cy="1105319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0070C0"/>
                </a:solidFill>
                <a:latin typeface="+mn-lt"/>
              </a:rPr>
              <a:t>  LEKTOR – ROLE     </a:t>
            </a:r>
            <a:endParaRPr lang="cs-CZ" sz="28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871" y="733530"/>
            <a:ext cx="11766620" cy="5777802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/>
              <a:t>• andragog • vzdělavatel • trenér • instruktor • tutor • kouč • mentor •moderátor, </a:t>
            </a:r>
            <a:r>
              <a:rPr lang="cs-CZ" sz="2400" dirty="0" err="1"/>
              <a:t>facilitátor</a:t>
            </a:r>
            <a:r>
              <a:rPr lang="cs-CZ" sz="2400" dirty="0"/>
              <a:t> • konzultant, poradce • mediátor • supervizor • autor studijních textů • metodik • manažer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>
                <a:solidFill>
                  <a:srgbClr val="0070C0"/>
                </a:solidFill>
              </a:rPr>
              <a:t>CO JE SPOLEČNÉ VŠEM ROLÍM:</a:t>
            </a:r>
          </a:p>
          <a:p>
            <a:pPr marL="0" indent="0">
              <a:buNone/>
            </a:pPr>
            <a:endParaRPr lang="cs-CZ" sz="8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400" dirty="0"/>
              <a:t>• zájem na získání nových znalostí nebo rozšíření stávajících dovedností studentů, účastníků,</a:t>
            </a:r>
          </a:p>
          <a:p>
            <a:pPr marL="0" indent="0">
              <a:buNone/>
            </a:pPr>
            <a:endParaRPr lang="cs-CZ" sz="800" dirty="0"/>
          </a:p>
          <a:p>
            <a:pPr marL="0" indent="0">
              <a:buNone/>
            </a:pPr>
            <a:r>
              <a:rPr lang="cs-CZ" sz="2400" dirty="0"/>
              <a:t>• změny v postojích, myšlení, přístupech k vnímání a hodnocení světa kolem nich,</a:t>
            </a:r>
          </a:p>
          <a:p>
            <a:pPr marL="0" indent="0">
              <a:buNone/>
            </a:pPr>
            <a:endParaRPr lang="cs-CZ" sz="800" dirty="0"/>
          </a:p>
          <a:p>
            <a:pPr marL="0" indent="0">
              <a:buNone/>
            </a:pPr>
            <a:r>
              <a:rPr lang="cs-CZ" sz="2400" dirty="0"/>
              <a:t>• snaha o praktické uplatnění uvedených možností v osobním, pracovním i společenském   </a:t>
            </a:r>
          </a:p>
          <a:p>
            <a:pPr marL="0" indent="0">
              <a:buNone/>
            </a:pPr>
            <a:r>
              <a:rPr lang="cs-CZ" sz="2400" dirty="0"/>
              <a:t>   životě.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               </a:t>
            </a:r>
          </a:p>
          <a:p>
            <a:pPr marL="0" indent="0">
              <a:buNone/>
            </a:pPr>
            <a:r>
              <a:rPr lang="cs-CZ" sz="2400" dirty="0"/>
              <a:t>            </a:t>
            </a:r>
            <a:r>
              <a:rPr lang="cs-CZ" sz="1800" b="1" i="1" dirty="0"/>
              <a:t>Pokuste se vyjmenovat konkrétní činnosti, v nichž se uplatní manažerská role vzdělavatele dospělých.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Picture 2" descr="Impact of Poverty on the Society | The Borgen Projec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71" y="5686699"/>
            <a:ext cx="757812" cy="82463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250655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68071</TotalTime>
  <Words>2692</Words>
  <Application>Microsoft Office PowerPoint</Application>
  <PresentationFormat>Širokoúhlá obrazovka</PresentationFormat>
  <Paragraphs>463</Paragraphs>
  <Slides>44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50" baseType="lpstr">
      <vt:lpstr>Arial</vt:lpstr>
      <vt:lpstr>Calibri</vt:lpstr>
      <vt:lpstr>Calibri Light</vt:lpstr>
      <vt:lpstr>Times New Roman</vt:lpstr>
      <vt:lpstr>Wingdings</vt:lpstr>
      <vt:lpstr>Motiv Office</vt:lpstr>
      <vt:lpstr>      M11 SPECIFIKA VE VZDĚLÁVÁNÍ DOSPĚLÝCH</vt:lpstr>
      <vt:lpstr>PŘEDSTAVENÍ, SEZNÁMENÍ ORGANIZAČNÍ POKYNY CÍL, OBSAH, METODY </vt:lpstr>
      <vt:lpstr>„DOSPĚLÝ ČLOVĚK JE VZDĚLAVATELNÝ VE VŠECH FÁZÍCH SVÉHO ŽIVOTA,  JEN JE POTŘEBA NA TO JÍT TROCHU JINAK.“     </vt:lpstr>
      <vt:lpstr>   SPECIFIKA VZDĚLÁVÁNÍ DOSPĚLÝCH</vt:lpstr>
      <vt:lpstr>             VZDĚLAVATELNOST DOSPĚLÝCH</vt:lpstr>
      <vt:lpstr>         DOSPĚLÝ ÚČASTNÍK Z HLEDISKA VÝCHOVNĚ VZDĚLÁVACÍHO PROCESU.  </vt:lpstr>
      <vt:lpstr>        LEKTOR A JEHO ROLE VE VZDĚLÁVÁNÍ DOSPĚLÝCH</vt:lpstr>
      <vt:lpstr>Prezentace aplikace PowerPoint</vt:lpstr>
      <vt:lpstr>  LEKTOR – ROLE     </vt:lpstr>
      <vt:lpstr>             LEKTOR – KOMPETENCE   </vt:lpstr>
      <vt:lpstr>          LEKTOR – VZHLED A ÚPRAVA ZEVNĚJŠKU  </vt:lpstr>
      <vt:lpstr> </vt:lpstr>
      <vt:lpstr> SHRNUTÍ (check-list) </vt:lpstr>
      <vt:lpstr>ÚKOL - Formulář pro přípravu výukové hodiny.</vt:lpstr>
      <vt:lpstr>      M11 SPECIFIKA VE VZDĚLÁVÁNÍ DOSPĚLÝCH</vt:lpstr>
      <vt:lpstr>       OHLÉDNUTÍ</vt:lpstr>
      <vt:lpstr>     ODHAD PRVNÍHO DOJMU</vt:lpstr>
      <vt:lpstr> PŘÍPRAVA LEKTORA NA VÝUKU</vt:lpstr>
      <vt:lpstr>  PŘÍPRAVA LEKTORA NA VÝUKU</vt:lpstr>
      <vt:lpstr>           POZORNOST ÚČASTNÍKŮ</vt:lpstr>
      <vt:lpstr>                   CÍLOVÁ SKUPINA           - zadavatel, dotazník </vt:lpstr>
      <vt:lpstr>        VÝUKOVÉ PROSTORY</vt:lpstr>
      <vt:lpstr>                Napadají vás další informace o účastnících kurzu, které by se v přípravné                     fázi  mohly  hodit?  Zkuste se nad nimi zamyslet a zapsat si je:</vt:lpstr>
      <vt:lpstr>   TYPY ÚČASTNÍKŮ</vt:lpstr>
      <vt:lpstr> CÍLE A KOMPETENCE VZDĚLÁVÁNÍ</vt:lpstr>
      <vt:lpstr>     TYPY CÍLŮ</vt:lpstr>
      <vt:lpstr>          PRAVIDLO SMART        (z angl. smart - chytrý; jde tedy o chytré cíle)</vt:lpstr>
      <vt:lpstr>         TAXONOMIE KOGNITIVNÍCH CÍLŮ V KOGNITIVNÍ OBLASTI,           AKTIVNÍ SLOVESA A KLÍČOVÉ KOMPETENCE</vt:lpstr>
      <vt:lpstr>  KOMPETENCE A CÍL</vt:lpstr>
      <vt:lpstr>   FORMULACE CÍLE</vt:lpstr>
      <vt:lpstr> Správně stanovený cíl je nejčastějším problémem i pro zkušené lektory.    Neplést si cíle vzdělávání a  své vlastní záměry.              Zkuste se zamyslet nad rozdílem mezi těmito dvěma cíli:                             - Naučit účastníky základům práce ve Wordu (= cíl lektora).  - Účastník zná základní funkce programu MS Word, dokáže vytvořit , otevřít a uložit dokument,    zapsat a naformátovat text a celý dokument vytisknout. (= cíl účastníka)                                                                  Který z nich je podle vás více SMART?</vt:lpstr>
      <vt:lpstr>        LEKTORSKÝ KUFŘÍK </vt:lpstr>
      <vt:lpstr>     SHRNUTÍ (check-list) </vt:lpstr>
      <vt:lpstr>POSTUP VÝUKY</vt:lpstr>
      <vt:lpstr>         NEŽ ZAČNU ….. </vt:lpstr>
      <vt:lpstr>    PRVNÍ DOJEM ROZHODUJE</vt:lpstr>
      <vt:lpstr>        Frekvenční tabulka zkoumaných vycpávkových výrazů: </vt:lpstr>
      <vt:lpstr>       JAK ZAHÁJIT VÝUKU</vt:lpstr>
      <vt:lpstr>  KDO JE KDO</vt:lpstr>
      <vt:lpstr>  KDO JE KDO?</vt:lpstr>
      <vt:lpstr>     STRUKTURA VÝUKY</vt:lpstr>
      <vt:lpstr> HODNOCENÍ VÝSLEDKŮ VZDĚLÁVACÍHO PROCESU   str.120 </vt:lpstr>
      <vt:lpstr>     UKONČENÍ CELÉHO KURZU: </vt:lpstr>
      <vt:lpstr> SHRNUTÍ (check-list)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SPECIFIKA VE VZDĚÁVÁNÍ DOSPĚLÝCH</dc:title>
  <dc:creator>ZŠ jazyků</dc:creator>
  <cp:lastModifiedBy>Danuse Kubova</cp:lastModifiedBy>
  <cp:revision>215</cp:revision>
  <dcterms:created xsi:type="dcterms:W3CDTF">2024-03-13T23:00:50Z</dcterms:created>
  <dcterms:modified xsi:type="dcterms:W3CDTF">2024-06-05T19:13:29Z</dcterms:modified>
</cp:coreProperties>
</file>