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86" r:id="rId6"/>
    <p:sldId id="288" r:id="rId7"/>
    <p:sldId id="293" r:id="rId8"/>
    <p:sldId id="287" r:id="rId9"/>
    <p:sldId id="259" r:id="rId10"/>
    <p:sldId id="294" r:id="rId11"/>
    <p:sldId id="282" r:id="rId12"/>
    <p:sldId id="283" r:id="rId13"/>
    <p:sldId id="284" r:id="rId14"/>
    <p:sldId id="295" r:id="rId15"/>
    <p:sldId id="285" r:id="rId16"/>
    <p:sldId id="290" r:id="rId17"/>
    <p:sldId id="29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6FB"/>
    <a:srgbClr val="02226F"/>
    <a:srgbClr val="D9D4D8"/>
    <a:srgbClr val="998701"/>
    <a:srgbClr val="82CBD4"/>
    <a:srgbClr val="3566F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C496B-D65A-4ED4-B1E2-585EC0AC8345}" v="47" dt="2025-02-18T12:54:36.125"/>
    <p1510:client id="{412E58D1-91DF-4AA9-973B-A9E0E74647A0}" v="1" dt="2025-02-18T13:00:08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BA120-F2DF-A6BF-A42B-421BB8061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789A6F-017F-AEB2-FC2E-904182D05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A1B68C-2130-10A1-3433-48B0455B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124BDB-A900-CE53-28A0-0C0ED145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1ACA1-26FB-DB9E-C31D-D3E04FDE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67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C2D19-B3E1-4D64-AFB6-38CD357C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6C60B8-A5B4-5AC2-CEAE-E750094C7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4758CE-F163-E2F0-74F9-990CE88F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C4FDCF-19BC-8EE2-FA06-7D8074E4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9A47C8-0E29-F126-B410-AD2775C7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91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B001ED-7770-38C8-91DA-75D9A59AD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08C41-D4B7-4476-0F54-D86D8E914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B8F326-BFAD-1EE9-A10A-BA9C33B7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A9E136-1283-780F-0FC1-CD563BE0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7E0101-5013-291E-AFC1-A1252E72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29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BDA78-42C4-28EC-5256-1BB5833BE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A5D2A-5B31-A851-9E0E-6D003DD0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FF916F-C165-AE83-B4A9-BB876598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BFD2C-271B-E596-86B3-B430576E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A983EE-707B-8A6C-B187-0FB8EFB8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44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2F9AC-AF40-6BF2-CE13-D8AB3449B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535038-3E2E-A968-8E23-E130EEA0F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418CB-9BDB-31AD-2B2E-181CFA5E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2A67E5-EFDD-8F88-CDCE-67B54EDE4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4B97A9-148F-142B-FCC7-002E8E13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40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3D820-253A-C16E-5A09-EEE54ACD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27174-A284-4D11-24DC-A1F3E7DD4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8D0C-859C-19D2-3859-754CC1A14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9C0B0D-623D-3546-FBEA-8E618300E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3B46EC-D389-06EC-51B8-2D3FD120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9B993C-580C-4837-CB2B-68EED1FE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4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1673C-A64C-73AC-B210-A49D2260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5749ED-247D-4AF9-A10E-B3EF349C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8365DA-B817-2088-962B-95B489A28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3E27E6-5BC5-030F-99C8-C7DB80D8B0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58A734-6219-B778-BFEA-5BC7F5F9A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06C36F-84ED-B9FE-3617-D1183CCB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F377DB-DDF3-841F-94D9-11286F03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5A79E4-0B53-5D60-E994-74D62336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FECAA-60C1-46BE-9A18-124FED0F9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174747-8DA9-269C-44E1-0C540B1C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92E646-7FF0-04C1-287B-BB150196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436964-C677-2E82-FD0D-BDFDE574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88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6EEAFA-9AEA-111C-62AD-6CE18342F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52A82E-590F-EC0A-75AF-B25A3709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E89916-00EC-421C-2BD2-71D87B152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29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F62B8F-C797-FCCE-8FC9-363BF444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D763C-120F-005D-1F8A-C0660FCC2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393530-5CA6-D9E1-9E1C-9714D2B1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15386D-3F39-BEDA-22D9-832B094D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F3097A-C36F-4451-BC75-991F61AD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9AE8BA-97AA-3BD7-4D4E-D0865B12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8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2C2E3-3E97-1411-2C3F-C4DC3360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6D5415-2699-5983-2BB4-E02738C2C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E30D57-E043-4A5B-64E6-0C31DB68A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783B9B-E318-5F6C-3A9A-8232287E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39A715-EF6F-67D0-0EEA-848D8092A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22F07B-4675-3C67-5914-BE73707C1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38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5985AF-DCF2-E42C-F4AB-BE3818A57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9632A4-35C5-F338-08BD-B71932813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AD9F3-EFAB-2822-314D-30FE625E9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36E2-1DBA-4D01-AFBA-87B5D268934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922F70-6885-8374-279B-BE9F7830B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A744BF-25FC-7CF4-75F2-7F82AD1CE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2479-76C8-4102-929F-2795AEB5D4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70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FJzUHVJ2T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6B1F8A-6630-A24D-5D59-EBA62058E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5A1A3-7D80-4648-BC20-77DFAD1BC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7824" y="3322460"/>
            <a:ext cx="7142094" cy="98631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Specifika ve vzdělávání dospělých</a:t>
            </a:r>
            <a:endParaRPr lang="cs-CZ" sz="4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C38025-6DA7-7BB8-DB3D-57A2D67C3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824" y="4479532"/>
            <a:ext cx="9144000" cy="986319"/>
          </a:xfrm>
        </p:spPr>
        <p:txBody>
          <a:bodyPr>
            <a:normAutofit/>
          </a:bodyPr>
          <a:lstStyle/>
          <a:p>
            <a:pPr algn="l"/>
            <a:r>
              <a:rPr lang="cs-C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Únor 2025</a:t>
            </a:r>
            <a:endParaRPr 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4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42E6F1-DBE1-EC9A-5153-C489568FA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3F708-B541-778F-A1CE-9FF377C8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Na co je potřeba myslet?</a:t>
            </a:r>
            <a:r>
              <a:rPr lang="cs-CZ" sz="4000" dirty="0">
                <a:solidFill>
                  <a:schemeClr val="bg1"/>
                </a:solidFill>
                <a:latin typeface="Georgia"/>
              </a:rPr>
              <a:t> </a:t>
            </a: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1BCA9FA9-6E1B-9E89-8A8F-E12309352AAE}"/>
              </a:ext>
            </a:extLst>
          </p:cNvPr>
          <p:cNvSpPr txBox="1"/>
          <p:nvPr/>
        </p:nvSpPr>
        <p:spPr>
          <a:xfrm>
            <a:off x="4941869" y="91183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/>
              <a:t>Dospělí </a:t>
            </a:r>
            <a:r>
              <a:rPr lang="cs-CZ" sz="2400" b="1" dirty="0"/>
              <a:t>od 30. roku prochází procesem </a:t>
            </a:r>
            <a:r>
              <a:rPr lang="cs-CZ" sz="2400" b="1" dirty="0" smtClean="0"/>
              <a:t>stárnutí</a:t>
            </a:r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 smtClean="0"/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/>
              <a:t> </a:t>
            </a:r>
            <a:r>
              <a:rPr lang="cs-CZ" sz="2400" dirty="0"/>
              <a:t>• </a:t>
            </a:r>
            <a:r>
              <a:rPr lang="cs-CZ" sz="2400" b="1" dirty="0"/>
              <a:t>Únava je častým jevem </a:t>
            </a:r>
            <a:r>
              <a:rPr lang="cs-CZ" sz="2400" dirty="0"/>
              <a:t>a je nutné jí předcházet </a:t>
            </a:r>
            <a:r>
              <a:rPr lang="cs-CZ" sz="2400" b="1" dirty="0"/>
              <a:t>aktivizací vzdělávaných, výběrem aktivizačních metod a vynechání či minimalizování stereotypní činnosti</a:t>
            </a:r>
            <a:r>
              <a:rPr lang="cs-CZ" sz="2400" dirty="0"/>
              <a:t> (výkladu, zápisu, zaměstnávání jen jednoho smyslu...). </a:t>
            </a:r>
            <a:endParaRPr lang="cs-CZ" sz="2400" dirty="0" smtClean="0"/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/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/>
              <a:t>• </a:t>
            </a:r>
            <a:r>
              <a:rPr lang="cs-CZ" sz="2400" b="1" dirty="0"/>
              <a:t>Vnímání je vyvinutější než u dětí</a:t>
            </a:r>
            <a:r>
              <a:rPr lang="cs-CZ" sz="2400" dirty="0"/>
              <a:t>, ale učivo je vždy selektováno, nevnímají se všechny podněty. </a:t>
            </a:r>
            <a:r>
              <a:rPr lang="cs-CZ" sz="2400" b="1" dirty="0"/>
              <a:t>Motivace a citové zaujetí zvyšují vnímání. </a:t>
            </a:r>
            <a:endParaRPr lang="cs-CZ" sz="2400" b="1" dirty="0" smtClean="0"/>
          </a:p>
          <a:p>
            <a:pPr marL="800100" lvl="1" indent="-342900">
              <a:lnSpc>
                <a:spcPct val="140000"/>
              </a:lnSpc>
              <a:buFont typeface="Courier New"/>
              <a:buChar char="o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</a:t>
            </a: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791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42E6F1-DBE1-EC9A-5153-C489568FA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3F708-B541-778F-A1CE-9FF377C8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Na co je potřeba myslet?</a:t>
            </a:r>
            <a:r>
              <a:rPr lang="cs-CZ" sz="4000" dirty="0">
                <a:solidFill>
                  <a:schemeClr val="bg1"/>
                </a:solidFill>
                <a:latin typeface="Georgia"/>
              </a:rPr>
              <a:t> </a:t>
            </a: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1BCA9FA9-6E1B-9E89-8A8F-E12309352AAE}"/>
              </a:ext>
            </a:extLst>
          </p:cNvPr>
          <p:cNvSpPr txBox="1"/>
          <p:nvPr/>
        </p:nvSpPr>
        <p:spPr>
          <a:xfrm>
            <a:off x="4941869" y="91183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1" dirty="0" smtClean="0"/>
              <a:t>• </a:t>
            </a:r>
            <a:r>
              <a:rPr lang="cs-CZ" sz="2000" b="1" dirty="0"/>
              <a:t>Pozornost má dospělý lepší, umí se déle soustředit, pokud má dobrou motivaci. </a:t>
            </a:r>
            <a:r>
              <a:rPr lang="cs-CZ" sz="2000" dirty="0" smtClean="0"/>
              <a:t>Navozovat </a:t>
            </a:r>
            <a:r>
              <a:rPr lang="cs-CZ" sz="2000" dirty="0"/>
              <a:t>zpět pozornost je tedy možné různými metodami. Může jít např. o výraznou, nečekanou změnu stylu pedagogické práce, o překvapující projev chování lektora, o podnícení tvořivé spolupráce účastníků s lektorem apod. </a:t>
            </a:r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/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1" dirty="0" smtClean="0"/>
              <a:t>• </a:t>
            </a:r>
            <a:r>
              <a:rPr lang="cs-CZ" sz="2000" b="1" dirty="0"/>
              <a:t>Dospělý ztrácí mechanickou vlastnost zapamatování </a:t>
            </a:r>
            <a:r>
              <a:rPr lang="cs-CZ" sz="2000" dirty="0"/>
              <a:t>si, vyžaduje neustálé memorování, má však lepší schopnost logické paměti a pochopení podstaty věci. </a:t>
            </a:r>
          </a:p>
          <a:p>
            <a:pPr lvl="1"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1" dirty="0" smtClean="0">
                <a:solidFill>
                  <a:srgbClr val="3466FB"/>
                </a:solidFill>
              </a:rPr>
              <a:t>Dobrou </a:t>
            </a:r>
            <a:r>
              <a:rPr lang="cs-CZ" sz="2000" b="1" dirty="0">
                <a:solidFill>
                  <a:srgbClr val="3466FB"/>
                </a:solidFill>
              </a:rPr>
              <a:t>zprávou je, že schopnost učit se máme po celý život, věk v tom </a:t>
            </a:r>
            <a:r>
              <a:rPr lang="cs-CZ" sz="2000" b="1" dirty="0" smtClean="0">
                <a:solidFill>
                  <a:srgbClr val="3466FB"/>
                </a:solidFill>
              </a:rPr>
              <a:t>nehraje roli.</a:t>
            </a:r>
            <a:endParaRPr lang="cs-CZ" sz="2000" b="1" dirty="0">
              <a:solidFill>
                <a:srgbClr val="3466FB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</a:t>
            </a: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0279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D783AB-7095-40AB-3954-577D6BE6A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00919-D7E7-10A8-7F07-BEB848F2F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70" y="911832"/>
            <a:ext cx="3223629" cy="202657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Plánování semináře, </a:t>
            </a:r>
            <a:r>
              <a:rPr lang="cs-CZ" sz="4000" dirty="0" err="1" smtClean="0">
                <a:solidFill>
                  <a:schemeClr val="bg1"/>
                </a:solidFill>
                <a:latin typeface="Georgia"/>
              </a:rPr>
              <a:t>webináře</a:t>
            </a:r>
            <a:endParaRPr lang="cs-CZ" sz="4000" dirty="0">
              <a:solidFill>
                <a:schemeClr val="bg1"/>
              </a:solidFill>
              <a:latin typeface="Georgia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014E01A9-59F2-B863-CCE4-D2B9A18AF4E2}"/>
              </a:ext>
            </a:extLst>
          </p:cNvPr>
          <p:cNvSpPr txBox="1"/>
          <p:nvPr/>
        </p:nvSpPr>
        <p:spPr>
          <a:xfrm>
            <a:off x="4846895" y="452866"/>
            <a:ext cx="6719300" cy="6183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566FC"/>
                </a:solidFill>
                <a:latin typeface="Arial"/>
                <a:cs typeface="Arial"/>
              </a:rPr>
              <a:t>SKUPINOVÁ PRÁCE</a:t>
            </a: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566FC"/>
                </a:solidFill>
                <a:latin typeface="Arial"/>
                <a:cs typeface="Arial"/>
              </a:rPr>
              <a:t>Co vše je potřeba pro přípravu vzdělávání kolegů?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566FC"/>
                </a:solidFill>
                <a:latin typeface="Arial"/>
                <a:cs typeface="Arial"/>
              </a:rPr>
              <a:t>Jak budete postupovat? 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566FC"/>
                </a:solidFill>
                <a:latin typeface="Arial"/>
                <a:cs typeface="Arial"/>
              </a:rPr>
              <a:t>Co vše budete zjišťovat?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</a:t>
            </a:r>
          </a:p>
          <a:p>
            <a:pPr marL="342900" indent="-342900">
              <a:lnSpc>
                <a:spcPct val="140000"/>
              </a:lnSpc>
              <a:buFont typeface="Arial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192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D783AB-7095-40AB-3954-577D6BE6A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00919-D7E7-10A8-7F07-BEB848F2F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40" y="1753386"/>
            <a:ext cx="3042422" cy="118502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ZADÁNÍ ÚKOLU</a:t>
            </a:r>
            <a:endParaRPr lang="cs-CZ" sz="4000" dirty="0">
              <a:solidFill>
                <a:schemeClr val="bg1"/>
              </a:solidFill>
              <a:latin typeface="Georgia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014E01A9-59F2-B863-CCE4-D2B9A18AF4E2}"/>
              </a:ext>
            </a:extLst>
          </p:cNvPr>
          <p:cNvSpPr txBox="1"/>
          <p:nvPr/>
        </p:nvSpPr>
        <p:spPr>
          <a:xfrm>
            <a:off x="5353273" y="619760"/>
            <a:ext cx="5995447" cy="58826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/>
              <a:t>Vytvořte videotutoriál pro vaše kolegy a kolegyně ve škole. Zvolte si sami téma, které je ve škole potřebné. </a:t>
            </a:r>
            <a:endParaRPr lang="cs-CZ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/>
              <a:t>Připravte si plán na tvorbu videotutoriálu v rozsahu 2-3 min. a začněte tvořit tutoriál. </a:t>
            </a:r>
            <a:endParaRPr lang="cs-CZ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/>
              <a:t>Vyberte si téma pro krátký videotutoriál, se kterým se vaši kolegové ve škole potřebují seznámit</a:t>
            </a:r>
            <a:r>
              <a:rPr lang="cs-CZ" dirty="0" smtClean="0"/>
              <a:t>.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/>
              <a:t>V plánu charakterizujte vaši </a:t>
            </a:r>
            <a:r>
              <a:rPr lang="cs-CZ" b="1" dirty="0"/>
              <a:t>cílovou skupinu</a:t>
            </a:r>
            <a:r>
              <a:rPr lang="cs-CZ" dirty="0"/>
              <a:t>, jejich </a:t>
            </a:r>
            <a:r>
              <a:rPr lang="cs-CZ" b="1" dirty="0"/>
              <a:t>vzdělávací potřeby</a:t>
            </a:r>
            <a:r>
              <a:rPr lang="cs-CZ" dirty="0"/>
              <a:t>, popište, proč potřebují obeznámit s vybraným tématem (nástrojem, technologií apod.), definujte si </a:t>
            </a:r>
            <a:r>
              <a:rPr lang="cs-CZ" b="1" dirty="0"/>
              <a:t>cíl </a:t>
            </a:r>
            <a:r>
              <a:rPr lang="cs-CZ" dirty="0"/>
              <a:t>tutoriálu. </a:t>
            </a:r>
            <a:r>
              <a:rPr lang="cs-CZ" b="1" dirty="0"/>
              <a:t>Navrhněte</a:t>
            </a:r>
            <a:r>
              <a:rPr lang="cs-CZ" dirty="0"/>
              <a:t> si krátký scénář videa a </a:t>
            </a:r>
            <a:r>
              <a:rPr lang="cs-CZ" b="1" dirty="0"/>
              <a:t>popište</a:t>
            </a:r>
            <a:r>
              <a:rPr lang="cs-CZ" dirty="0"/>
              <a:t> proces, jakým budete video vytvářet a jak ho distribuovat ke kolegům. </a:t>
            </a:r>
            <a:endParaRPr lang="cs-CZ" sz="2000" b="1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859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D783AB-7095-40AB-3954-577D6BE6A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00919-D7E7-10A8-7F07-BEB848F2F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40" y="1753386"/>
            <a:ext cx="3042422" cy="118502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ZADÁNÍ ÚKOLU - PLÁN</a:t>
            </a:r>
            <a:endParaRPr lang="cs-CZ" sz="4000" dirty="0">
              <a:solidFill>
                <a:schemeClr val="bg1"/>
              </a:solidFill>
              <a:latin typeface="Georgia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014E01A9-59F2-B863-CCE4-D2B9A18AF4E2}"/>
              </a:ext>
            </a:extLst>
          </p:cNvPr>
          <p:cNvSpPr txBox="1"/>
          <p:nvPr/>
        </p:nvSpPr>
        <p:spPr>
          <a:xfrm>
            <a:off x="5353273" y="619760"/>
            <a:ext cx="5995447" cy="58826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1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466FB"/>
                </a:solidFill>
              </a:rPr>
              <a:t>• </a:t>
            </a:r>
            <a:r>
              <a:rPr lang="cs-CZ" sz="2400" dirty="0" smtClean="0">
                <a:solidFill>
                  <a:srgbClr val="3466FB"/>
                </a:solidFill>
              </a:rPr>
              <a:t>pozdravení </a:t>
            </a:r>
            <a:r>
              <a:rPr lang="cs-CZ" sz="2400" dirty="0">
                <a:solidFill>
                  <a:srgbClr val="3466FB"/>
                </a:solidFill>
              </a:rPr>
              <a:t>a úvod, vytvoření kontextu, </a:t>
            </a:r>
            <a:endParaRPr lang="cs-CZ" sz="2400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466FB"/>
                </a:solidFill>
              </a:rPr>
              <a:t>• </a:t>
            </a:r>
            <a:r>
              <a:rPr lang="cs-CZ" sz="2400" dirty="0">
                <a:solidFill>
                  <a:srgbClr val="3466FB"/>
                </a:solidFill>
              </a:rPr>
              <a:t>motivační expozice, ideálně spojená s příkladem, </a:t>
            </a:r>
            <a:endParaRPr lang="cs-CZ" sz="2400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466FB"/>
                </a:solidFill>
              </a:rPr>
              <a:t>• </a:t>
            </a:r>
            <a:r>
              <a:rPr lang="cs-CZ" sz="2400" dirty="0">
                <a:solidFill>
                  <a:srgbClr val="3466FB"/>
                </a:solidFill>
              </a:rPr>
              <a:t>vlastní výklad nebo řešení, </a:t>
            </a:r>
            <a:endParaRPr lang="cs-CZ" sz="2400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466FB"/>
                </a:solidFill>
              </a:rPr>
              <a:t>• </a:t>
            </a:r>
            <a:r>
              <a:rPr lang="cs-CZ" sz="2400" dirty="0">
                <a:solidFill>
                  <a:srgbClr val="3466FB"/>
                </a:solidFill>
              </a:rPr>
              <a:t>shrnutí, </a:t>
            </a:r>
            <a:endParaRPr lang="cs-CZ" sz="2400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466FB"/>
                </a:solidFill>
              </a:rPr>
              <a:t>• </a:t>
            </a:r>
            <a:r>
              <a:rPr lang="cs-CZ" sz="2400" dirty="0">
                <a:solidFill>
                  <a:srgbClr val="3466FB"/>
                </a:solidFill>
              </a:rPr>
              <a:t>závěr, </a:t>
            </a:r>
            <a:endParaRPr lang="cs-CZ" sz="2400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 smtClean="0">
                <a:solidFill>
                  <a:srgbClr val="3466FB"/>
                </a:solidFill>
              </a:rPr>
              <a:t>• </a:t>
            </a:r>
            <a:r>
              <a:rPr lang="cs-CZ" sz="2400" dirty="0">
                <a:solidFill>
                  <a:srgbClr val="3466FB"/>
                </a:solidFill>
              </a:rPr>
              <a:t>výzva k </a:t>
            </a:r>
            <a:r>
              <a:rPr lang="cs-CZ" sz="2400" dirty="0" smtClean="0">
                <a:solidFill>
                  <a:srgbClr val="3466FB"/>
                </a:solidFill>
              </a:rPr>
              <a:t>akci</a:t>
            </a:r>
            <a:endParaRPr lang="cs-CZ" sz="2400" b="1" dirty="0">
              <a:solidFill>
                <a:srgbClr val="3466F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710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Cíle setkání</a:t>
            </a:r>
            <a:endParaRPr lang="cs-CZ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939645" y="744718"/>
            <a:ext cx="6759231" cy="55225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/>
          </a:p>
          <a:p>
            <a:r>
              <a:rPr lang="cs-CZ" dirty="0"/>
              <a:t>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Rozlišíte specifika ve vzdělávání dospělých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Zdokonalíte se v lektorských dovednostech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Poznáte aktivizující metody vhodné pro výuku dospělých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Dostanete zadání pro zpracování domácího úkolu</a:t>
            </a: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3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K2 – kompetence mentorské, </a:t>
            </a:r>
            <a:r>
              <a:rPr lang="cs-CZ" sz="28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koučovací</a:t>
            </a:r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a lektorské – </a:t>
            </a:r>
            <a:r>
              <a:rPr lang="cs-CZ" sz="28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andragoigické</a:t>
            </a:r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techniky</a:t>
            </a:r>
            <a:endParaRPr lang="cs-CZ" sz="28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654501" y="537328"/>
            <a:ext cx="5469888" cy="46568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>
                <a:solidFill>
                  <a:srgbClr val="3566FC"/>
                </a:solidFill>
                <a:latin typeface="Arial"/>
                <a:cs typeface="Arial"/>
              </a:rPr>
              <a:t>    </a:t>
            </a:r>
            <a:endParaRPr lang="cs-CZ" sz="2400">
              <a:solidFill>
                <a:srgbClr val="3566FC"/>
              </a:solidFill>
              <a:latin typeface="Arial"/>
              <a:cs typeface="Arial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7366C79-6B1D-4C7A-938C-B541022589BE}"/>
              </a:ext>
            </a:extLst>
          </p:cNvPr>
          <p:cNvSpPr/>
          <p:nvPr/>
        </p:nvSpPr>
        <p:spPr>
          <a:xfrm>
            <a:off x="4835952" y="911833"/>
            <a:ext cx="6532774" cy="570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466FB"/>
                </a:solidFill>
              </a:rPr>
              <a:t>uplatňuje </a:t>
            </a:r>
            <a:r>
              <a:rPr lang="cs-CZ" sz="2000" dirty="0">
                <a:solidFill>
                  <a:srgbClr val="3466FB"/>
                </a:solidFill>
              </a:rPr>
              <a:t>prvky mentorských a koučovacích dovedností a technik v prostředí školy a ve své práci</a:t>
            </a:r>
            <a:r>
              <a:rPr lang="cs-CZ" sz="2000" dirty="0" smtClean="0">
                <a:solidFill>
                  <a:srgbClr val="3466FB"/>
                </a:solidFill>
              </a:rPr>
              <a:t>;</a:t>
            </a:r>
            <a:endParaRPr lang="cs-CZ" sz="2000" dirty="0">
              <a:solidFill>
                <a:srgbClr val="3466F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466FB"/>
                </a:solidFill>
              </a:rPr>
              <a:t>využívá pro reflexi praxe kompetenční rámec kvalitní pedagogické praxe se zaměřením na využití digitálních technologií</a:t>
            </a:r>
            <a:r>
              <a:rPr lang="cs-CZ" sz="2000" dirty="0" smtClean="0">
                <a:solidFill>
                  <a:srgbClr val="3466FB"/>
                </a:solidFill>
              </a:rPr>
              <a:t>;</a:t>
            </a:r>
            <a:endParaRPr lang="cs-CZ" sz="2000" dirty="0">
              <a:solidFill>
                <a:srgbClr val="3466F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466FB"/>
                </a:solidFill>
              </a:rPr>
              <a:t>vzdělává se v lektorských dovednostech a andragogice tak, aby mohl pomáhat dospělým učit se a volit jejich cestu celoživotního vzdělávání;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466FB"/>
                </a:solidFill>
              </a:rPr>
              <a:t>orientuje se v různých metodách vzdělávání s ohledem na nové vědecké poznatky a aktuální technologický vývoj, dokáže je dalším osobám erudovaně doporučit a podpořit je v jejich užití pro jejich další osobní i profesní růst;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466FB"/>
                </a:solidFill>
              </a:rPr>
              <a:t>podílí se na tvorbě a sestavení plánu seberozvoje i autoevaluace pedagogů, na profesním portfoliu a sebemotivaci;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466FB"/>
                </a:solidFill>
              </a:rPr>
              <a:t>vzdělává se v oblasti vedení lidí a pedagogického leadershipu.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K2 – kompetence mentorské, </a:t>
            </a:r>
            <a:r>
              <a:rPr lang="cs-CZ" sz="28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koučovací</a:t>
            </a:r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a lektorské – </a:t>
            </a:r>
            <a:r>
              <a:rPr lang="cs-CZ" sz="28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andragoigické</a:t>
            </a:r>
            <a:r>
              <a:rPr lang="cs-CZ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techniky</a:t>
            </a:r>
            <a:endParaRPr lang="cs-CZ" sz="28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654501" y="537328"/>
            <a:ext cx="5469888" cy="46568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 smtClean="0">
                <a:solidFill>
                  <a:srgbClr val="3566FC"/>
                </a:solidFill>
                <a:latin typeface="Arial"/>
                <a:cs typeface="Arial"/>
              </a:rPr>
              <a:t>    Pojďme se ohlédnout do minulosti: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 smtClean="0">
                <a:solidFill>
                  <a:srgbClr val="3566FC"/>
                </a:solidFill>
                <a:latin typeface="Arial"/>
                <a:cs typeface="Arial"/>
              </a:rPr>
              <a:t>Marečku podejte mi pero</a:t>
            </a: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  <a:hlinkClick r:id="rId3"/>
              </a:rPr>
              <a:t>https://</a:t>
            </a:r>
            <a:r>
              <a:rPr lang="cs-CZ" sz="2400" dirty="0" smtClean="0">
                <a:solidFill>
                  <a:srgbClr val="3566FC"/>
                </a:solidFill>
                <a:latin typeface="Arial"/>
                <a:cs typeface="Arial"/>
                <a:hlinkClick r:id="rId3"/>
              </a:rPr>
              <a:t>www.youtube.com/watch?v=vFJzUHVJ2T4</a:t>
            </a:r>
            <a:endParaRPr lang="cs-CZ" sz="24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7366C79-6B1D-4C7A-938C-B541022589BE}"/>
              </a:ext>
            </a:extLst>
          </p:cNvPr>
          <p:cNvSpPr/>
          <p:nvPr/>
        </p:nvSpPr>
        <p:spPr>
          <a:xfrm>
            <a:off x="4835952" y="911833"/>
            <a:ext cx="6532774" cy="74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6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Mapování zkušeností</a:t>
            </a:r>
            <a:endParaRPr lang="cs-CZ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829709" y="911832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50000"/>
              </a:lnSpc>
            </a:pPr>
            <a:endParaRPr lang="cs-CZ" dirty="0" smtClean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Jakou máte zkušenost se vzděláváním kolegů?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jste již vyzkoušeli?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vám funguje? Z čeho máte radost?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na vzdělávání připravujete?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čeho máte obavy?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3466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čem potřebujete podpořit?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cs-CZ" dirty="0">
              <a:solidFill>
                <a:srgbClr val="3466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Rozdíl ve vzdělávání dětí a dospělých</a:t>
            </a:r>
            <a:endParaRPr lang="cs-CZ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332269" y="98295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>
                <a:solidFill>
                  <a:srgbClr val="3566FC"/>
                </a:solidFill>
                <a:latin typeface="Arial"/>
                <a:cs typeface="Arial"/>
              </a:rPr>
              <a:t>   Ž</a:t>
            </a:r>
            <a:r>
              <a:rPr lang="cs-CZ" sz="2000" dirty="0" smtClean="0">
                <a:solidFill>
                  <a:srgbClr val="3566FC"/>
                </a:solidFill>
                <a:latin typeface="Arial"/>
                <a:cs typeface="Arial"/>
              </a:rPr>
              <a:t>ivotní dovednosti dnes: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>
                <a:solidFill>
                  <a:srgbClr val="3566FC"/>
                </a:solidFill>
                <a:latin typeface="Arial"/>
                <a:cs typeface="Arial"/>
              </a:rPr>
              <a:t> https://</a:t>
            </a:r>
            <a:r>
              <a:rPr lang="cs-CZ" sz="2000" dirty="0" smtClean="0">
                <a:solidFill>
                  <a:srgbClr val="3566FC"/>
                </a:solidFill>
                <a:latin typeface="Arial"/>
                <a:cs typeface="Arial"/>
              </a:rPr>
              <a:t>www.youtube.com/watch?v=ZkdjYXGxtR4&amp;list=PLZAVTpdrWOvW6O3frZBxXIHlsXYvbbzmi&amp;index=2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>
                <a:solidFill>
                  <a:srgbClr val="3566FC"/>
                </a:solidFill>
                <a:latin typeface="Arial"/>
                <a:cs typeface="Arial"/>
              </a:rPr>
              <a:t>    </a:t>
            </a: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      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810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EFE7-50A5-243E-48A2-1874C05D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Rozdíl ve vzdělávání dětí a dospělých</a:t>
            </a:r>
            <a:endParaRPr lang="cs-CZ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941CA06C-87A1-C162-E728-F9F8A611BA4A}"/>
              </a:ext>
            </a:extLst>
          </p:cNvPr>
          <p:cNvSpPr txBox="1"/>
          <p:nvPr/>
        </p:nvSpPr>
        <p:spPr>
          <a:xfrm>
            <a:off x="4210349" y="72895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 smtClean="0">
                <a:solidFill>
                  <a:srgbClr val="3566FC"/>
                </a:solidFill>
                <a:latin typeface="Arial"/>
                <a:cs typeface="Arial"/>
              </a:rPr>
              <a:t>SKUPINOVÁ PRÁCE</a:t>
            </a: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>
                <a:solidFill>
                  <a:srgbClr val="3466FB"/>
                </a:solidFill>
              </a:rPr>
              <a:t>Jaké zkušenosti mají učitelé, kteří se chtějí dále vzdělávat? </a:t>
            </a: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466FB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>
                <a:solidFill>
                  <a:srgbClr val="3466FB"/>
                </a:solidFill>
                <a:latin typeface="Arial"/>
                <a:cs typeface="Arial"/>
              </a:rPr>
              <a:t>J</a:t>
            </a:r>
            <a:r>
              <a:rPr lang="cs-CZ" dirty="0" smtClean="0">
                <a:solidFill>
                  <a:srgbClr val="3466FB"/>
                </a:solidFill>
              </a:rPr>
              <a:t>aké </a:t>
            </a:r>
            <a:r>
              <a:rPr lang="cs-CZ" dirty="0">
                <a:solidFill>
                  <a:srgbClr val="3466FB"/>
                </a:solidFill>
              </a:rPr>
              <a:t>životní priority vnímáte u učitelů a které by mohly mít vliv na jejich další </a:t>
            </a:r>
            <a:r>
              <a:rPr lang="cs-CZ" dirty="0" smtClean="0">
                <a:solidFill>
                  <a:srgbClr val="3466FB"/>
                </a:solidFill>
              </a:rPr>
              <a:t>vzdělávání?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3466FB"/>
                </a:solidFill>
              </a:rPr>
              <a:t>Jak </a:t>
            </a:r>
            <a:r>
              <a:rPr lang="cs-CZ" dirty="0">
                <a:solidFill>
                  <a:srgbClr val="3466FB"/>
                </a:solidFill>
              </a:rPr>
              <a:t>ovlivňuje vzdělávání zralost učitelů? Jedná se z hlediska zralosti o homogenní nebo heterogenní </a:t>
            </a:r>
            <a:r>
              <a:rPr lang="cs-CZ" dirty="0" smtClean="0">
                <a:solidFill>
                  <a:srgbClr val="3466FB"/>
                </a:solidFill>
              </a:rPr>
              <a:t>skupinu?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3466FB"/>
                </a:solidFill>
              </a:rPr>
              <a:t>Jaká </a:t>
            </a:r>
            <a:r>
              <a:rPr lang="cs-CZ" dirty="0">
                <a:solidFill>
                  <a:srgbClr val="3466FB"/>
                </a:solidFill>
              </a:rPr>
              <a:t>je u učitelů motivace pro vzdělávání? Jaký je u nich hlavní záměr, pokud se účastní vzdělávání?</a:t>
            </a:r>
            <a:r>
              <a:rPr lang="cs-CZ" sz="2000" dirty="0">
                <a:solidFill>
                  <a:srgbClr val="3566FC"/>
                </a:solidFill>
                <a:latin typeface="Arial"/>
                <a:cs typeface="Arial"/>
              </a:rPr>
              <a:t>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 smtClean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>
                <a:solidFill>
                  <a:srgbClr val="3566FC"/>
                </a:solidFill>
                <a:latin typeface="Arial"/>
                <a:cs typeface="Arial"/>
              </a:rPr>
              <a:t>    </a:t>
            </a: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      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dirty="0">
                <a:solidFill>
                  <a:srgbClr val="3566FC"/>
                </a:solidFill>
                <a:latin typeface="Arial"/>
                <a:cs typeface="Arial"/>
              </a:rPr>
              <a:t>   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546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832943-6EFE-090F-8339-86EC5FBA2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D70B2-FAA8-9701-33FD-3BBE228B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DOCILITA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01960D3F-1D8B-2F1C-1DF8-8804A6FAB001}"/>
              </a:ext>
            </a:extLst>
          </p:cNvPr>
          <p:cNvSpPr txBox="1"/>
          <p:nvPr/>
        </p:nvSpPr>
        <p:spPr>
          <a:xfrm>
            <a:off x="4941869" y="91183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dirty="0">
              <a:solidFill>
                <a:srgbClr val="3566FC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3466FB"/>
                </a:solidFill>
              </a:rPr>
              <a:t>Vzdělavatelnost </a:t>
            </a:r>
            <a:r>
              <a:rPr lang="cs-CZ" dirty="0">
                <a:solidFill>
                  <a:srgbClr val="3466FB"/>
                </a:solidFill>
              </a:rPr>
              <a:t>neboli schopnost zapojit se do procesu vzdělávání</a:t>
            </a:r>
            <a:r>
              <a:rPr lang="cs-CZ" dirty="0" smtClean="0"/>
              <a:t>.</a:t>
            </a: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/>
              <a:t> </a:t>
            </a:r>
            <a:endParaRPr lang="cs-CZ" sz="2400" dirty="0">
              <a:solidFill>
                <a:srgbClr val="3566FC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>
                <a:solidFill>
                  <a:srgbClr val="3466FB"/>
                </a:solidFill>
              </a:rPr>
              <a:t>D</a:t>
            </a:r>
            <a:r>
              <a:rPr lang="cs-CZ" dirty="0" smtClean="0">
                <a:solidFill>
                  <a:srgbClr val="3466FB"/>
                </a:solidFill>
              </a:rPr>
              <a:t>ospělý </a:t>
            </a:r>
            <a:r>
              <a:rPr lang="cs-CZ" dirty="0">
                <a:solidFill>
                  <a:srgbClr val="3466FB"/>
                </a:solidFill>
              </a:rPr>
              <a:t>člověk je vzdělavatelný </a:t>
            </a:r>
            <a:r>
              <a:rPr lang="cs-CZ" u="sng" dirty="0">
                <a:solidFill>
                  <a:srgbClr val="3466FB"/>
                </a:solidFill>
              </a:rPr>
              <a:t>ve všech fázích svého života</a:t>
            </a:r>
            <a:r>
              <a:rPr lang="cs-CZ" dirty="0">
                <a:solidFill>
                  <a:srgbClr val="3466FB"/>
                </a:solidFill>
              </a:rPr>
              <a:t>, jen je potřeba jít na to trošku jinak. </a:t>
            </a: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/>
              <a:t>• </a:t>
            </a:r>
            <a:r>
              <a:rPr lang="cs-CZ" sz="2400" dirty="0"/>
              <a:t>přizpůsobit materiály velikostí písma či kontrastem, </a:t>
            </a:r>
            <a:endParaRPr lang="cs-CZ" sz="2400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/>
              <a:t>• </a:t>
            </a:r>
            <a:r>
              <a:rPr lang="cs-CZ" dirty="0"/>
              <a:t>uzpůsobit hlasitost věku účastníků </a:t>
            </a:r>
            <a:endParaRPr lang="cs-CZ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/>
              <a:t>• </a:t>
            </a:r>
            <a:r>
              <a:rPr lang="cs-CZ" dirty="0"/>
              <a:t>používat mnemotechnické pomůcky </a:t>
            </a:r>
            <a:endParaRPr lang="cs-CZ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/>
              <a:t>• </a:t>
            </a:r>
            <a:r>
              <a:rPr lang="cs-CZ" dirty="0"/>
              <a:t>uvádět příklady z praxe </a:t>
            </a:r>
            <a:endParaRPr lang="cs-CZ" dirty="0" smtClean="0"/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/>
              <a:t>• </a:t>
            </a:r>
            <a:r>
              <a:rPr lang="cs-CZ" dirty="0"/>
              <a:t>propojovat informace dle smysluplných celků apod. </a:t>
            </a: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dirty="0" smtClean="0">
              <a:solidFill>
                <a:srgbClr val="3466FB"/>
              </a:solidFill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466FB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dirty="0">
              <a:solidFill>
                <a:srgbClr val="3566F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237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4EB1A4-9798-DD45-5C6A-3EC44404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57A59-2157-53F7-5E5D-9E80D430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1" y="911832"/>
            <a:ext cx="2870771" cy="202657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Georgia"/>
              </a:rPr>
              <a:t> </a:t>
            </a:r>
            <a:r>
              <a:rPr lang="cs-CZ" sz="4000" dirty="0" smtClean="0">
                <a:solidFill>
                  <a:schemeClr val="bg1"/>
                </a:solidFill>
                <a:latin typeface="Georgia"/>
              </a:rPr>
              <a:t>Vzdělávání dospělých</a:t>
            </a:r>
            <a:endParaRPr lang="cs-CZ" sz="4000" dirty="0">
              <a:solidFill>
                <a:schemeClr val="bg1"/>
              </a:solidFill>
              <a:latin typeface="Georgia"/>
            </a:endParaRPr>
          </a:p>
        </p:txBody>
      </p:sp>
      <p:sp>
        <p:nvSpPr>
          <p:cNvPr id="4" name="Zástupný symbol pro text 11">
            <a:extLst>
              <a:ext uri="{FF2B5EF4-FFF2-40B4-BE49-F238E27FC236}">
                <a16:creationId xmlns:a16="http://schemas.microsoft.com/office/drawing/2014/main" id="{075968F4-5B86-EC35-ED3F-741F256D260D}"/>
              </a:ext>
            </a:extLst>
          </p:cNvPr>
          <p:cNvSpPr txBox="1"/>
          <p:nvPr/>
        </p:nvSpPr>
        <p:spPr>
          <a:xfrm>
            <a:off x="4941869" y="911833"/>
            <a:ext cx="6719300" cy="53554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>
              <a:lnSpc>
                <a:spcPct val="14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rgbClr val="3466FB"/>
                </a:solidFill>
              </a:rPr>
              <a:t>I když jsou mezi lidmi individuální rozdíly, dospělým se nejlépe učí mezi </a:t>
            </a:r>
            <a:r>
              <a:rPr lang="cs-CZ" sz="2800" dirty="0">
                <a:solidFill>
                  <a:srgbClr val="02226F"/>
                </a:solidFill>
              </a:rPr>
              <a:t>9 a 11 hodinou </a:t>
            </a:r>
            <a:r>
              <a:rPr lang="cs-CZ" sz="2800" dirty="0" smtClean="0">
                <a:solidFill>
                  <a:srgbClr val="3466FB"/>
                </a:solidFill>
              </a:rPr>
              <a:t>dopoledne </a:t>
            </a:r>
            <a:r>
              <a:rPr lang="cs-CZ" sz="2800" dirty="0" smtClean="0">
                <a:solidFill>
                  <a:srgbClr val="3466FB"/>
                </a:solidFill>
                <a:sym typeface="Wingdings" panose="05000000000000000000" pitchFamily="2" charset="2"/>
              </a:rPr>
              <a:t></a:t>
            </a:r>
            <a:r>
              <a:rPr lang="cs-CZ" sz="2800" dirty="0" smtClean="0">
                <a:solidFill>
                  <a:srgbClr val="3466FB"/>
                </a:solidFill>
              </a:rPr>
              <a:t>. </a:t>
            </a:r>
            <a:r>
              <a:rPr lang="cs-CZ" sz="2800" dirty="0">
                <a:solidFill>
                  <a:srgbClr val="3466FB"/>
                </a:solidFill>
              </a:rPr>
              <a:t>Naopak mezi </a:t>
            </a:r>
            <a:r>
              <a:rPr lang="cs-CZ" sz="2800" dirty="0">
                <a:solidFill>
                  <a:srgbClr val="C00000"/>
                </a:solidFill>
              </a:rPr>
              <a:t>13.-15. </a:t>
            </a:r>
            <a:r>
              <a:rPr lang="cs-CZ" sz="2800" dirty="0" smtClean="0">
                <a:solidFill>
                  <a:srgbClr val="C00000"/>
                </a:solidFill>
              </a:rPr>
              <a:t>hodinou  </a:t>
            </a:r>
            <a:r>
              <a:rPr lang="cs-CZ" sz="2800" dirty="0">
                <a:solidFill>
                  <a:srgbClr val="3466FB"/>
                </a:solidFill>
              </a:rPr>
              <a:t>nastává výrazný propad výkonnosti, takže pokud budete lektorovat v tomto čase, je lepší zařadit aktivizační metody výuky. Druhý výkonnostní vrchol nastává mezi </a:t>
            </a:r>
            <a:r>
              <a:rPr lang="cs-CZ" sz="2800" dirty="0">
                <a:solidFill>
                  <a:srgbClr val="02226F"/>
                </a:solidFill>
              </a:rPr>
              <a:t>17.-18. </a:t>
            </a:r>
            <a:r>
              <a:rPr lang="cs-CZ" sz="2800" dirty="0" smtClean="0">
                <a:solidFill>
                  <a:srgbClr val="02226F"/>
                </a:solidFill>
              </a:rPr>
              <a:t>hodinou </a:t>
            </a:r>
            <a:r>
              <a:rPr lang="cs-CZ" sz="2800" dirty="0" smtClean="0">
                <a:solidFill>
                  <a:srgbClr val="02226F"/>
                </a:solidFill>
                <a:sym typeface="Wingdings" panose="05000000000000000000" pitchFamily="2" charset="2"/>
              </a:rPr>
              <a:t></a:t>
            </a:r>
            <a:r>
              <a:rPr lang="cs-CZ" sz="2800" dirty="0" smtClean="0">
                <a:solidFill>
                  <a:srgbClr val="02226F"/>
                </a:solidFill>
              </a:rPr>
              <a:t>. </a:t>
            </a:r>
            <a:endParaRPr lang="cs-CZ" sz="2800" dirty="0">
              <a:solidFill>
                <a:srgbClr val="02226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584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2B9B8EE34BF946BC80203537A9B9D2" ma:contentTypeVersion="6" ma:contentTypeDescription="Vytvoří nový dokument" ma:contentTypeScope="" ma:versionID="52a0e33602545f96b85c497f742c8b05">
  <xsd:schema xmlns:xsd="http://www.w3.org/2001/XMLSchema" xmlns:xs="http://www.w3.org/2001/XMLSchema" xmlns:p="http://schemas.microsoft.com/office/2006/metadata/properties" xmlns:ns2="55b5e80e-8c7f-4a73-a8d6-ce5b4d244673" xmlns:ns3="65701c0b-b076-413e-b1c8-0cef40b1fe35" targetNamespace="http://schemas.microsoft.com/office/2006/metadata/properties" ma:root="true" ma:fieldsID="94b3effbbf8215e17ff59112b7ae804b" ns2:_="" ns3:_="">
    <xsd:import namespace="55b5e80e-8c7f-4a73-a8d6-ce5b4d244673"/>
    <xsd:import namespace="65701c0b-b076-413e-b1c8-0cef40b1fe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5e80e-8c7f-4a73-a8d6-ce5b4d2446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01c0b-b076-413e-b1c8-0cef40b1fe3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5A1140-4468-4BCC-A9B8-7A4B48240E91}">
  <ds:schemaRefs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65701c0b-b076-413e-b1c8-0cef40b1fe35"/>
    <ds:schemaRef ds:uri="http://schemas.microsoft.com/office/2006/documentManagement/types"/>
    <ds:schemaRef ds:uri="http://schemas.openxmlformats.org/package/2006/metadata/core-properties"/>
    <ds:schemaRef ds:uri="55b5e80e-8c7f-4a73-a8d6-ce5b4d24467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6C439AE-4DED-4C4C-9240-DCB51E7A57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A21849-7520-4059-A67B-BFAA20BF113C}">
  <ds:schemaRefs>
    <ds:schemaRef ds:uri="55b5e80e-8c7f-4a73-a8d6-ce5b4d244673"/>
    <ds:schemaRef ds:uri="65701c0b-b076-413e-b1c8-0cef40b1fe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581</Words>
  <Application>Microsoft Office PowerPoint</Application>
  <PresentationFormat>Širokoúhlá obrazovka</PresentationFormat>
  <Paragraphs>144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Georgia</vt:lpstr>
      <vt:lpstr>Times New Roman</vt:lpstr>
      <vt:lpstr>Wingdings</vt:lpstr>
      <vt:lpstr>Motiv Office</vt:lpstr>
      <vt:lpstr>Specifika ve vzdělávání dospělých</vt:lpstr>
      <vt:lpstr>Cíle setkání</vt:lpstr>
      <vt:lpstr>K2 – kompetence mentorské, koučovací a lektorské – andragoigické techniky</vt:lpstr>
      <vt:lpstr>K2 – kompetence mentorské, koučovací a lektorské – andragoigické techniky</vt:lpstr>
      <vt:lpstr>Mapování zkušeností</vt:lpstr>
      <vt:lpstr>Rozdíl ve vzdělávání dětí a dospělých</vt:lpstr>
      <vt:lpstr>Rozdíl ve vzdělávání dětí a dospělých</vt:lpstr>
      <vt:lpstr>DOCILITA</vt:lpstr>
      <vt:lpstr> Vzdělávání dospělých</vt:lpstr>
      <vt:lpstr>Na co je potřeba myslet? </vt:lpstr>
      <vt:lpstr>Na co je potřeba myslet? </vt:lpstr>
      <vt:lpstr>Plánování semináře, webináře</vt:lpstr>
      <vt:lpstr>ZADÁNÍ ÚKOLU</vt:lpstr>
      <vt:lpstr>ZADÁNÍ ÚKOLU - PLÁN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Zora Sokolová</dc:creator>
  <cp:lastModifiedBy>Jana Kazíková</cp:lastModifiedBy>
  <cp:revision>12</cp:revision>
  <dcterms:created xsi:type="dcterms:W3CDTF">2025-02-04T22:26:56Z</dcterms:created>
  <dcterms:modified xsi:type="dcterms:W3CDTF">2025-03-13T14:29:24Z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0x010100312B9B8EE34BF946BC80203537A9B9D2</vt:lpwstr>
  </property>
  <property fmtid="{D5CDD505-2E9C-101B-9397-08002B2CF9AE}" pid="3" name="MediaServiceImageTags">
    <vt:lpwstr/>
  </property>
</Properties>
</file>