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60" r:id="rId3"/>
    <p:sldId id="275" r:id="rId4"/>
    <p:sldId id="344" r:id="rId5"/>
    <p:sldId id="276" r:id="rId6"/>
    <p:sldId id="257" r:id="rId7"/>
    <p:sldId id="345" r:id="rId8"/>
    <p:sldId id="346" r:id="rId9"/>
    <p:sldId id="264" r:id="rId10"/>
    <p:sldId id="266" r:id="rId11"/>
    <p:sldId id="268" r:id="rId12"/>
    <p:sldId id="269" r:id="rId13"/>
    <p:sldId id="258" r:id="rId14"/>
    <p:sldId id="261" r:id="rId15"/>
    <p:sldId id="262" r:id="rId16"/>
    <p:sldId id="263" r:id="rId17"/>
    <p:sldId id="318" r:id="rId18"/>
    <p:sldId id="319" r:id="rId19"/>
    <p:sldId id="321" r:id="rId20"/>
    <p:sldId id="322" r:id="rId21"/>
    <p:sldId id="320" r:id="rId22"/>
    <p:sldId id="272" r:id="rId23"/>
    <p:sldId id="273" r:id="rId24"/>
    <p:sldId id="271" r:id="rId25"/>
    <p:sldId id="327" r:id="rId26"/>
    <p:sldId id="343" r:id="rId27"/>
    <p:sldId id="386" r:id="rId28"/>
    <p:sldId id="323" r:id="rId29"/>
    <p:sldId id="267" r:id="rId30"/>
    <p:sldId id="270" r:id="rId31"/>
    <p:sldId id="347" r:id="rId32"/>
    <p:sldId id="324" r:id="rId33"/>
    <p:sldId id="325" r:id="rId34"/>
    <p:sldId id="371" r:id="rId35"/>
    <p:sldId id="372" r:id="rId36"/>
    <p:sldId id="373" r:id="rId37"/>
    <p:sldId id="374" r:id="rId38"/>
    <p:sldId id="375" r:id="rId39"/>
    <p:sldId id="385" r:id="rId40"/>
    <p:sldId id="376" r:id="rId41"/>
    <p:sldId id="377" r:id="rId42"/>
    <p:sldId id="378" r:id="rId43"/>
    <p:sldId id="379" r:id="rId44"/>
    <p:sldId id="380" r:id="rId45"/>
    <p:sldId id="384" r:id="rId46"/>
    <p:sldId id="348" r:id="rId47"/>
    <p:sldId id="274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9B25D-821A-46E5-81B3-CFB0B34AC09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71BCC-516D-4A82-89A3-5DF07DF7293E}">
      <dgm:prSet/>
      <dgm:spPr/>
      <dgm:t>
        <a:bodyPr/>
        <a:lstStyle/>
        <a:p>
          <a:r>
            <a:rPr lang="cs-CZ"/>
            <a:t>Vaše současné zkušenosti s koučováním a mentoringem</a:t>
          </a:r>
          <a:endParaRPr lang="en-US"/>
        </a:p>
      </dgm:t>
    </dgm:pt>
    <dgm:pt modelId="{0629AD02-79B5-4268-A1B0-DB53B1BEA9D1}" type="parTrans" cxnId="{1AE35188-E019-4869-8840-F1AEDF8E5E57}">
      <dgm:prSet/>
      <dgm:spPr/>
      <dgm:t>
        <a:bodyPr/>
        <a:lstStyle/>
        <a:p>
          <a:endParaRPr lang="en-US"/>
        </a:p>
      </dgm:t>
    </dgm:pt>
    <dgm:pt modelId="{732B5AE6-51BE-445E-91AE-531158F6F5E4}" type="sibTrans" cxnId="{1AE35188-E019-4869-8840-F1AEDF8E5E57}">
      <dgm:prSet/>
      <dgm:spPr/>
      <dgm:t>
        <a:bodyPr/>
        <a:lstStyle/>
        <a:p>
          <a:endParaRPr lang="en-US"/>
        </a:p>
      </dgm:t>
    </dgm:pt>
    <dgm:pt modelId="{3BA516A1-5131-47E1-99DA-33272E51F74F}">
      <dgm:prSet/>
      <dgm:spPr/>
      <dgm:t>
        <a:bodyPr/>
        <a:lstStyle/>
        <a:p>
          <a:r>
            <a:rPr lang="cs-CZ" dirty="0"/>
            <a:t>Co Vás nejvíce zajímá?</a:t>
          </a:r>
          <a:endParaRPr lang="en-US" dirty="0"/>
        </a:p>
      </dgm:t>
    </dgm:pt>
    <dgm:pt modelId="{F1932F96-A1C2-43D1-AFAC-B0C2CEBA47EA}" type="parTrans" cxnId="{8C07CA01-6424-465F-B0F8-E265EA96D036}">
      <dgm:prSet/>
      <dgm:spPr/>
      <dgm:t>
        <a:bodyPr/>
        <a:lstStyle/>
        <a:p>
          <a:endParaRPr lang="en-US"/>
        </a:p>
      </dgm:t>
    </dgm:pt>
    <dgm:pt modelId="{3A2EBED7-297E-4040-8446-5CF0168B4430}" type="sibTrans" cxnId="{8C07CA01-6424-465F-B0F8-E265EA96D036}">
      <dgm:prSet/>
      <dgm:spPr/>
      <dgm:t>
        <a:bodyPr/>
        <a:lstStyle/>
        <a:p>
          <a:endParaRPr lang="en-US"/>
        </a:p>
      </dgm:t>
    </dgm:pt>
    <dgm:pt modelId="{252349D8-AA67-4C36-BE3F-CFA36DBCC643}" type="pres">
      <dgm:prSet presAssocID="{5DD9B25D-821A-46E5-81B3-CFB0B34AC0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43D19A-4978-4630-BA15-5AEF26BF9C60}" type="pres">
      <dgm:prSet presAssocID="{75971BCC-516D-4A82-89A3-5DF07DF7293E}" presName="hierRoot1" presStyleCnt="0"/>
      <dgm:spPr/>
    </dgm:pt>
    <dgm:pt modelId="{6449FA00-5E27-4554-9419-A8C13928299E}" type="pres">
      <dgm:prSet presAssocID="{75971BCC-516D-4A82-89A3-5DF07DF7293E}" presName="composite" presStyleCnt="0"/>
      <dgm:spPr/>
    </dgm:pt>
    <dgm:pt modelId="{7468A073-F66F-4687-8B86-62EBBF0D9B5E}" type="pres">
      <dgm:prSet presAssocID="{75971BCC-516D-4A82-89A3-5DF07DF7293E}" presName="background" presStyleLbl="node0" presStyleIdx="0" presStyleCnt="2"/>
      <dgm:spPr/>
    </dgm:pt>
    <dgm:pt modelId="{1133B25B-9D15-4BEF-98E0-4445D6D2E165}" type="pres">
      <dgm:prSet presAssocID="{75971BCC-516D-4A82-89A3-5DF07DF7293E}" presName="text" presStyleLbl="fgAcc0" presStyleIdx="0" presStyleCnt="2">
        <dgm:presLayoutVars>
          <dgm:chPref val="3"/>
        </dgm:presLayoutVars>
      </dgm:prSet>
      <dgm:spPr/>
    </dgm:pt>
    <dgm:pt modelId="{51E3B38A-B021-4A5F-B364-B6D1919050EF}" type="pres">
      <dgm:prSet presAssocID="{75971BCC-516D-4A82-89A3-5DF07DF7293E}" presName="hierChild2" presStyleCnt="0"/>
      <dgm:spPr/>
    </dgm:pt>
    <dgm:pt modelId="{C7D96FA9-FF61-4EA3-A0D3-932EBA36F24A}" type="pres">
      <dgm:prSet presAssocID="{3BA516A1-5131-47E1-99DA-33272E51F74F}" presName="hierRoot1" presStyleCnt="0"/>
      <dgm:spPr/>
    </dgm:pt>
    <dgm:pt modelId="{9DA18073-91C5-49DE-AAEB-C9D5E8E83907}" type="pres">
      <dgm:prSet presAssocID="{3BA516A1-5131-47E1-99DA-33272E51F74F}" presName="composite" presStyleCnt="0"/>
      <dgm:spPr/>
    </dgm:pt>
    <dgm:pt modelId="{832CBA0D-E07E-4540-8F0D-8D9FBD2D629B}" type="pres">
      <dgm:prSet presAssocID="{3BA516A1-5131-47E1-99DA-33272E51F74F}" presName="background" presStyleLbl="node0" presStyleIdx="1" presStyleCnt="2"/>
      <dgm:spPr/>
    </dgm:pt>
    <dgm:pt modelId="{92E18434-FA3E-4A81-A41D-0663EEA5BF52}" type="pres">
      <dgm:prSet presAssocID="{3BA516A1-5131-47E1-99DA-33272E51F74F}" presName="text" presStyleLbl="fgAcc0" presStyleIdx="1" presStyleCnt="2">
        <dgm:presLayoutVars>
          <dgm:chPref val="3"/>
        </dgm:presLayoutVars>
      </dgm:prSet>
      <dgm:spPr/>
    </dgm:pt>
    <dgm:pt modelId="{3925FC18-D681-4530-AD32-F697A0956EEE}" type="pres">
      <dgm:prSet presAssocID="{3BA516A1-5131-47E1-99DA-33272E51F74F}" presName="hierChild2" presStyleCnt="0"/>
      <dgm:spPr/>
    </dgm:pt>
  </dgm:ptLst>
  <dgm:cxnLst>
    <dgm:cxn modelId="{8C07CA01-6424-465F-B0F8-E265EA96D036}" srcId="{5DD9B25D-821A-46E5-81B3-CFB0B34AC09D}" destId="{3BA516A1-5131-47E1-99DA-33272E51F74F}" srcOrd="1" destOrd="0" parTransId="{F1932F96-A1C2-43D1-AFAC-B0C2CEBA47EA}" sibTransId="{3A2EBED7-297E-4040-8446-5CF0168B4430}"/>
    <dgm:cxn modelId="{E499D201-DB22-4D41-9775-26046B15BCB1}" type="presOf" srcId="{75971BCC-516D-4A82-89A3-5DF07DF7293E}" destId="{1133B25B-9D15-4BEF-98E0-4445D6D2E165}" srcOrd="0" destOrd="0" presId="urn:microsoft.com/office/officeart/2005/8/layout/hierarchy1"/>
    <dgm:cxn modelId="{34A8F923-C9DC-4018-B9FB-9ED14E24E141}" type="presOf" srcId="{5DD9B25D-821A-46E5-81B3-CFB0B34AC09D}" destId="{252349D8-AA67-4C36-BE3F-CFA36DBCC643}" srcOrd="0" destOrd="0" presId="urn:microsoft.com/office/officeart/2005/8/layout/hierarchy1"/>
    <dgm:cxn modelId="{DCBED22D-6066-474B-80F0-C5DDC4CFEE59}" type="presOf" srcId="{3BA516A1-5131-47E1-99DA-33272E51F74F}" destId="{92E18434-FA3E-4A81-A41D-0663EEA5BF52}" srcOrd="0" destOrd="0" presId="urn:microsoft.com/office/officeart/2005/8/layout/hierarchy1"/>
    <dgm:cxn modelId="{1AE35188-E019-4869-8840-F1AEDF8E5E57}" srcId="{5DD9B25D-821A-46E5-81B3-CFB0B34AC09D}" destId="{75971BCC-516D-4A82-89A3-5DF07DF7293E}" srcOrd="0" destOrd="0" parTransId="{0629AD02-79B5-4268-A1B0-DB53B1BEA9D1}" sibTransId="{732B5AE6-51BE-445E-91AE-531158F6F5E4}"/>
    <dgm:cxn modelId="{F18280C4-CB66-4346-A6D2-81EF0D1D3AC7}" type="presParOf" srcId="{252349D8-AA67-4C36-BE3F-CFA36DBCC643}" destId="{C543D19A-4978-4630-BA15-5AEF26BF9C60}" srcOrd="0" destOrd="0" presId="urn:microsoft.com/office/officeart/2005/8/layout/hierarchy1"/>
    <dgm:cxn modelId="{C8C6385B-5669-4031-B0C9-E991F6A5F942}" type="presParOf" srcId="{C543D19A-4978-4630-BA15-5AEF26BF9C60}" destId="{6449FA00-5E27-4554-9419-A8C13928299E}" srcOrd="0" destOrd="0" presId="urn:microsoft.com/office/officeart/2005/8/layout/hierarchy1"/>
    <dgm:cxn modelId="{99322A65-7CA1-42E9-85A5-62205A6F0ADF}" type="presParOf" srcId="{6449FA00-5E27-4554-9419-A8C13928299E}" destId="{7468A073-F66F-4687-8B86-62EBBF0D9B5E}" srcOrd="0" destOrd="0" presId="urn:microsoft.com/office/officeart/2005/8/layout/hierarchy1"/>
    <dgm:cxn modelId="{FF5F6867-56A0-43D5-BAEE-3526233B8B2B}" type="presParOf" srcId="{6449FA00-5E27-4554-9419-A8C13928299E}" destId="{1133B25B-9D15-4BEF-98E0-4445D6D2E165}" srcOrd="1" destOrd="0" presId="urn:microsoft.com/office/officeart/2005/8/layout/hierarchy1"/>
    <dgm:cxn modelId="{1F93EB1B-B5FD-4068-8DEC-36B79D856D98}" type="presParOf" srcId="{C543D19A-4978-4630-BA15-5AEF26BF9C60}" destId="{51E3B38A-B021-4A5F-B364-B6D1919050EF}" srcOrd="1" destOrd="0" presId="urn:microsoft.com/office/officeart/2005/8/layout/hierarchy1"/>
    <dgm:cxn modelId="{65D8F9C7-5AD4-47C9-9EFF-FADB96AE6FE0}" type="presParOf" srcId="{252349D8-AA67-4C36-BE3F-CFA36DBCC643}" destId="{C7D96FA9-FF61-4EA3-A0D3-932EBA36F24A}" srcOrd="1" destOrd="0" presId="urn:microsoft.com/office/officeart/2005/8/layout/hierarchy1"/>
    <dgm:cxn modelId="{96981A41-304D-428A-8B10-D24C1B0AF342}" type="presParOf" srcId="{C7D96FA9-FF61-4EA3-A0D3-932EBA36F24A}" destId="{9DA18073-91C5-49DE-AAEB-C9D5E8E83907}" srcOrd="0" destOrd="0" presId="urn:microsoft.com/office/officeart/2005/8/layout/hierarchy1"/>
    <dgm:cxn modelId="{683F2F63-68D5-4323-9E88-B331A0BACF5F}" type="presParOf" srcId="{9DA18073-91C5-49DE-AAEB-C9D5E8E83907}" destId="{832CBA0D-E07E-4540-8F0D-8D9FBD2D629B}" srcOrd="0" destOrd="0" presId="urn:microsoft.com/office/officeart/2005/8/layout/hierarchy1"/>
    <dgm:cxn modelId="{B40DC7E2-6150-4A23-AEBF-1350CD61E3C5}" type="presParOf" srcId="{9DA18073-91C5-49DE-AAEB-C9D5E8E83907}" destId="{92E18434-FA3E-4A81-A41D-0663EEA5BF52}" srcOrd="1" destOrd="0" presId="urn:microsoft.com/office/officeart/2005/8/layout/hierarchy1"/>
    <dgm:cxn modelId="{B96C83DC-ABE9-4C4B-8BD8-81DBB4188B83}" type="presParOf" srcId="{C7D96FA9-FF61-4EA3-A0D3-932EBA36F24A}" destId="{3925FC18-D681-4530-AD32-F697A0956E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F88BA-6EF9-4E46-AC08-3D730C71B247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0DC725-9610-44A4-9358-5E9F7116F6E3}">
      <dgm:prSet/>
      <dgm:spPr>
        <a:solidFill>
          <a:srgbClr val="204678"/>
        </a:solidFill>
      </dgm:spPr>
      <dgm:t>
        <a:bodyPr/>
        <a:lstStyle/>
        <a:p>
          <a:r>
            <a:rPr lang="cs-CZ"/>
            <a:t>G = </a:t>
          </a:r>
          <a:r>
            <a:rPr lang="cs-CZ" err="1"/>
            <a:t>Goals</a:t>
          </a:r>
          <a:endParaRPr lang="en-US"/>
        </a:p>
      </dgm:t>
    </dgm:pt>
    <dgm:pt modelId="{8AFC3E87-E40B-428E-A9E3-68D3B8B902F1}" type="parTrans" cxnId="{E17250AD-64FA-4A8D-86C5-D7B0FE1D3F0E}">
      <dgm:prSet/>
      <dgm:spPr/>
      <dgm:t>
        <a:bodyPr/>
        <a:lstStyle/>
        <a:p>
          <a:endParaRPr lang="en-US"/>
        </a:p>
      </dgm:t>
    </dgm:pt>
    <dgm:pt modelId="{0C8458AD-14B3-443A-B49E-9DA7DBDC70B1}" type="sibTrans" cxnId="{E17250AD-64FA-4A8D-86C5-D7B0FE1D3F0E}">
      <dgm:prSet/>
      <dgm:spPr/>
      <dgm:t>
        <a:bodyPr/>
        <a:lstStyle/>
        <a:p>
          <a:endParaRPr lang="en-US"/>
        </a:p>
      </dgm:t>
    </dgm:pt>
    <dgm:pt modelId="{9F5E6219-0FDE-41C2-8114-D75A95E449AF}">
      <dgm:prSet/>
      <dgm:spPr>
        <a:solidFill>
          <a:srgbClr val="204678"/>
        </a:solidFill>
      </dgm:spPr>
      <dgm:t>
        <a:bodyPr/>
        <a:lstStyle/>
        <a:p>
          <a:r>
            <a:rPr lang="cs-CZ" err="1"/>
            <a:t>R</a:t>
          </a:r>
          <a:r>
            <a:rPr lang="cs-CZ"/>
            <a:t> = Reality</a:t>
          </a:r>
          <a:endParaRPr lang="en-US"/>
        </a:p>
      </dgm:t>
    </dgm:pt>
    <dgm:pt modelId="{2CB420E4-63CC-4D82-B182-C19C6777B0F2}" type="parTrans" cxnId="{F4460F90-9801-4725-A65C-F488CAFDA460}">
      <dgm:prSet/>
      <dgm:spPr/>
      <dgm:t>
        <a:bodyPr/>
        <a:lstStyle/>
        <a:p>
          <a:endParaRPr lang="en-US"/>
        </a:p>
      </dgm:t>
    </dgm:pt>
    <dgm:pt modelId="{E6929320-7DC8-413A-A0A5-0457E72D66C0}" type="sibTrans" cxnId="{F4460F90-9801-4725-A65C-F488CAFDA460}">
      <dgm:prSet/>
      <dgm:spPr/>
      <dgm:t>
        <a:bodyPr/>
        <a:lstStyle/>
        <a:p>
          <a:endParaRPr lang="en-US"/>
        </a:p>
      </dgm:t>
    </dgm:pt>
    <dgm:pt modelId="{57A4AD23-90F6-493D-81B2-B9BF1FD700BF}">
      <dgm:prSet/>
      <dgm:spPr>
        <a:solidFill>
          <a:srgbClr val="204678"/>
        </a:solidFill>
      </dgm:spPr>
      <dgm:t>
        <a:bodyPr/>
        <a:lstStyle/>
        <a:p>
          <a:r>
            <a:rPr lang="cs-CZ"/>
            <a:t>O = </a:t>
          </a:r>
          <a:r>
            <a:rPr lang="cs-CZ" err="1"/>
            <a:t>Options</a:t>
          </a:r>
          <a:endParaRPr lang="en-US"/>
        </a:p>
      </dgm:t>
    </dgm:pt>
    <dgm:pt modelId="{75E687EB-8BB3-4448-A3A6-6301551A5997}" type="parTrans" cxnId="{68C27BD7-1BDA-48A6-BA2B-743185E5D3D0}">
      <dgm:prSet/>
      <dgm:spPr/>
      <dgm:t>
        <a:bodyPr/>
        <a:lstStyle/>
        <a:p>
          <a:endParaRPr lang="en-US"/>
        </a:p>
      </dgm:t>
    </dgm:pt>
    <dgm:pt modelId="{D79D03BC-B304-4360-9A8E-BE6BBF7CD108}" type="sibTrans" cxnId="{68C27BD7-1BDA-48A6-BA2B-743185E5D3D0}">
      <dgm:prSet/>
      <dgm:spPr/>
      <dgm:t>
        <a:bodyPr/>
        <a:lstStyle/>
        <a:p>
          <a:endParaRPr lang="en-US"/>
        </a:p>
      </dgm:t>
    </dgm:pt>
    <dgm:pt modelId="{443140B9-7B06-4647-B186-CA6F79C94483}">
      <dgm:prSet/>
      <dgm:spPr>
        <a:solidFill>
          <a:srgbClr val="204678"/>
        </a:solidFill>
      </dgm:spPr>
      <dgm:t>
        <a:bodyPr/>
        <a:lstStyle/>
        <a:p>
          <a:r>
            <a:rPr lang="cs-CZ"/>
            <a:t>W = Will</a:t>
          </a:r>
          <a:endParaRPr lang="en-US"/>
        </a:p>
      </dgm:t>
    </dgm:pt>
    <dgm:pt modelId="{7E6D08F8-F6A1-4493-A919-765FE9A75EAD}" type="parTrans" cxnId="{3DEA192D-9AF3-48F6-BB76-900C29F643DB}">
      <dgm:prSet/>
      <dgm:spPr/>
      <dgm:t>
        <a:bodyPr/>
        <a:lstStyle/>
        <a:p>
          <a:endParaRPr lang="en-US"/>
        </a:p>
      </dgm:t>
    </dgm:pt>
    <dgm:pt modelId="{06C0A32D-8457-4A4E-AF04-28F8F948CA93}" type="sibTrans" cxnId="{3DEA192D-9AF3-48F6-BB76-900C29F643DB}">
      <dgm:prSet/>
      <dgm:spPr/>
      <dgm:t>
        <a:bodyPr/>
        <a:lstStyle/>
        <a:p>
          <a:endParaRPr lang="en-US"/>
        </a:p>
      </dgm:t>
    </dgm:pt>
    <dgm:pt modelId="{89FA3E18-68D0-6E48-9C3F-FDCC8AC2DCEB}" type="pres">
      <dgm:prSet presAssocID="{8F0F88BA-6EF9-4E46-AC08-3D730C71B247}" presName="matrix" presStyleCnt="0">
        <dgm:presLayoutVars>
          <dgm:chMax val="1"/>
          <dgm:dir/>
          <dgm:resizeHandles val="exact"/>
        </dgm:presLayoutVars>
      </dgm:prSet>
      <dgm:spPr/>
    </dgm:pt>
    <dgm:pt modelId="{B46A3774-4E7C-724D-9454-6BEDD3EC3CE3}" type="pres">
      <dgm:prSet presAssocID="{8F0F88BA-6EF9-4E46-AC08-3D730C71B247}" presName="diamond" presStyleLbl="bgShp" presStyleIdx="0" presStyleCnt="1" custLinFactNeighborY="-367"/>
      <dgm:spPr/>
    </dgm:pt>
    <dgm:pt modelId="{753399EE-EC29-CB40-986A-88D6BA4E09DC}" type="pres">
      <dgm:prSet presAssocID="{8F0F88BA-6EF9-4E46-AC08-3D730C71B24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39E61E-9B5B-6A4D-B568-4F12B6FCC6CB}" type="pres">
      <dgm:prSet presAssocID="{8F0F88BA-6EF9-4E46-AC08-3D730C71B24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3780E7-D41F-8343-A7FE-C75036DB50AD}" type="pres">
      <dgm:prSet presAssocID="{8F0F88BA-6EF9-4E46-AC08-3D730C71B24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28570C-83E4-5242-985D-64CABFE25CC6}" type="pres">
      <dgm:prSet presAssocID="{8F0F88BA-6EF9-4E46-AC08-3D730C71B24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4C5D25-D6D4-2944-A742-D0D6CDB6C2D5}" type="presOf" srcId="{57A4AD23-90F6-493D-81B2-B9BF1FD700BF}" destId="{733780E7-D41F-8343-A7FE-C75036DB50AD}" srcOrd="0" destOrd="0" presId="urn:microsoft.com/office/officeart/2005/8/layout/matrix3"/>
    <dgm:cxn modelId="{3DEA192D-9AF3-48F6-BB76-900C29F643DB}" srcId="{8F0F88BA-6EF9-4E46-AC08-3D730C71B247}" destId="{443140B9-7B06-4647-B186-CA6F79C94483}" srcOrd="3" destOrd="0" parTransId="{7E6D08F8-F6A1-4493-A919-765FE9A75EAD}" sibTransId="{06C0A32D-8457-4A4E-AF04-28F8F948CA93}"/>
    <dgm:cxn modelId="{10A0BE62-B801-4A49-B090-8EEF34421B42}" type="presOf" srcId="{2D0DC725-9610-44A4-9358-5E9F7116F6E3}" destId="{753399EE-EC29-CB40-986A-88D6BA4E09DC}" srcOrd="0" destOrd="0" presId="urn:microsoft.com/office/officeart/2005/8/layout/matrix3"/>
    <dgm:cxn modelId="{E5B98A46-163C-BC40-B4FF-1773F069BD9A}" type="presOf" srcId="{8F0F88BA-6EF9-4E46-AC08-3D730C71B247}" destId="{89FA3E18-68D0-6E48-9C3F-FDCC8AC2DCEB}" srcOrd="0" destOrd="0" presId="urn:microsoft.com/office/officeart/2005/8/layout/matrix3"/>
    <dgm:cxn modelId="{F3495C47-DED9-504B-88B0-D4E349034AD0}" type="presOf" srcId="{443140B9-7B06-4647-B186-CA6F79C94483}" destId="{A528570C-83E4-5242-985D-64CABFE25CC6}" srcOrd="0" destOrd="0" presId="urn:microsoft.com/office/officeart/2005/8/layout/matrix3"/>
    <dgm:cxn modelId="{F4460F90-9801-4725-A65C-F488CAFDA460}" srcId="{8F0F88BA-6EF9-4E46-AC08-3D730C71B247}" destId="{9F5E6219-0FDE-41C2-8114-D75A95E449AF}" srcOrd="1" destOrd="0" parTransId="{2CB420E4-63CC-4D82-B182-C19C6777B0F2}" sibTransId="{E6929320-7DC8-413A-A0A5-0457E72D66C0}"/>
    <dgm:cxn modelId="{E17250AD-64FA-4A8D-86C5-D7B0FE1D3F0E}" srcId="{8F0F88BA-6EF9-4E46-AC08-3D730C71B247}" destId="{2D0DC725-9610-44A4-9358-5E9F7116F6E3}" srcOrd="0" destOrd="0" parTransId="{8AFC3E87-E40B-428E-A9E3-68D3B8B902F1}" sibTransId="{0C8458AD-14B3-443A-B49E-9DA7DBDC70B1}"/>
    <dgm:cxn modelId="{31411DBB-9233-1645-8B88-E1D405A4D55D}" type="presOf" srcId="{9F5E6219-0FDE-41C2-8114-D75A95E449AF}" destId="{2139E61E-9B5B-6A4D-B568-4F12B6FCC6CB}" srcOrd="0" destOrd="0" presId="urn:microsoft.com/office/officeart/2005/8/layout/matrix3"/>
    <dgm:cxn modelId="{68C27BD7-1BDA-48A6-BA2B-743185E5D3D0}" srcId="{8F0F88BA-6EF9-4E46-AC08-3D730C71B247}" destId="{57A4AD23-90F6-493D-81B2-B9BF1FD700BF}" srcOrd="2" destOrd="0" parTransId="{75E687EB-8BB3-4448-A3A6-6301551A5997}" sibTransId="{D79D03BC-B304-4360-9A8E-BE6BBF7CD108}"/>
    <dgm:cxn modelId="{E1A3371B-DCF4-4446-91F8-FB9F6A004BC2}" type="presParOf" srcId="{89FA3E18-68D0-6E48-9C3F-FDCC8AC2DCEB}" destId="{B46A3774-4E7C-724D-9454-6BEDD3EC3CE3}" srcOrd="0" destOrd="0" presId="urn:microsoft.com/office/officeart/2005/8/layout/matrix3"/>
    <dgm:cxn modelId="{886C242D-BF54-5C4F-B7F7-D5C85A26E1D7}" type="presParOf" srcId="{89FA3E18-68D0-6E48-9C3F-FDCC8AC2DCEB}" destId="{753399EE-EC29-CB40-986A-88D6BA4E09DC}" srcOrd="1" destOrd="0" presId="urn:microsoft.com/office/officeart/2005/8/layout/matrix3"/>
    <dgm:cxn modelId="{44669EB8-B3FB-F549-BBEF-9F00790D8ABC}" type="presParOf" srcId="{89FA3E18-68D0-6E48-9C3F-FDCC8AC2DCEB}" destId="{2139E61E-9B5B-6A4D-B568-4F12B6FCC6CB}" srcOrd="2" destOrd="0" presId="urn:microsoft.com/office/officeart/2005/8/layout/matrix3"/>
    <dgm:cxn modelId="{3BF8A9AD-2CF6-2F4C-A265-1DC15E298435}" type="presParOf" srcId="{89FA3E18-68D0-6E48-9C3F-FDCC8AC2DCEB}" destId="{733780E7-D41F-8343-A7FE-C75036DB50AD}" srcOrd="3" destOrd="0" presId="urn:microsoft.com/office/officeart/2005/8/layout/matrix3"/>
    <dgm:cxn modelId="{8D87757E-2166-9E40-A3E7-F52A1D12ADF0}" type="presParOf" srcId="{89FA3E18-68D0-6E48-9C3F-FDCC8AC2DCEB}" destId="{A528570C-83E4-5242-985D-64CABFE25C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8A073-F66F-4687-8B86-62EBBF0D9B5E}">
      <dsp:nvSpPr>
        <dsp:cNvPr id="0" name=""/>
        <dsp:cNvSpPr/>
      </dsp:nvSpPr>
      <dsp:spPr>
        <a:xfrm>
          <a:off x="911" y="1252128"/>
          <a:ext cx="3199618" cy="2031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33B25B-9D15-4BEF-98E0-4445D6D2E165}">
      <dsp:nvSpPr>
        <dsp:cNvPr id="0" name=""/>
        <dsp:cNvSpPr/>
      </dsp:nvSpPr>
      <dsp:spPr>
        <a:xfrm>
          <a:off x="356424" y="1589865"/>
          <a:ext cx="3199618" cy="2031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Vaše současné zkušenosti s koučováním a mentoringem</a:t>
          </a:r>
          <a:endParaRPr lang="en-US" sz="3000" kern="1200"/>
        </a:p>
      </dsp:txBody>
      <dsp:txXfrm>
        <a:off x="415932" y="1649373"/>
        <a:ext cx="3080602" cy="1912741"/>
      </dsp:txXfrm>
    </dsp:sp>
    <dsp:sp modelId="{832CBA0D-E07E-4540-8F0D-8D9FBD2D629B}">
      <dsp:nvSpPr>
        <dsp:cNvPr id="0" name=""/>
        <dsp:cNvSpPr/>
      </dsp:nvSpPr>
      <dsp:spPr>
        <a:xfrm>
          <a:off x="3911556" y="1252128"/>
          <a:ext cx="3199618" cy="2031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E18434-FA3E-4A81-A41D-0663EEA5BF52}">
      <dsp:nvSpPr>
        <dsp:cNvPr id="0" name=""/>
        <dsp:cNvSpPr/>
      </dsp:nvSpPr>
      <dsp:spPr>
        <a:xfrm>
          <a:off x="4267069" y="1589865"/>
          <a:ext cx="3199618" cy="2031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Co Vás nejvíce zajímá?</a:t>
          </a:r>
          <a:endParaRPr lang="en-US" sz="3000" kern="1200" dirty="0"/>
        </a:p>
      </dsp:txBody>
      <dsp:txXfrm>
        <a:off x="4326577" y="1649373"/>
        <a:ext cx="3080602" cy="1912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A3774-4E7C-724D-9454-6BEDD3EC3CE3}">
      <dsp:nvSpPr>
        <dsp:cNvPr id="0" name=""/>
        <dsp:cNvSpPr/>
      </dsp:nvSpPr>
      <dsp:spPr>
        <a:xfrm>
          <a:off x="205404" y="0"/>
          <a:ext cx="4060200" cy="4060200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399EE-EC29-CB40-986A-88D6BA4E09DC}">
      <dsp:nvSpPr>
        <dsp:cNvPr id="0" name=""/>
        <dsp:cNvSpPr/>
      </dsp:nvSpPr>
      <dsp:spPr>
        <a:xfrm>
          <a:off x="591123" y="385719"/>
          <a:ext cx="1583478" cy="1583478"/>
        </a:xfrm>
        <a:prstGeom prst="roundRect">
          <a:avLst/>
        </a:prstGeom>
        <a:solidFill>
          <a:srgbClr val="20467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G = </a:t>
          </a:r>
          <a:r>
            <a:rPr lang="cs-CZ" sz="2600" kern="1200" err="1"/>
            <a:t>Goals</a:t>
          </a:r>
          <a:endParaRPr lang="en-US" sz="2600" kern="1200"/>
        </a:p>
      </dsp:txBody>
      <dsp:txXfrm>
        <a:off x="668422" y="463018"/>
        <a:ext cx="1428880" cy="1428880"/>
      </dsp:txXfrm>
    </dsp:sp>
    <dsp:sp modelId="{2139E61E-9B5B-6A4D-B568-4F12B6FCC6CB}">
      <dsp:nvSpPr>
        <dsp:cNvPr id="0" name=""/>
        <dsp:cNvSpPr/>
      </dsp:nvSpPr>
      <dsp:spPr>
        <a:xfrm>
          <a:off x="2296407" y="385719"/>
          <a:ext cx="1583478" cy="1583478"/>
        </a:xfrm>
        <a:prstGeom prst="roundRect">
          <a:avLst/>
        </a:prstGeom>
        <a:solidFill>
          <a:srgbClr val="20467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err="1"/>
            <a:t>R</a:t>
          </a:r>
          <a:r>
            <a:rPr lang="cs-CZ" sz="2600" kern="1200"/>
            <a:t> = Reality</a:t>
          </a:r>
          <a:endParaRPr lang="en-US" sz="2600" kern="1200"/>
        </a:p>
      </dsp:txBody>
      <dsp:txXfrm>
        <a:off x="2373706" y="463018"/>
        <a:ext cx="1428880" cy="1428880"/>
      </dsp:txXfrm>
    </dsp:sp>
    <dsp:sp modelId="{733780E7-D41F-8343-A7FE-C75036DB50AD}">
      <dsp:nvSpPr>
        <dsp:cNvPr id="0" name=""/>
        <dsp:cNvSpPr/>
      </dsp:nvSpPr>
      <dsp:spPr>
        <a:xfrm>
          <a:off x="591123" y="2091003"/>
          <a:ext cx="1583478" cy="1583478"/>
        </a:xfrm>
        <a:prstGeom prst="roundRect">
          <a:avLst/>
        </a:prstGeom>
        <a:solidFill>
          <a:srgbClr val="20467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 = </a:t>
          </a:r>
          <a:r>
            <a:rPr lang="cs-CZ" sz="2600" kern="1200" err="1"/>
            <a:t>Options</a:t>
          </a:r>
          <a:endParaRPr lang="en-US" sz="2600" kern="1200"/>
        </a:p>
      </dsp:txBody>
      <dsp:txXfrm>
        <a:off x="668422" y="2168302"/>
        <a:ext cx="1428880" cy="1428880"/>
      </dsp:txXfrm>
    </dsp:sp>
    <dsp:sp modelId="{A528570C-83E4-5242-985D-64CABFE25CC6}">
      <dsp:nvSpPr>
        <dsp:cNvPr id="0" name=""/>
        <dsp:cNvSpPr/>
      </dsp:nvSpPr>
      <dsp:spPr>
        <a:xfrm>
          <a:off x="2296407" y="2091003"/>
          <a:ext cx="1583478" cy="1583478"/>
        </a:xfrm>
        <a:prstGeom prst="roundRect">
          <a:avLst/>
        </a:prstGeom>
        <a:solidFill>
          <a:srgbClr val="20467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W = Will</a:t>
          </a:r>
          <a:endParaRPr lang="en-US" sz="2600" kern="1200"/>
        </a:p>
      </dsp:txBody>
      <dsp:txXfrm>
        <a:off x="2373706" y="2168302"/>
        <a:ext cx="1428880" cy="142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75A38-71D9-4680-A5D3-E183AE367F22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53273-B706-4DE5-BE4B-37CF9544EA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9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0F53F-A8BA-0843-A83F-5C0F8FF43D2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632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0F53F-A8BA-0843-A83F-5C0F8FF43D2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91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Proč</a:t>
            </a:r>
            <a:r>
              <a:rPr lang="en-US"/>
              <a:t> </a:t>
            </a:r>
            <a:r>
              <a:rPr lang="en-US" err="1"/>
              <a:t>konkrétní</a:t>
            </a:r>
            <a:r>
              <a:rPr lang="en-US"/>
              <a:t> ? </a:t>
            </a:r>
            <a:r>
              <a:rPr lang="en-US" err="1"/>
              <a:t>Jste</a:t>
            </a:r>
            <a:r>
              <a:rPr lang="en-US"/>
              <a:t> </a:t>
            </a:r>
            <a:r>
              <a:rPr lang="en-US" err="1"/>
              <a:t>dobrý</a:t>
            </a:r>
            <a:r>
              <a:rPr lang="en-US"/>
              <a:t>?  V </a:t>
            </a:r>
            <a:r>
              <a:rPr lang="en-US" err="1"/>
              <a:t>čem</a:t>
            </a:r>
            <a:r>
              <a:rPr lang="en-US"/>
              <a:t> </a:t>
            </a:r>
            <a:r>
              <a:rPr lang="en-US" err="1"/>
              <a:t>jsem</a:t>
            </a:r>
            <a:r>
              <a:rPr lang="en-US"/>
              <a:t> </a:t>
            </a:r>
            <a:r>
              <a:rPr lang="en-US" err="1"/>
              <a:t>dobrý</a:t>
            </a:r>
            <a:r>
              <a:rPr lang="en-US"/>
              <a:t>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se </a:t>
            </a:r>
            <a:r>
              <a:rPr lang="en-US" err="1"/>
              <a:t>povedlo</a:t>
            </a:r>
            <a:r>
              <a:rPr lang="en-US"/>
              <a:t>, co </a:t>
            </a:r>
            <a:r>
              <a:rPr lang="en-US" err="1"/>
              <a:t>Vám</a:t>
            </a:r>
            <a:r>
              <a:rPr lang="en-US"/>
              <a:t> </a:t>
            </a:r>
            <a:r>
              <a:rPr lang="en-US" err="1"/>
              <a:t>během</a:t>
            </a:r>
            <a:r>
              <a:rPr lang="en-US"/>
              <a:t> </a:t>
            </a:r>
            <a:r>
              <a:rPr lang="en-US" err="1"/>
              <a:t>koučování</a:t>
            </a:r>
            <a:r>
              <a:rPr lang="en-US"/>
              <a:t> </a:t>
            </a:r>
            <a:r>
              <a:rPr lang="en-US" err="1"/>
              <a:t>šlo</a:t>
            </a:r>
            <a:endParaRPr lang="en-US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0F53F-A8BA-0843-A83F-5C0F8FF43D2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99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DD22-4C2E-45BD-8826-9DCD64E07DB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280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02CA89-960A-4939-8199-BB731CBDAB53}" type="slidenum">
              <a:rPr lang="cs-CZ" altLang="cs-CZ" smtClean="0"/>
              <a:pPr eaLnBrk="1" hangingPunct="1"/>
              <a:t>45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3273-B706-4DE5-BE4B-37CF9544EA5F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F11F34-2DD9-43C0-A2D5-957203DEF60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3FABE8-CC94-48E4-9095-9ECD99AADEC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DBJu-OqyA&amp;t=3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audiovideo.rvp.cz/video/2737/VV21---VIRTUALNI-HOSPITACE-CESKY-JAZYK-VE-4-ROCNIKU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_8u9Eawc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cXSHZyK9uo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Koučink a mentoring - nástroje pro zlepšení výkonu učitele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algn="r"/>
            <a:r>
              <a:rPr lang="cs-CZ" dirty="0"/>
              <a:t>Soňa Španielová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Přínosy koučinku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/>
              <a:t>Vyšší výkonnost a produktivitu (koučování „probudí“ v každém člověku i týmu to nejlepší, co se v nich skrývá, což si „příkazy shora“ nekladou za cíl); </a:t>
            </a:r>
          </a:p>
          <a:p>
            <a:pPr lvl="0"/>
            <a:r>
              <a:rPr lang="cs-CZ" dirty="0"/>
              <a:t>Rozvoj lidí (koučování umožňuje věnovat se lidem soustavně a systematicky);</a:t>
            </a:r>
          </a:p>
          <a:p>
            <a:pPr lvl="0"/>
            <a:r>
              <a:rPr lang="cs-CZ" dirty="0"/>
              <a:t>Lepší schopnost učit se (při koučování se učíme „za pochodu“, navíc radost z učení umožňuje lépe si zapamatovat nové poznatky); </a:t>
            </a:r>
          </a:p>
          <a:p>
            <a:pPr lvl="0"/>
            <a:r>
              <a:rPr lang="cs-CZ" dirty="0"/>
              <a:t>Lepší vztahy‘(díky dialogu zapojíte druhého do‘„hry“ a budete moci navázat vztah);</a:t>
            </a:r>
          </a:p>
          <a:p>
            <a:pPr lvl="0"/>
            <a:r>
              <a:rPr lang="cs-CZ" dirty="0"/>
              <a:t>Vyšší kvalita života (díky koučování nemusí být práce pojímána jako „nutné zlo“, ale naopak může člověka naplňovat);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Koučování </a:t>
            </a:r>
            <a:r>
              <a:rPr lang="cs-CZ" dirty="0" err="1"/>
              <a:t>Spoluprcaovníků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Individuální koučink</a:t>
            </a:r>
          </a:p>
          <a:p>
            <a:r>
              <a:rPr lang="cs-CZ" dirty="0"/>
              <a:t>Týmový koučink</a:t>
            </a:r>
          </a:p>
          <a:p>
            <a:endParaRPr lang="cs-CZ" dirty="0"/>
          </a:p>
          <a:p>
            <a:r>
              <a:rPr lang="cs-CZ" dirty="0"/>
              <a:t>Podstata: Dovést člověka otázkami k vlastnímu rozhodnutí/řešení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Týmový </a:t>
            </a:r>
            <a:r>
              <a:rPr lang="cs-CZ" dirty="0" err="1"/>
              <a:t>koučink</a:t>
            </a:r>
            <a:r>
              <a:rPr lang="cs-CZ" dirty="0"/>
              <a:t> přináší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endParaRPr lang="cs-CZ" dirty="0"/>
          </a:p>
          <a:p>
            <a:pPr lvl="0" fontAlgn="base"/>
            <a:r>
              <a:rPr lang="cs-CZ" dirty="0"/>
              <a:t>Zlepšení týmové atmosféry.</a:t>
            </a:r>
          </a:p>
          <a:p>
            <a:pPr lvl="0" fontAlgn="base"/>
            <a:r>
              <a:rPr lang="cs-CZ" dirty="0"/>
              <a:t>Zlepšení komunikace mezi členy týmu.</a:t>
            </a:r>
          </a:p>
          <a:p>
            <a:pPr lvl="0" fontAlgn="base"/>
            <a:r>
              <a:rPr lang="cs-CZ" dirty="0"/>
              <a:t>Vyjasnění týmové vize, týmových rolí a týmových pravidel.</a:t>
            </a:r>
          </a:p>
          <a:p>
            <a:pPr lvl="0" fontAlgn="base"/>
            <a:r>
              <a:rPr lang="cs-CZ" dirty="0"/>
              <a:t>Zvýšení vzájemné důvěry mezi členy týmu.</a:t>
            </a:r>
          </a:p>
          <a:p>
            <a:pPr lvl="0" fontAlgn="base"/>
            <a:r>
              <a:rPr lang="cs-CZ" dirty="0"/>
              <a:t>Uvolnění potenciálu týmu</a:t>
            </a:r>
          </a:p>
          <a:p>
            <a:pPr lvl="0" fontAlgn="base"/>
            <a:r>
              <a:rPr lang="cs-CZ" dirty="0"/>
              <a:t>Odstranění bariér a zvýšení efektivnosti a synergie týmu.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Self</a:t>
            </a:r>
            <a:r>
              <a:rPr lang="cs-CZ" dirty="0"/>
              <a:t> - koučink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 významu anglického slova </a:t>
            </a:r>
            <a:r>
              <a:rPr lang="cs-CZ" dirty="0" err="1"/>
              <a:t>self</a:t>
            </a:r>
            <a:r>
              <a:rPr lang="cs-CZ" dirty="0"/>
              <a:t> = udělat něco sám, můžeme vyvodit, že se jedná o jakýsi samo-koučink. </a:t>
            </a:r>
          </a:p>
          <a:p>
            <a:r>
              <a:rPr lang="cs-CZ" dirty="0" err="1"/>
              <a:t>Self</a:t>
            </a:r>
            <a:r>
              <a:rPr lang="cs-CZ" dirty="0"/>
              <a:t> koučink vzniká, když koučujeme sami sebe pomocí určitých kroků a díky nim se naše osobnost rozvíjí.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Čtyři pilíře </a:t>
            </a:r>
            <a:r>
              <a:rPr lang="cs-CZ" b="1" dirty="0" err="1"/>
              <a:t>self</a:t>
            </a:r>
            <a:r>
              <a:rPr lang="cs-CZ" b="1" dirty="0"/>
              <a:t> koučinku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Odpovědnost za své vztahy a zdraví</a:t>
            </a:r>
          </a:p>
          <a:p>
            <a:r>
              <a:rPr lang="cs-CZ" dirty="0"/>
              <a:t>Rovnováha mezi prací a soukromím, jedno nevylučuje druhé</a:t>
            </a:r>
          </a:p>
          <a:p>
            <a:r>
              <a:rPr lang="cs-CZ" dirty="0"/>
              <a:t>Vývoji osobnosti cestou pozitivních změn ve vztazích</a:t>
            </a:r>
          </a:p>
          <a:p>
            <a:r>
              <a:rPr lang="cs-CZ" dirty="0"/>
              <a:t>Schopnosti rozhodovat, co je pro mě nejlepší – make </a:t>
            </a:r>
            <a:r>
              <a:rPr lang="cs-CZ" dirty="0" err="1"/>
              <a:t>yourself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Úspěch </a:t>
            </a:r>
            <a:r>
              <a:rPr lang="cs-CZ" b="1" dirty="0" err="1"/>
              <a:t>self</a:t>
            </a:r>
            <a:r>
              <a:rPr lang="cs-CZ" b="1" dirty="0"/>
              <a:t> </a:t>
            </a:r>
            <a:r>
              <a:rPr lang="cs-CZ" b="1" dirty="0" err="1"/>
              <a:t>koučingu</a:t>
            </a:r>
            <a:r>
              <a:rPr lang="cs-CZ" b="1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Motivace, vůle, odhodlání, zodpovědnost, připravenost a odvaha dosáhnout řešení cestou vlastní pozitivní změny.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Kde má </a:t>
            </a:r>
            <a:r>
              <a:rPr lang="cs-CZ" b="1" dirty="0" err="1"/>
              <a:t>self</a:t>
            </a:r>
            <a:r>
              <a:rPr lang="cs-CZ" b="1" dirty="0"/>
              <a:t> koučink využití?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budování energetických zdrojů uvnitř osobnosti a pozitivní myšlení, prevence vyhoření, pozitivní motivace, prožívání radosti, propojení soukromého a pracovního života - vztahy</a:t>
            </a:r>
          </a:p>
          <a:p>
            <a:r>
              <a:rPr lang="cs-CZ" dirty="0"/>
              <a:t>vztah osobnosti k hodnotám</a:t>
            </a:r>
          </a:p>
          <a:p>
            <a:r>
              <a:rPr lang="cs-CZ" dirty="0"/>
              <a:t>vztah osobnosti k lidem</a:t>
            </a:r>
          </a:p>
          <a:p>
            <a:r>
              <a:rPr lang="cs-CZ" dirty="0"/>
              <a:t>emocionální projevy osobnosti a jak je změnit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FFFC6C6-3F2C-41C8-B17D-883DD28C3F40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Helvetica" pitchFamily="2" charset="0"/>
              </a:rPr>
              <a:t>17</a:t>
            </a:fld>
            <a:endParaRPr lang="cs-CZ" sz="900">
              <a:solidFill>
                <a:srgbClr val="1F4578"/>
              </a:solidFill>
              <a:latin typeface="Helvetica" pitchFamily="2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15D9718-8E14-47EB-BB03-716CC2ABACB3}"/>
              </a:ext>
            </a:extLst>
          </p:cNvPr>
          <p:cNvCxnSpPr>
            <a:cxnSpLocks/>
          </p:cNvCxnSpPr>
          <p:nvPr/>
        </p:nvCxnSpPr>
        <p:spPr>
          <a:xfrm>
            <a:off x="813882" y="5520200"/>
            <a:ext cx="7379059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Šipka vpravo 7">
            <a:extLst>
              <a:ext uri="{FF2B5EF4-FFF2-40B4-BE49-F238E27FC236}">
                <a16:creationId xmlns:a16="http://schemas.microsoft.com/office/drawing/2014/main" id="{0BEE9D4C-8E76-26B3-A393-FC5F7F3781D9}"/>
              </a:ext>
            </a:extLst>
          </p:cNvPr>
          <p:cNvSpPr/>
          <p:nvPr/>
        </p:nvSpPr>
        <p:spPr>
          <a:xfrm>
            <a:off x="813883" y="1213108"/>
            <a:ext cx="7820588" cy="4024982"/>
          </a:xfrm>
          <a:prstGeom prst="rightArrow">
            <a:avLst/>
          </a:prstGeom>
          <a:solidFill>
            <a:srgbClr val="2046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E70239D-EDFC-71B7-D984-84DB1254D7EC}"/>
              </a:ext>
            </a:extLst>
          </p:cNvPr>
          <p:cNvSpPr txBox="1">
            <a:spLocks/>
          </p:cNvSpPr>
          <p:nvPr/>
        </p:nvSpPr>
        <p:spPr>
          <a:xfrm>
            <a:off x="1250352" y="280722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25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 </a:t>
            </a:r>
            <a:r>
              <a:rPr lang="cs-CZ" sz="825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825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  W</a:t>
            </a:r>
          </a:p>
        </p:txBody>
      </p:sp>
    </p:spTree>
    <p:extLst>
      <p:ext uri="{BB962C8B-B14F-4D97-AF65-F5344CB8AC3E}">
        <p14:creationId xmlns:p14="http://schemas.microsoft.com/office/powerpoint/2010/main" val="24763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9DE2F98E-5372-447C-9C01-97D2B6171F03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Helvetica" pitchFamily="2" charset="0"/>
              </a:rPr>
              <a:t>18</a:t>
            </a:fld>
            <a:endParaRPr lang="cs-CZ" sz="900">
              <a:solidFill>
                <a:srgbClr val="1F4578"/>
              </a:solidFill>
              <a:latin typeface="Helvetica" pitchFamily="2" charset="0"/>
            </a:endParaRPr>
          </a:p>
        </p:txBody>
      </p:sp>
      <p:graphicFrame>
        <p:nvGraphicFramePr>
          <p:cNvPr id="10" name="Google Shape;251;p42">
            <a:extLst>
              <a:ext uri="{FF2B5EF4-FFF2-40B4-BE49-F238E27FC236}">
                <a16:creationId xmlns:a16="http://schemas.microsoft.com/office/drawing/2014/main" id="{93869192-978D-293A-BEA2-97E43F51AC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75985" y="1190987"/>
          <a:ext cx="4471009" cy="406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bdélník 12">
            <a:extLst>
              <a:ext uri="{FF2B5EF4-FFF2-40B4-BE49-F238E27FC236}">
                <a16:creationId xmlns:a16="http://schemas.microsoft.com/office/drawing/2014/main" id="{AEE94133-4AF8-94EF-0703-AA02926CAA5E}"/>
              </a:ext>
            </a:extLst>
          </p:cNvPr>
          <p:cNvSpPr/>
          <p:nvPr/>
        </p:nvSpPr>
        <p:spPr>
          <a:xfrm>
            <a:off x="1" y="857250"/>
            <a:ext cx="2832652" cy="5143500"/>
          </a:xfrm>
          <a:prstGeom prst="rect">
            <a:avLst/>
          </a:prstGeom>
          <a:solidFill>
            <a:srgbClr val="2046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F7A91BF9-ABA4-1F62-44F9-364BAB5D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70348"/>
            <a:ext cx="2832652" cy="994172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</a:p>
        </p:txBody>
      </p:sp>
    </p:spTree>
    <p:extLst>
      <p:ext uri="{BB962C8B-B14F-4D97-AF65-F5344CB8AC3E}">
        <p14:creationId xmlns:p14="http://schemas.microsoft.com/office/powerpoint/2010/main" val="22250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FEC6F0B7-3A39-447E-925C-DBFF9758E125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cs-CZ" sz="900">
              <a:solidFill>
                <a:srgbClr val="1F45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C191C03-7846-9928-8B75-D4E29A80EB99}"/>
              </a:ext>
            </a:extLst>
          </p:cNvPr>
          <p:cNvSpPr/>
          <p:nvPr/>
        </p:nvSpPr>
        <p:spPr>
          <a:xfrm>
            <a:off x="1" y="857250"/>
            <a:ext cx="2847560" cy="5143500"/>
          </a:xfrm>
          <a:prstGeom prst="rect">
            <a:avLst/>
          </a:prstGeom>
          <a:solidFill>
            <a:srgbClr val="2046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46AAB95E-8BEA-922B-BE30-6F547790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47" y="2799013"/>
            <a:ext cx="3339548" cy="1530811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Špatně</a:t>
            </a:r>
            <a:b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</a:t>
            </a:r>
            <a:b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57E78CB-CA6B-0ACB-786E-52AE68356AFD}"/>
              </a:ext>
            </a:extLst>
          </p:cNvPr>
          <p:cNvSpPr txBox="1"/>
          <p:nvPr/>
        </p:nvSpPr>
        <p:spPr>
          <a:xfrm>
            <a:off x="3101008" y="1414018"/>
            <a:ext cx="3399183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Chci</a:t>
            </a:r>
          </a:p>
          <a:p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</a:p>
          <a:p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šťastný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5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3523EFF-5905-8C3B-BD25-CB8323D5D237}"/>
              </a:ext>
            </a:extLst>
          </p:cNvPr>
          <p:cNvSpPr txBox="1"/>
          <p:nvPr/>
        </p:nvSpPr>
        <p:spPr>
          <a:xfrm>
            <a:off x="4572000" y="1401415"/>
            <a:ext cx="3399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100">
                <a:latin typeface="Arial" panose="020B0604020202020204" pitchFamily="34" charset="0"/>
                <a:cs typeface="Arial" panose="020B0604020202020204" pitchFamily="34" charset="0"/>
              </a:rPr>
              <a:t>Co je to štěstí? 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1AD3ADA-A0CC-224D-2D14-6AC3A5A46775}"/>
              </a:ext>
            </a:extLst>
          </p:cNvPr>
          <p:cNvSpPr txBox="1"/>
          <p:nvPr/>
        </p:nvSpPr>
        <p:spPr>
          <a:xfrm>
            <a:off x="4572000" y="2595748"/>
            <a:ext cx="3399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100">
                <a:latin typeface="Arial" panose="020B0604020202020204" pitchFamily="34" charset="0"/>
                <a:cs typeface="Arial" panose="020B0604020202020204" pitchFamily="34" charset="0"/>
              </a:rPr>
              <a:t>Co konkrétně to pro Vás znamená? 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92FC8C9-DA5E-A0B1-1E20-C4471055FACE}"/>
              </a:ext>
            </a:extLst>
          </p:cNvPr>
          <p:cNvSpPr txBox="1"/>
          <p:nvPr/>
        </p:nvSpPr>
        <p:spPr>
          <a:xfrm>
            <a:off x="4572000" y="3889628"/>
            <a:ext cx="4097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100">
                <a:latin typeface="Arial" panose="020B0604020202020204" pitchFamily="34" charset="0"/>
                <a:cs typeface="Arial" panose="020B0604020202020204" pitchFamily="34" charset="0"/>
              </a:rPr>
              <a:t>Vytváříme konkrétní obraz toho, co klient chce. Když si klient uvědomí konkrétně, co vlastně chce, spustí se vnitřní motivace. 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1275C00-329C-6AEF-7C75-A4ED679F77D3}"/>
              </a:ext>
            </a:extLst>
          </p:cNvPr>
          <p:cNvCxnSpPr>
            <a:cxnSpLocks/>
          </p:cNvCxnSpPr>
          <p:nvPr/>
        </p:nvCxnSpPr>
        <p:spPr>
          <a:xfrm>
            <a:off x="3190000" y="1268091"/>
            <a:ext cx="5671823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FABB04BE-E13B-AB6D-363D-C0595FE79909}"/>
              </a:ext>
            </a:extLst>
          </p:cNvPr>
          <p:cNvCxnSpPr>
            <a:cxnSpLocks/>
          </p:cNvCxnSpPr>
          <p:nvPr/>
        </p:nvCxnSpPr>
        <p:spPr>
          <a:xfrm>
            <a:off x="4572001" y="2018185"/>
            <a:ext cx="4300538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1586DFC2-C036-6B6F-D223-E427102FF989}"/>
              </a:ext>
            </a:extLst>
          </p:cNvPr>
          <p:cNvCxnSpPr>
            <a:cxnSpLocks/>
          </p:cNvCxnSpPr>
          <p:nvPr/>
        </p:nvCxnSpPr>
        <p:spPr>
          <a:xfrm>
            <a:off x="4529138" y="3571948"/>
            <a:ext cx="4300538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6FDB59D1-737C-E036-A991-6352ED5D6E47}"/>
              </a:ext>
            </a:extLst>
          </p:cNvPr>
          <p:cNvCxnSpPr>
            <a:cxnSpLocks/>
          </p:cNvCxnSpPr>
          <p:nvPr/>
        </p:nvCxnSpPr>
        <p:spPr>
          <a:xfrm>
            <a:off x="4411266" y="5457898"/>
            <a:ext cx="4300538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Očekávání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FBC9B0D-EC30-B104-255D-CFE15F5AB8E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7758349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F27C48A-066D-4543-8F3C-C2D77BE5B936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Helvetica" pitchFamily="2" charset="0"/>
              </a:rPr>
              <a:t>20</a:t>
            </a:fld>
            <a:endParaRPr lang="cs-CZ" sz="900">
              <a:solidFill>
                <a:srgbClr val="1F4578"/>
              </a:solidFill>
              <a:latin typeface="Helvetica" pitchFamily="2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0C78B1F-EBD4-A2C8-943F-D409C5F7F251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cs-CZ" sz="900">
              <a:solidFill>
                <a:srgbClr val="1F45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058F170-64D7-8D09-5C0A-0FC1D9009F5F}"/>
              </a:ext>
            </a:extLst>
          </p:cNvPr>
          <p:cNvSpPr/>
          <p:nvPr/>
        </p:nvSpPr>
        <p:spPr>
          <a:xfrm>
            <a:off x="1" y="857250"/>
            <a:ext cx="2847560" cy="5143500"/>
          </a:xfrm>
          <a:prstGeom prst="rect">
            <a:avLst/>
          </a:prstGeom>
          <a:solidFill>
            <a:srgbClr val="2046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CCD1E4F-21A2-4249-1AC9-310B9B5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82" y="2663595"/>
            <a:ext cx="3339548" cy="1530811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Kladení</a:t>
            </a:r>
            <a:b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otázek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981A972-8155-DADB-CF57-C698253A6C6E}"/>
              </a:ext>
            </a:extLst>
          </p:cNvPr>
          <p:cNvSpPr txBox="1"/>
          <p:nvPr/>
        </p:nvSpPr>
        <p:spPr>
          <a:xfrm>
            <a:off x="3101008" y="1748758"/>
            <a:ext cx="3992736" cy="190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>
              <a:buSzPts val="3200"/>
            </a:pPr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Máte dnes nějaký cíl?</a:t>
            </a:r>
          </a:p>
          <a:p>
            <a:pPr marL="257175">
              <a:buSzPts val="3200"/>
            </a:pPr>
            <a:endParaRPr 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buSzPts val="3200"/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	ANO</a:t>
            </a:r>
          </a:p>
          <a:p>
            <a:pPr>
              <a:spcBef>
                <a:spcPts val="480"/>
              </a:spcBef>
              <a:buSzPts val="3200"/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	NE</a:t>
            </a:r>
          </a:p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2619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5444B5B-C43C-471F-B049-531BD1766CD5}"/>
              </a:ext>
            </a:extLst>
          </p:cNvPr>
          <p:cNvCxnSpPr>
            <a:cxnSpLocks/>
          </p:cNvCxnSpPr>
          <p:nvPr/>
        </p:nvCxnSpPr>
        <p:spPr>
          <a:xfrm>
            <a:off x="813882" y="5520200"/>
            <a:ext cx="7379059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55F8F6-63CF-40B1-B539-04A98C1E68C9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Helvetica" pitchFamily="2" charset="0"/>
              </a:rPr>
              <a:t>21</a:t>
            </a:fld>
            <a:endParaRPr lang="cs-CZ" sz="900">
              <a:solidFill>
                <a:srgbClr val="1F4578"/>
              </a:solidFill>
              <a:latin typeface="Helvetica" pitchFamily="2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520428A-6A8C-E43C-8FCD-6BE5EE406E71}"/>
              </a:ext>
            </a:extLst>
          </p:cNvPr>
          <p:cNvSpPr/>
          <p:nvPr/>
        </p:nvSpPr>
        <p:spPr>
          <a:xfrm>
            <a:off x="1" y="857250"/>
            <a:ext cx="9143999" cy="1178716"/>
          </a:xfrm>
          <a:prstGeom prst="rect">
            <a:avLst/>
          </a:prstGeom>
          <a:solidFill>
            <a:srgbClr val="2046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3B7EF3D8-3390-73AD-842F-F376FD3A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19" y="674828"/>
            <a:ext cx="8219390" cy="153081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Kladení otázek</a:t>
            </a:r>
            <a:b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A386AB2-2BA8-6849-D0C0-42D3E7BF3760}"/>
              </a:ext>
            </a:extLst>
          </p:cNvPr>
          <p:cNvSpPr txBox="1"/>
          <p:nvPr/>
        </p:nvSpPr>
        <p:spPr>
          <a:xfrm>
            <a:off x="158055" y="2343169"/>
            <a:ext cx="8219390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57175">
              <a:buSzPts val="2720"/>
              <a:buFont typeface="Arial" panose="020B0604020202020204" pitchFamily="34" charset="0"/>
              <a:buChar char="•"/>
            </a:pPr>
            <a:r>
              <a:rPr lang="cs-CZ" strike="sngStrike"/>
              <a:t>Máte dnes nějaký cíl? ANO – NE </a:t>
            </a:r>
          </a:p>
          <a:p>
            <a:pPr marL="514350" indent="-257175">
              <a:buSzPts val="2720"/>
              <a:buFont typeface="Arial" panose="020B0604020202020204" pitchFamily="34" charset="0"/>
              <a:buChar char="•"/>
            </a:pPr>
            <a:r>
              <a:rPr lang="cs-CZ"/>
              <a:t>Vždy otevřené otázky: Jaký je cíl dnešního setkání? </a:t>
            </a:r>
          </a:p>
          <a:p>
            <a:pPr marL="514350" indent="-257175">
              <a:spcBef>
                <a:spcPts val="408"/>
              </a:spcBef>
              <a:buSzPts val="2720"/>
              <a:buFont typeface="Arial" panose="020B0604020202020204" pitchFamily="34" charset="0"/>
              <a:buChar char="•"/>
            </a:pPr>
            <a:r>
              <a:rPr lang="cs-CZ"/>
              <a:t>„My“ nepoužíváme – nejsme zodpovědní za klienta</a:t>
            </a:r>
          </a:p>
          <a:p>
            <a:pPr marL="514350" indent="-257175">
              <a:spcBef>
                <a:spcPts val="408"/>
              </a:spcBef>
              <a:buSzPts val="2720"/>
              <a:buFont typeface="Arial" panose="020B0604020202020204" pitchFamily="34" charset="0"/>
              <a:buChar char="•"/>
            </a:pPr>
            <a:r>
              <a:rPr lang="cs-CZ"/>
              <a:t>Pracujeme s tichem</a:t>
            </a:r>
          </a:p>
          <a:p>
            <a:pPr marL="514350" indent="-257175">
              <a:spcBef>
                <a:spcPts val="408"/>
              </a:spcBef>
              <a:buSzPts val="2720"/>
              <a:buFont typeface="Arial" panose="020B0604020202020204" pitchFamily="34" charset="0"/>
              <a:buChar char="•"/>
            </a:pPr>
            <a:r>
              <a:rPr lang="cs-CZ"/>
              <a:t>Odpovědi zapisujeme</a:t>
            </a:r>
          </a:p>
          <a:p>
            <a:pPr marL="514350" indent="-257175">
              <a:spcBef>
                <a:spcPts val="408"/>
              </a:spcBef>
              <a:buSzPts val="2720"/>
              <a:buFont typeface="Arial" panose="020B0604020202020204" pitchFamily="34" charset="0"/>
              <a:buChar char="•"/>
            </a:pPr>
            <a:r>
              <a:rPr lang="cs-CZ"/>
              <a:t>Sedíme šikmo vedle sebe (nejedná se o výslech)</a:t>
            </a:r>
          </a:p>
          <a:p>
            <a:pPr marL="514350" indent="-257175">
              <a:spcBef>
                <a:spcPts val="408"/>
              </a:spcBef>
              <a:buSzPts val="2720"/>
              <a:buFont typeface="Arial" panose="020B0604020202020204" pitchFamily="34" charset="0"/>
              <a:buChar char="•"/>
            </a:pPr>
            <a:r>
              <a:rPr lang="cs-CZ"/>
              <a:t>Rekapitulujeme řečené slovy klienta -  nevkládáme vlastní interpretaci</a:t>
            </a:r>
          </a:p>
          <a:p>
            <a:pPr marL="514350" indent="-257175">
              <a:spcBef>
                <a:spcPts val="408"/>
              </a:spcBef>
              <a:buSzPts val="2720"/>
              <a:buFont typeface="Arial" panose="020B0604020202020204" pitchFamily="34" charset="0"/>
              <a:buChar char="•"/>
            </a:pPr>
            <a:r>
              <a:rPr lang="cs-CZ"/>
              <a:t>Otázka na závěr: Co nejdůležitějšího jste si dnes během našeho setkání uvědomil/a? </a:t>
            </a:r>
          </a:p>
          <a:p>
            <a:pPr marL="386715" indent="-257175">
              <a:spcBef>
                <a:spcPts val="408"/>
              </a:spcBef>
              <a:spcAft>
                <a:spcPts val="1200"/>
              </a:spcAft>
              <a:buSzPts val="2720"/>
              <a:buFont typeface="Arial" panose="020B0604020202020204" pitchFamily="34" charset="0"/>
              <a:buChar char="•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Koučovací</a:t>
            </a:r>
            <a:r>
              <a:rPr lang="cs-CZ" dirty="0"/>
              <a:t> rozhovor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prvním okruhu otázek se kouč s koučovaným zaměřuje na stanovení cíle, který chce koučovaný dosáhnout. </a:t>
            </a:r>
          </a:p>
          <a:p>
            <a:r>
              <a:rPr lang="cs-CZ" dirty="0"/>
              <a:t>Právě stanovení cíle koučovaného (cíle, který koučovaný skutečně chce sám) bývá klíčové pro celkovou úspěšnost výsledku koučování. </a:t>
            </a:r>
          </a:p>
          <a:p>
            <a:r>
              <a:rPr lang="cs-CZ" dirty="0"/>
              <a:t>Stanovit si CÍLE ještě před tím, než prozkoumáme REALITU, se může zdát zvláštní. Cíle vycházející ze současného stavu obvykle reagují na existující problémy. Tyto cíle jsou často formulovány negativně a limitované dosaženými výsledky.</a:t>
            </a:r>
          </a:p>
        </p:txBody>
      </p:sp>
    </p:spTree>
    <p:extLst>
      <p:ext uri="{BB962C8B-B14F-4D97-AF65-F5344CB8AC3E}">
        <p14:creationId xmlns:p14="http://schemas.microsoft.com/office/powerpoint/2010/main" val="943909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Prozkoumání reality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REALITA: Čím objektivnější přístup, tím lépe. Otázky týkající se reality: CO, KDY, KDO a KOLIK.</a:t>
            </a:r>
          </a:p>
          <a:p>
            <a:r>
              <a:rPr lang="cs-CZ" dirty="0"/>
              <a:t>S otázkami JAK a PROČ by se mělo šetřit (vytváří obranný postoj u koučovaného). MOŽNOSTI: Důležitější než kvalita a proveditelnost je počet variant. VOLBY: Smyslem této závěrečné fáze je, aby diskuse vyústila v rozhodnutí. Způsob kladení otázek v této fázi: – „CO uděláte?“… Nepoužívat „Co byste mohli udělat?“ Tato otázka nedává přesné rozhodnutí. – „KDY to uděláte?“… Stanovení přesného času. </a:t>
            </a:r>
          </a:p>
        </p:txBody>
      </p:sp>
    </p:spTree>
    <p:extLst>
      <p:ext uri="{BB962C8B-B14F-4D97-AF65-F5344CB8AC3E}">
        <p14:creationId xmlns:p14="http://schemas.microsoft.com/office/powerpoint/2010/main" val="268628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otázek: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Koučovaný se může snažit uhýbat před stanovením přesného času, ale dobrý kouč ho nenechá uniknout:</a:t>
            </a:r>
          </a:p>
          <a:p>
            <a:r>
              <a:rPr lang="cs-CZ" dirty="0"/>
              <a:t> „S jakými překážkami se můžete setkat?“</a:t>
            </a:r>
          </a:p>
          <a:p>
            <a:r>
              <a:rPr lang="cs-CZ" dirty="0"/>
              <a:t>„Kdo musí být informován?“</a:t>
            </a:r>
          </a:p>
          <a:p>
            <a:r>
              <a:rPr lang="cs-CZ" dirty="0"/>
              <a:t>„Jakou podporu potřebujete?“</a:t>
            </a:r>
          </a:p>
          <a:p>
            <a:r>
              <a:rPr lang="cs-CZ" dirty="0"/>
              <a:t>„Jak a kdy získáte podporu?“</a:t>
            </a:r>
          </a:p>
          <a:p>
            <a:r>
              <a:rPr lang="cs-CZ" dirty="0"/>
              <a:t>„O čem ještě uvažujete?“</a:t>
            </a:r>
          </a:p>
        </p:txBody>
      </p:sp>
    </p:spTree>
    <p:extLst>
      <p:ext uri="{BB962C8B-B14F-4D97-AF65-F5344CB8AC3E}">
        <p14:creationId xmlns:p14="http://schemas.microsoft.com/office/powerpoint/2010/main" val="354545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46B04-B398-4E5E-BE9B-1482FF7A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648072"/>
          </a:xfrm>
        </p:spPr>
        <p:txBody>
          <a:bodyPr/>
          <a:lstStyle/>
          <a:p>
            <a:r>
              <a:rPr lang="cs-CZ" b="1" dirty="0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Cvičení kladení otázek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092218-5769-42E9-BEC1-B6415BDF2C57}"/>
              </a:ext>
            </a:extLst>
          </p:cNvPr>
          <p:cNvSpPr txBox="1"/>
          <p:nvPr/>
        </p:nvSpPr>
        <p:spPr>
          <a:xfrm>
            <a:off x="5950745" y="5446784"/>
            <a:ext cx="35575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5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Převzato</a:t>
            </a:r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z </a:t>
            </a:r>
            <a:r>
              <a:rPr lang="en-US" sz="105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materiálu</a:t>
            </a:r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kurikulum.nuov.cz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B70D20-4320-46FE-9423-FC086D887E05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Helvetica" pitchFamily="2" charset="0"/>
              </a:rPr>
              <a:t>25</a:t>
            </a:fld>
            <a:endParaRPr lang="cs-CZ" sz="900">
              <a:solidFill>
                <a:srgbClr val="1F4578"/>
              </a:solidFill>
              <a:latin typeface="Helvetica" pitchFamily="2" charset="0"/>
            </a:endParaRPr>
          </a:p>
        </p:txBody>
      </p:sp>
      <p:pic>
        <p:nvPicPr>
          <p:cNvPr id="10" name="Obrázek 9" descr="Obsah obrázku stůl&#10;&#10;Popis byl vytvořen automaticky">
            <a:extLst>
              <a:ext uri="{FF2B5EF4-FFF2-40B4-BE49-F238E27FC236}">
                <a16:creationId xmlns:a16="http://schemas.microsoft.com/office/drawing/2014/main" id="{C3AF05E3-4ED0-F491-9BB0-B993BEBF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57301"/>
            <a:ext cx="8352928" cy="53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5444B5B-C43C-471F-B049-531BD1766CD5}"/>
              </a:ext>
            </a:extLst>
          </p:cNvPr>
          <p:cNvCxnSpPr>
            <a:cxnSpLocks/>
          </p:cNvCxnSpPr>
          <p:nvPr/>
        </p:nvCxnSpPr>
        <p:spPr>
          <a:xfrm>
            <a:off x="813882" y="5520200"/>
            <a:ext cx="7379059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55F8F6-63CF-40B1-B539-04A98C1E68C9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Helvetica" pitchFamily="2" charset="0"/>
              </a:rPr>
              <a:t>26</a:t>
            </a:fld>
            <a:endParaRPr lang="cs-CZ" sz="900">
              <a:solidFill>
                <a:srgbClr val="1F4578"/>
              </a:solidFill>
              <a:latin typeface="Helvetica" pitchFamily="2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520428A-6A8C-E43C-8FCD-6BE5EE406E71}"/>
              </a:ext>
            </a:extLst>
          </p:cNvPr>
          <p:cNvSpPr/>
          <p:nvPr/>
        </p:nvSpPr>
        <p:spPr>
          <a:xfrm>
            <a:off x="1" y="857250"/>
            <a:ext cx="9143999" cy="1178716"/>
          </a:xfrm>
          <a:prstGeom prst="rect">
            <a:avLst/>
          </a:prstGeom>
          <a:solidFill>
            <a:srgbClr val="2046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3B7EF3D8-3390-73AD-842F-F376FD3A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19" y="674828"/>
            <a:ext cx="8219390" cy="153081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Koučovací rozhovor</a:t>
            </a:r>
            <a:b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A386AB2-2BA8-6849-D0C0-42D3E7BF3760}"/>
              </a:ext>
            </a:extLst>
          </p:cNvPr>
          <p:cNvSpPr txBox="1"/>
          <p:nvPr/>
        </p:nvSpPr>
        <p:spPr>
          <a:xfrm>
            <a:off x="158055" y="2343169"/>
            <a:ext cx="8219390" cy="319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57175">
              <a:buSzPts val="3200"/>
              <a:buFont typeface="Arial" panose="020B0604020202020204" pitchFamily="34" charset="0"/>
              <a:buChar char="•"/>
            </a:pPr>
            <a:r>
              <a:rPr lang="cs-CZ" sz="2100"/>
              <a:t>Triáda – jeden koučuje, jeden je koučovaný, jeden je pozorovatel a poskytuje následně zpětnou vazbu, všichni se prostřídají</a:t>
            </a:r>
          </a:p>
          <a:p>
            <a:pPr marL="514350" indent="-257175">
              <a:buSzPts val="3200"/>
              <a:buFont typeface="Arial" panose="020B0604020202020204" pitchFamily="34" charset="0"/>
              <a:buChar char="•"/>
            </a:pPr>
            <a:r>
              <a:rPr lang="cs-CZ" sz="2100"/>
              <a:t>Využíváme kolo rovnováhy jako oporu pro koučovací rozhovor</a:t>
            </a:r>
          </a:p>
          <a:p>
            <a:pPr marL="514350" indent="-257175">
              <a:buSzPts val="3200"/>
              <a:buFont typeface="Arial" panose="020B0604020202020204" pitchFamily="34" charset="0"/>
              <a:buChar char="•"/>
            </a:pPr>
            <a:r>
              <a:rPr lang="cs-CZ" sz="2100"/>
              <a:t>Zaměřujeme se na stanovení cíle a jeho plné uvědomění si</a:t>
            </a:r>
          </a:p>
          <a:p>
            <a:pPr marL="514350" indent="-257175">
              <a:spcBef>
                <a:spcPts val="48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100"/>
              <a:t>Délka koučování 15 min</a:t>
            </a:r>
          </a:p>
          <a:p>
            <a:pPr marL="514350" indent="-257175">
              <a:spcBef>
                <a:spcPts val="48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100"/>
              <a:t>Zpětná vazba 5min</a:t>
            </a:r>
          </a:p>
          <a:p>
            <a:pPr marL="514350" indent="-257175">
              <a:spcBef>
                <a:spcPts val="48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100"/>
              <a:t>Celkem 60 min</a:t>
            </a:r>
          </a:p>
        </p:txBody>
      </p:sp>
    </p:spTree>
    <p:extLst>
      <p:ext uri="{BB962C8B-B14F-4D97-AF65-F5344CB8AC3E}">
        <p14:creationId xmlns:p14="http://schemas.microsoft.com/office/powerpoint/2010/main" val="30796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4B8DC-3F03-51DF-29FC-9988040E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koučovacího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07E3F-8DF7-55B9-EFDF-288A2EB52B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b="0" i="0" u="sng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https://www.youtube.com/</a:t>
            </a:r>
            <a:r>
              <a:rPr lang="cs-CZ" sz="2400" b="0" i="0" u="sng" dirty="0" err="1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watch?v</a:t>
            </a:r>
            <a:r>
              <a:rPr lang="cs-CZ" sz="2400" b="0" i="0" u="sng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=</a:t>
            </a:r>
            <a:r>
              <a:rPr lang="cs-CZ" sz="2400" b="0" i="0" u="sng" dirty="0" err="1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JfDBJu-OqyA&amp;t</a:t>
            </a:r>
            <a:r>
              <a:rPr lang="cs-CZ" sz="2400" b="0" i="0" u="sng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=3s</a:t>
            </a:r>
            <a:r>
              <a:rPr lang="cs-CZ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endParaRPr lang="cs-CZ" dirty="0">
              <a:solidFill>
                <a:srgbClr val="242424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r>
              <a:rPr lang="cs-CZ" sz="2400" dirty="0">
                <a:solidFill>
                  <a:srgbClr val="242424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Jaké konkrétní situace Vás v ukázce zaujali?</a:t>
            </a:r>
          </a:p>
          <a:p>
            <a:r>
              <a:rPr lang="cs-CZ" sz="2400">
                <a:solidFill>
                  <a:srgbClr val="242424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Jaké metody GROW jste postřehli?</a:t>
            </a:r>
            <a:endParaRPr lang="cs-CZ" sz="2400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115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B07EC-7025-49A1-BF67-4CFEA2CB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Koučovací otázky – technika </a:t>
            </a:r>
            <a:r>
              <a:rPr lang="en-US" b="1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„GROW“</a:t>
            </a:r>
            <a:r>
              <a:rPr lang="cs-CZ" b="1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D05B0A-96D1-4991-8328-72C7A5219EB5}"/>
              </a:ext>
            </a:extLst>
          </p:cNvPr>
          <p:cNvSpPr txBox="1"/>
          <p:nvPr/>
        </p:nvSpPr>
        <p:spPr>
          <a:xfrm>
            <a:off x="628650" y="5677617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D0F9B2-7934-42E8-B35F-35222A61436A}" type="slidenum">
              <a:rPr lang="cs-CZ" sz="900">
                <a:solidFill>
                  <a:srgbClr val="1F4578"/>
                </a:solidFill>
                <a:latin typeface="Helvetica" pitchFamily="2" charset="0"/>
              </a:rPr>
              <a:t>28</a:t>
            </a:fld>
            <a:endParaRPr lang="cs-CZ" sz="900">
              <a:solidFill>
                <a:srgbClr val="1F4578"/>
              </a:solidFill>
              <a:latin typeface="Helvetica" pitchFamily="2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5181EE6-B744-44B4-9F14-67F98C803821}"/>
              </a:ext>
            </a:extLst>
          </p:cNvPr>
          <p:cNvCxnSpPr>
            <a:cxnSpLocks/>
          </p:cNvCxnSpPr>
          <p:nvPr/>
        </p:nvCxnSpPr>
        <p:spPr>
          <a:xfrm>
            <a:off x="813882" y="5520200"/>
            <a:ext cx="7379059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1C95380-D919-AB3B-5D98-9915F3C7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1417638"/>
            <a:ext cx="8278341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SMART</a:t>
            </a:r>
          </a:p>
          <a:p>
            <a:r>
              <a:rPr lang="cs-CZ" dirty="0"/>
              <a:t>SWOT</a:t>
            </a:r>
          </a:p>
          <a:p>
            <a:r>
              <a:rPr lang="cs-CZ" dirty="0"/>
              <a:t>Transformační kruh</a:t>
            </a:r>
          </a:p>
          <a:p>
            <a:r>
              <a:rPr lang="cs-CZ" dirty="0"/>
              <a:t>Semafor</a:t>
            </a:r>
          </a:p>
          <a:p>
            <a:r>
              <a:rPr lang="cs-CZ" dirty="0"/>
              <a:t>Osobnostní testy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2DF07-C0D1-2586-D79D-18CB1D5D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3C0F0E8-E871-4F13-90AA-675F9929B49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394419"/>
            <a:ext cx="7002876" cy="60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6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Koučování jako nástroj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Základem jsou následující tři kroky:</a:t>
            </a:r>
          </a:p>
          <a:p>
            <a:r>
              <a:rPr lang="cs-CZ" dirty="0"/>
              <a:t>a) naučit se klást otázky (</a:t>
            </a:r>
            <a:r>
              <a:rPr lang="cs-CZ" i="1" dirty="0"/>
              <a:t>manažeři většinou raději vymýšlejí sami řešení, než aby se</a:t>
            </a:r>
          </a:p>
          <a:p>
            <a:pPr marL="0" indent="0">
              <a:buNone/>
            </a:pPr>
            <a:r>
              <a:rPr lang="cs-CZ" i="1" dirty="0"/>
              <a:t>    ptali</a:t>
            </a:r>
            <a:r>
              <a:rPr lang="cs-CZ" dirty="0"/>
              <a:t>)</a:t>
            </a:r>
          </a:p>
          <a:p>
            <a:r>
              <a:rPr lang="cs-CZ" dirty="0"/>
              <a:t>b) klást otázky účinně (</a:t>
            </a:r>
            <a:r>
              <a:rPr lang="cs-CZ" i="1" dirty="0"/>
              <a:t>tak, aby byly zaměřeny na skutečně podstatné věci, aby byly motivující a aby vedly ke změně</a:t>
            </a:r>
            <a:r>
              <a:rPr lang="cs-CZ" dirty="0"/>
              <a:t>)</a:t>
            </a:r>
          </a:p>
          <a:p>
            <a:r>
              <a:rPr lang="cs-CZ" dirty="0"/>
              <a:t>c) vést strukturovaný hovor, který zachovává „tah na branku“ a má jasné výstupy</a:t>
            </a:r>
          </a:p>
        </p:txBody>
      </p:sp>
    </p:spTree>
    <p:extLst>
      <p:ext uri="{BB962C8B-B14F-4D97-AF65-F5344CB8AC3E}">
        <p14:creationId xmlns:p14="http://schemas.microsoft.com/office/powerpoint/2010/main" val="450299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75229-BDDF-197C-3297-965DF0B3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principy koučování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AD82E-05B4-41A6-3BD7-A132186C5A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Ptejte se.</a:t>
            </a:r>
          </a:p>
          <a:p>
            <a:r>
              <a:rPr lang="cs-CZ" dirty="0"/>
              <a:t>Jde o koučovaného, ne o vás.</a:t>
            </a:r>
          </a:p>
          <a:p>
            <a:r>
              <a:rPr lang="cs-CZ" dirty="0"/>
              <a:t>Koučovaný určuje, o čem se bude mluvit.</a:t>
            </a:r>
          </a:p>
          <a:p>
            <a:r>
              <a:rPr lang="cs-CZ" dirty="0"/>
              <a:t>Lidé jsou schopni řešit si své vlastní problémy.</a:t>
            </a:r>
          </a:p>
          <a:p>
            <a:r>
              <a:rPr lang="cs-CZ" dirty="0"/>
              <a:t>Formujte leadery, neřešte problémy.</a:t>
            </a:r>
          </a:p>
          <a:p>
            <a:r>
              <a:rPr lang="cs-CZ" dirty="0"/>
              <a:t>Kouč nikdy nebere koučovanému zodpovědnost zvolit si.</a:t>
            </a:r>
          </a:p>
          <a:p>
            <a:r>
              <a:rPr lang="cs-CZ" dirty="0"/>
              <a:t>Nejste zodpovědní za výsledky klienta.</a:t>
            </a:r>
          </a:p>
          <a:p>
            <a:r>
              <a:rPr lang="cs-CZ" dirty="0"/>
              <a:t>Lidé mají dobrý důvod pro to, co dělají.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990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EA5C1-16A2-4175-BF4C-60896ED3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3482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9000" b="1" err="1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</a:t>
            </a:r>
            <a:r>
              <a:rPr lang="en-US" sz="9000" b="1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b="1" err="1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</a:t>
            </a:r>
            <a:endParaRPr lang="cs-CZ" sz="9000" b="1">
              <a:solidFill>
                <a:srgbClr val="204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06CDDFB-6E5D-4F1D-B2A0-2FBA309C23E2}"/>
              </a:ext>
            </a:extLst>
          </p:cNvPr>
          <p:cNvCxnSpPr>
            <a:cxnSpLocks/>
          </p:cNvCxnSpPr>
          <p:nvPr/>
        </p:nvCxnSpPr>
        <p:spPr>
          <a:xfrm>
            <a:off x="813882" y="5520200"/>
            <a:ext cx="7379059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438B1-17DB-45FD-90B8-C8F64A27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20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 vazba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001F397-48DD-45F9-9171-3CA65B0061E9}"/>
              </a:ext>
            </a:extLst>
          </p:cNvPr>
          <p:cNvCxnSpPr>
            <a:cxnSpLocks/>
          </p:cNvCxnSpPr>
          <p:nvPr/>
        </p:nvCxnSpPr>
        <p:spPr>
          <a:xfrm>
            <a:off x="813882" y="5520200"/>
            <a:ext cx="7379059" cy="0"/>
          </a:xfrm>
          <a:prstGeom prst="line">
            <a:avLst/>
          </a:prstGeom>
          <a:ln w="28575">
            <a:solidFill>
              <a:srgbClr val="1F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D3C02E0F-3CE3-4B9A-81B9-0882E1F4B3A8}"/>
              </a:ext>
            </a:extLst>
          </p:cNvPr>
          <p:cNvSpPr txBox="1">
            <a:spLocks/>
          </p:cNvSpPr>
          <p:nvPr/>
        </p:nvSpPr>
        <p:spPr>
          <a:xfrm>
            <a:off x="628650" y="2207184"/>
            <a:ext cx="7564290" cy="3217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1800" dirty="0" err="1"/>
              <a:t>Jasná</a:t>
            </a:r>
            <a:r>
              <a:rPr lang="en-US" sz="1800" dirty="0"/>
              <a:t>, </a:t>
            </a:r>
            <a:r>
              <a:rPr lang="en-US" sz="1800" dirty="0" err="1"/>
              <a:t>srozumitelná</a:t>
            </a:r>
            <a:endParaRPr lang="cs-CZ" sz="1800" dirty="0"/>
          </a:p>
          <a:p>
            <a:pPr>
              <a:spcBef>
                <a:spcPts val="480"/>
              </a:spcBef>
              <a:buClr>
                <a:schemeClr val="dk1"/>
              </a:buClr>
              <a:buSzPts val="3200"/>
            </a:pPr>
            <a:r>
              <a:rPr lang="en-US" sz="1800" dirty="0" err="1"/>
              <a:t>Popisná</a:t>
            </a:r>
            <a:r>
              <a:rPr lang="en-US" sz="1800" dirty="0"/>
              <a:t>, </a:t>
            </a:r>
            <a:r>
              <a:rPr lang="en-US" sz="1800" dirty="0" err="1"/>
              <a:t>konkrétní</a:t>
            </a:r>
            <a:endParaRPr lang="cs-CZ" sz="1800" dirty="0"/>
          </a:p>
          <a:p>
            <a:pPr>
              <a:spcBef>
                <a:spcPts val="480"/>
              </a:spcBef>
              <a:buClr>
                <a:schemeClr val="dk1"/>
              </a:buClr>
              <a:buSzPts val="3200"/>
            </a:pPr>
            <a:r>
              <a:rPr lang="en-US" sz="1800" dirty="0" err="1"/>
              <a:t>Nezraňující</a:t>
            </a:r>
            <a:endParaRPr lang="cs-CZ" sz="1800" dirty="0"/>
          </a:p>
          <a:p>
            <a:pPr>
              <a:spcBef>
                <a:spcPts val="480"/>
              </a:spcBef>
              <a:buClr>
                <a:schemeClr val="dk1"/>
              </a:buClr>
              <a:buSzPts val="3200"/>
            </a:pPr>
            <a:r>
              <a:rPr lang="en-US" sz="1800" dirty="0" err="1"/>
              <a:t>Přínosná</a:t>
            </a:r>
            <a:endParaRPr lang="cs-CZ" sz="1800" dirty="0"/>
          </a:p>
          <a:p>
            <a:pPr marL="352425" indent="-285750">
              <a:spcBef>
                <a:spcPts val="480"/>
              </a:spcBef>
              <a:buSzPts val="1800"/>
            </a:pPr>
            <a:r>
              <a:rPr lang="en-US" sz="1800" dirty="0"/>
              <a:t>V </a:t>
            </a:r>
            <a:r>
              <a:rPr lang="en-US" sz="1800" dirty="0" err="1"/>
              <a:t>začátcích</a:t>
            </a:r>
            <a:r>
              <a:rPr lang="en-US" sz="1800" dirty="0"/>
              <a:t> </a:t>
            </a:r>
            <a:r>
              <a:rPr lang="en-US" sz="1800" dirty="0" err="1"/>
              <a:t>čehokoli</a:t>
            </a:r>
            <a:r>
              <a:rPr lang="en-US" sz="1800" dirty="0"/>
              <a:t> se </a:t>
            </a:r>
            <a:r>
              <a:rPr lang="en-US" sz="1800" dirty="0" err="1"/>
              <a:t>opíráme</a:t>
            </a:r>
            <a:r>
              <a:rPr lang="en-US" sz="1800" dirty="0"/>
              <a:t> o to, co </a:t>
            </a:r>
            <a:r>
              <a:rPr lang="en-US" sz="1800" dirty="0" err="1"/>
              <a:t>nám</a:t>
            </a:r>
            <a:r>
              <a:rPr lang="en-US" sz="1800" dirty="0"/>
              <a:t> </a:t>
            </a:r>
            <a:r>
              <a:rPr lang="en-US" sz="1800" dirty="0" err="1"/>
              <a:t>jde</a:t>
            </a:r>
            <a:r>
              <a:rPr lang="en-US" sz="1800" dirty="0"/>
              <a:t> :-)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63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857256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0070C0"/>
                </a:solidFill>
              </a:rPr>
              <a:t>ZPĚTNÁ VAZBA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20" y="1785926"/>
            <a:ext cx="7829608" cy="47171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Schopnost podávat krátkou efektivní vazbu (královská dovednost manažera)</a:t>
            </a:r>
          </a:p>
          <a:p>
            <a:pPr algn="ctr">
              <a:buNone/>
            </a:pPr>
            <a:endParaRPr lang="cs-CZ" sz="1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200" dirty="0">
                <a:latin typeface="Arial" pitchFamily="34" charset="0"/>
                <a:cs typeface="Arial" pitchFamily="34" charset="0"/>
              </a:rPr>
              <a:t>velmi nutná pro vedení lidí</a:t>
            </a:r>
          </a:p>
          <a:p>
            <a:pPr lvl="0"/>
            <a:r>
              <a:rPr lang="cs-CZ" sz="3200" dirty="0">
                <a:latin typeface="Arial" pitchFamily="34" charset="0"/>
                <a:cs typeface="Arial" pitchFamily="34" charset="0"/>
              </a:rPr>
              <a:t>musí být efektivní a konstruktivní</a:t>
            </a:r>
          </a:p>
          <a:p>
            <a:pPr lvl="0"/>
            <a:r>
              <a:rPr lang="cs-CZ" sz="3200" dirty="0">
                <a:latin typeface="Arial" pitchFamily="34" charset="0"/>
                <a:cs typeface="Arial" pitchFamily="34" charset="0"/>
              </a:rPr>
              <a:t>měla by se dít často – denně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14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857256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0070C0"/>
                </a:solidFill>
              </a:rPr>
              <a:t>Výhody ZV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20" y="1785926"/>
            <a:ext cx="7829608" cy="47171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cs-CZ" sz="1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3200" dirty="0">
                <a:latin typeface="Arial" pitchFamily="34" charset="0"/>
                <a:cs typeface="Arial" pitchFamily="34" charset="0"/>
              </a:rPr>
              <a:t>Ten kdo ji poskytuje si sám vyjasňuje názory a postoje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Příjemce získává pohled zvenčí na svůj výkon, jednání, drží správný směr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Rozvoj otevřené atmosféry, důvěry směrem k dosahování cílů</a:t>
            </a:r>
          </a:p>
          <a:p>
            <a:pPr>
              <a:buNone/>
            </a:pP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21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4800" b="1" cap="all" dirty="0">
                <a:solidFill>
                  <a:srgbClr val="0070C0"/>
                </a:solidFill>
              </a:rPr>
              <a:t>Co je a co není ZV?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7960968" cy="480229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/>
              <a:t>Dobrý den, jak se máte, pane Nováku?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Aničko, Vám to dnes sluší.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Petře, tento týden jste přišel do práce 3 x pozdě.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Marcelo, kdy budete mít hotový projekt?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Soňo, rozumím Vám správně, že požadujete prodloužení termínu odevzdání o 2 týdny?</a:t>
            </a:r>
          </a:p>
          <a:p>
            <a:pPr lvl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80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0070C0"/>
                </a:solidFill>
              </a:rPr>
              <a:t>PRAVIDLA ZPĚTNÉ VAZBY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20" y="1357298"/>
            <a:ext cx="7829608" cy="514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Zpětná vazba má sílu, když je: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vyžádaná / vítaná,		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krátká a jednoduchá,		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konkrétní,		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včasná,				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vhodně načasovaná,		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jednoznačně formulovaná,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věcná, popisná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vyvážená,			</a:t>
            </a:r>
          </a:p>
          <a:p>
            <a:pPr lvl="0"/>
            <a:r>
              <a:rPr lang="cs-CZ" sz="2400" dirty="0" err="1">
                <a:latin typeface="Arial" pitchFamily="34" charset="0"/>
                <a:cs typeface="Arial" pitchFamily="34" charset="0"/>
              </a:rPr>
              <a:t>nejednostranná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zaměřená na pomoc našemu komunikačnímu partnerovi.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51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>
            <a:noAutofit/>
          </a:bodyPr>
          <a:lstStyle/>
          <a:p>
            <a:pPr algn="ctr"/>
            <a:br>
              <a:rPr lang="cs-CZ" sz="48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VYVÁŽENOST ZPĚTNÉ VAZBY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20" y="1643050"/>
            <a:ext cx="7829608" cy="4860048"/>
          </a:xfrm>
        </p:spPr>
        <p:txBody>
          <a:bodyPr>
            <a:noAutofit/>
          </a:bodyPr>
          <a:lstStyle/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poměr mezi pozitivním a negativním sdělením;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negativní ZV by měla probíhat v soukromí – pokud zvolím veřejný prostor, musím k tomu mít pádný důvod; kritizovaný začne hrát divadlo pro ostatní;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je nutné se zaměřit na budoucnost;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ZV musí být konkrétní!!;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negativní hodnocení člověka zasáhne víc;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průběžně chválit!!;</a:t>
            </a:r>
          </a:p>
          <a:p>
            <a:pPr lvl="0"/>
            <a:r>
              <a:rPr lang="cs-CZ" sz="2400" dirty="0">
                <a:latin typeface="Arial" pitchFamily="34" charset="0"/>
                <a:cs typeface="Arial" pitchFamily="34" charset="0"/>
              </a:rPr>
              <a:t>ale pozor – spousta lidí má problém chválu přijmout, i když ji vnitřně ocení.</a:t>
            </a: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827AD-BEDD-6853-2C75-A66A1CCF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Popisná zpětná vazba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A3F52-A376-2209-C07A-B0C3B318F0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MT"/>
              </a:rPr>
              <a:t>Paní učitelka Mgr. Anna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MT"/>
              </a:rPr>
              <a:t>Flanderková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MT"/>
              </a:rPr>
              <a:t> ze ZŠ Václava Havla v Poděbradech nabízí </a:t>
            </a:r>
            <a:r>
              <a:rPr lang="cs-CZ" sz="1800" b="0" i="0" u="none" strike="noStrike" baseline="0" dirty="0">
                <a:solidFill>
                  <a:srgbClr val="0563C2"/>
                </a:solidFill>
                <a:latin typeface="ArialMT"/>
              </a:rPr>
              <a:t>virtuální hodinu ve 4. ročníku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MT"/>
              </a:rPr>
              <a:t>na téma procvičování znalostí pravopisu obojetných souhlásek.</a:t>
            </a:r>
          </a:p>
          <a:p>
            <a:pPr marL="0" indent="0" algn="l">
              <a:buNone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Arial-BoldMT"/>
              </a:rPr>
              <a:t>Cíl hodiny podle paní učitelky: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MT"/>
              </a:rPr>
              <a:t>Procvičit a prohloubit znalosti a vědomosti o pravopisu obojetných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MT"/>
              </a:rPr>
              <a:t>     souhlásek.</a:t>
            </a:r>
          </a:p>
          <a:p>
            <a:pPr marL="0" indent="0" algn="l">
              <a:buNone/>
            </a:pPr>
            <a:endParaRPr lang="cs-CZ" sz="1800" dirty="0">
              <a:solidFill>
                <a:srgbClr val="000000"/>
              </a:solidFill>
              <a:latin typeface="ArialMT"/>
            </a:endParaRPr>
          </a:p>
          <a:p>
            <a:pPr marL="0" indent="0" algn="l">
              <a:buNone/>
            </a:pPr>
            <a:r>
              <a:rPr lang="cs-CZ" dirty="0">
                <a:hlinkClick r:id="rId2"/>
              </a:rPr>
              <a:t>https://audiovideo.rvp.cz/video/2737/VV21---VIRTUALNI-HOSPITACE-CESKY-JAZYK-VE-4-ROCNIKU.html</a:t>
            </a:r>
            <a:endParaRPr lang="cs-CZ" sz="1800" dirty="0">
              <a:solidFill>
                <a:srgbClr val="000000"/>
              </a:solidFill>
              <a:latin typeface="ArialMT"/>
            </a:endParaRPr>
          </a:p>
          <a:p>
            <a:pPr marL="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0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EF0B3-7915-B0F1-396B-FDF01B97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1143000"/>
          </a:xfrm>
        </p:spPr>
        <p:txBody>
          <a:bodyPr/>
          <a:lstStyle/>
          <a:p>
            <a:r>
              <a:rPr lang="cs-CZ" sz="32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otevřené otázky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E68FB79-3A7F-4497-C76D-3084480B2EA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3367552"/>
              </p:ext>
            </p:extLst>
          </p:nvPr>
        </p:nvGraphicFramePr>
        <p:xfrm>
          <a:off x="755576" y="1916832"/>
          <a:ext cx="7128792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31359401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1067202361"/>
                    </a:ext>
                  </a:extLst>
                </a:gridCol>
              </a:tblGrid>
              <a:tr h="658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Typická zavřená otázka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Nahradím otevřenou otázkou, například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004317"/>
                  </a:ext>
                </a:extLst>
              </a:tr>
              <a:tr h="138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Rozumíte tomu?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Co vás v hodině nejvíce zaujalo?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Co je na tématu nejtěžší?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Kterou oblast potřebujete ještě dovysvětlit?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783314"/>
                  </a:ext>
                </a:extLst>
              </a:tr>
              <a:tr h="350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Máte nějaké otázky?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Na co byste se chtěli zeptat?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826473"/>
                  </a:ext>
                </a:extLst>
              </a:tr>
              <a:tr h="110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Líbila se vám hodina?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Co si z hodiny odnášíte?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Co bylo nejzajímavější?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Co bylo pro vás nejpřínosnější?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836193"/>
                  </a:ext>
                </a:extLst>
              </a:tr>
              <a:tr h="46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Je vše jasné?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Co jste se dnes naučili?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2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439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0070C0"/>
                </a:solidFill>
              </a:rPr>
              <a:t>KDYŽ PŘIJÍMÁME ZV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20" y="1643050"/>
            <a:ext cx="7829608" cy="4860048"/>
          </a:xfrm>
        </p:spPr>
        <p:txBody>
          <a:bodyPr>
            <a:noAutofit/>
          </a:bodyPr>
          <a:lstStyle/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neobhajujeme se;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nevysvětlujeme;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neobracíme ZV proti podávajícímu;</a:t>
            </a:r>
          </a:p>
          <a:p>
            <a:pPr lvl="1"/>
            <a:r>
              <a:rPr lang="cs-CZ" sz="2800" dirty="0">
                <a:latin typeface="Arial" pitchFamily="34" charset="0"/>
                <a:cs typeface="Arial" pitchFamily="34" charset="0"/>
              </a:rPr>
              <a:t>i když lidé k tomu inklinují – dát najevo porozumění v lidské rovině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poděkujeme (a např. řekneme stanovisko – překvapení, údiv atd.; případně za podávajícím později zajdeme).</a:t>
            </a:r>
          </a:p>
          <a:p>
            <a:pPr lvl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4800" b="1" cap="all" dirty="0">
                <a:solidFill>
                  <a:srgbClr val="0070C0"/>
                </a:solidFill>
              </a:rPr>
              <a:t>Pravidla kvalitní </a:t>
            </a:r>
            <a:r>
              <a:rPr lang="cs-CZ" sz="4800" b="1" dirty="0">
                <a:solidFill>
                  <a:srgbClr val="0070C0"/>
                </a:solidFill>
              </a:rPr>
              <a:t>ZV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80728"/>
            <a:ext cx="7960968" cy="5522370"/>
          </a:xfrm>
        </p:spPr>
        <p:txBody>
          <a:bodyPr>
            <a:noAutofit/>
          </a:bodyPr>
          <a:lstStyle/>
          <a:p>
            <a:pPr lvl="0"/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Mějte pozitivní postoj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Buďte konkrétní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Pomozte osobě ve zlepšování sebe sama 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Ujistěte se, že je Vám rozumět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Ukažte svou podporu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Buďte okamžití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Nemanipulujte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Nikdy nesuďte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Buďte objektivní</a:t>
            </a:r>
          </a:p>
          <a:p>
            <a:pPr lvl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4800" b="1" cap="all" dirty="0">
                <a:solidFill>
                  <a:srgbClr val="0070C0"/>
                </a:solidFill>
              </a:rPr>
              <a:t>Zásady dávání ZV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124744"/>
            <a:ext cx="7816952" cy="5256584"/>
          </a:xfrm>
        </p:spPr>
        <p:txBody>
          <a:bodyPr>
            <a:noAutofit/>
          </a:bodyPr>
          <a:lstStyle/>
          <a:p>
            <a:pPr lvl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sz="3600" dirty="0">
                <a:latin typeface="Arial" pitchFamily="34" charset="0"/>
                <a:cs typeface="Arial" pitchFamily="34" charset="0"/>
              </a:rPr>
              <a:t>Diskrétnost</a:t>
            </a:r>
          </a:p>
          <a:p>
            <a:r>
              <a:rPr lang="cs-CZ" sz="3600" dirty="0">
                <a:latin typeface="Arial" pitchFamily="34" charset="0"/>
                <a:cs typeface="Arial" pitchFamily="34" charset="0"/>
              </a:rPr>
              <a:t>Otázky místo obviňování</a:t>
            </a:r>
          </a:p>
          <a:p>
            <a:r>
              <a:rPr lang="cs-CZ" sz="3600" dirty="0">
                <a:latin typeface="Arial" pitchFamily="34" charset="0"/>
                <a:cs typeface="Arial" pitchFamily="34" charset="0"/>
              </a:rPr>
              <a:t>Otevřené formulace</a:t>
            </a:r>
          </a:p>
          <a:p>
            <a:r>
              <a:rPr lang="cs-CZ" sz="3600" dirty="0">
                <a:latin typeface="Arial" pitchFamily="34" charset="0"/>
                <a:cs typeface="Arial" pitchFamily="34" charset="0"/>
              </a:rPr>
              <a:t>Vynechat „ale“</a:t>
            </a:r>
          </a:p>
          <a:p>
            <a:r>
              <a:rPr lang="cs-CZ" sz="3600" dirty="0">
                <a:latin typeface="Arial" pitchFamily="34" charset="0"/>
                <a:cs typeface="Arial" pitchFamily="34" charset="0"/>
              </a:rPr>
              <a:t>Konkrétní a věcné formulace</a:t>
            </a:r>
          </a:p>
          <a:p>
            <a:r>
              <a:rPr lang="cs-CZ" sz="3600" dirty="0">
                <a:latin typeface="Arial" pitchFamily="34" charset="0"/>
                <a:cs typeface="Arial" pitchFamily="34" charset="0"/>
              </a:rPr>
              <a:t>Kritika chování, nikoliv osoby</a:t>
            </a:r>
          </a:p>
          <a:p>
            <a:r>
              <a:rPr lang="cs-CZ" sz="3600" dirty="0">
                <a:latin typeface="Arial" pitchFamily="34" charset="0"/>
                <a:cs typeface="Arial" pitchFamily="34" charset="0"/>
              </a:rPr>
              <a:t>Společné nalezení řešení</a:t>
            </a:r>
          </a:p>
        </p:txBody>
      </p:sp>
    </p:spTree>
    <p:extLst>
      <p:ext uri="{BB962C8B-B14F-4D97-AF65-F5344CB8AC3E}">
        <p14:creationId xmlns:p14="http://schemas.microsoft.com/office/powerpoint/2010/main" val="1095320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4800" b="1" cap="all">
                <a:solidFill>
                  <a:srgbClr val="0070C0"/>
                </a:solidFill>
              </a:rPr>
              <a:t>Příklady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7960968" cy="5306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„No, co ti budu pořád říkat, jsi prostě nejlepší…“</a:t>
            </a:r>
          </a:p>
          <a:p>
            <a:pPr marL="0" lv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„Nelíbí se mi, jak prezentujete své výsledky“</a:t>
            </a:r>
          </a:p>
          <a:p>
            <a:pPr marL="0" lv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„Nezklamal jsi…“</a:t>
            </a:r>
          </a:p>
          <a:p>
            <a:pPr marL="0" lv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„Vaše chování je nepřípustné“</a:t>
            </a:r>
          </a:p>
          <a:p>
            <a:pPr marL="0" lv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„Jsi hrozný“</a:t>
            </a:r>
          </a:p>
          <a:p>
            <a:pPr marL="0" lv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„Byly nějaké problémy s tvojí docházkou“</a:t>
            </a:r>
          </a:p>
          <a:p>
            <a:pPr marL="0" lv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„Jsi prostě líný“</a:t>
            </a:r>
          </a:p>
          <a:p>
            <a:pPr marL="0" lv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4800" b="1" cap="all" dirty="0">
                <a:solidFill>
                  <a:srgbClr val="0070C0"/>
                </a:solidFill>
              </a:rPr>
              <a:t>Závěrem ke ZV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7960968" cy="5306346"/>
          </a:xfrm>
        </p:spPr>
        <p:txBody>
          <a:bodyPr>
            <a:noAutofit/>
          </a:bodyPr>
          <a:lstStyle/>
          <a:p>
            <a:pPr lvl="0"/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Jde o dialog – není vítěz ani poražený – obě strany něco získávají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Musím počítat při přípravě s emocemi přijímajícího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ZV je důležitým projevem zájmu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Směřuje do budoucna – rozvoj, zlepšení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FEEDBACK x FEEDFORWARD</a:t>
            </a:r>
          </a:p>
          <a:p>
            <a:pPr lvl="0"/>
            <a:endParaRPr lang="cs-CZ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https://www.youtube.com/watch?v=fZ_8u9EawcM</a:t>
            </a:r>
            <a:endParaRPr lang="cs-CZ" dirty="0"/>
          </a:p>
          <a:p>
            <a:r>
              <a:rPr lang="cs-CZ" u="sng" dirty="0">
                <a:hlinkClick r:id="rId4"/>
              </a:rPr>
              <a:t>https://www.youtube.com/watch?v=McXSHZyK9uo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469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36E61-3023-443F-CE4C-9A271581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Koučování -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31B6D-97D2-5E96-682C-295A62BDF4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Strukturovaný pohovor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Zárodek vhodného řešení v každém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Rozvinutí skrytého potenciálu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Změna úhlu pohledu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Neexistuje jenom jedna správná cesta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Řešení problémů na hlubší úrovni 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Ne chyby, ale příležitosti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Opak přikazování a kontroly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</a:pPr>
            <a:r>
              <a:rPr lang="cs-CZ" altLang="cs-CZ" sz="2400" dirty="0"/>
              <a:t>Vede k přebírání odpovědnosti a samostatnosti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805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Děkuji za pozornost</a:t>
            </a:r>
          </a:p>
          <a:p>
            <a:pPr marL="0" indent="0" algn="r">
              <a:buNone/>
            </a:pPr>
            <a:r>
              <a:rPr lang="cs-CZ" dirty="0"/>
              <a:t>Soňa Španielová</a:t>
            </a:r>
          </a:p>
          <a:p>
            <a:endParaRPr lang="cs-CZ" dirty="0"/>
          </a:p>
          <a:p>
            <a:pPr algn="r"/>
            <a:endParaRPr lang="cs-CZ" dirty="0"/>
          </a:p>
          <a:p>
            <a:endParaRPr lang="cs-CZ" dirty="0"/>
          </a:p>
          <a:p>
            <a:pPr lvl="8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61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F86DA-A86D-CD5F-1335-6B48E9B3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Mentoring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786C4-5799-6F8F-8E12-7432720AAD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14116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D3C4A"/>
                </a:solidFill>
                <a:effectLst/>
                <a:latin typeface="Inter"/>
              </a:rPr>
              <a:t>Mentoring je založený na vzájemné interakci a dialogu mentora a mentorovaného – takzvaného </a:t>
            </a:r>
            <a:r>
              <a:rPr lang="cs-CZ" b="0" i="0" dirty="0" err="1">
                <a:solidFill>
                  <a:srgbClr val="2D3C4A"/>
                </a:solidFill>
                <a:effectLst/>
                <a:latin typeface="Inter"/>
              </a:rPr>
              <a:t>menteeho</a:t>
            </a:r>
            <a:r>
              <a:rPr lang="cs-CZ" b="0" i="0" dirty="0">
                <a:solidFill>
                  <a:srgbClr val="2D3C4A"/>
                </a:solidFill>
                <a:effectLst/>
                <a:latin typeface="Inter"/>
              </a:rPr>
              <a:t>.</a:t>
            </a:r>
          </a:p>
          <a:p>
            <a:r>
              <a:rPr lang="cs-CZ" b="0" i="0" dirty="0">
                <a:solidFill>
                  <a:srgbClr val="2D3C4A"/>
                </a:solidFill>
                <a:effectLst/>
                <a:latin typeface="Inter"/>
              </a:rPr>
              <a:t>Ideálním mentorem může být někdo, koho už nějakou dobu znáte – například kolega z práce, váš nadřízený nebo zajímavá osobnost z oboru. </a:t>
            </a:r>
          </a:p>
          <a:p>
            <a:r>
              <a:rPr lang="cs-CZ" b="1" i="0" dirty="0">
                <a:solidFill>
                  <a:srgbClr val="2D3C4A"/>
                </a:solidFill>
                <a:effectLst/>
                <a:latin typeface="Inter"/>
              </a:rPr>
              <a:t>Reverzní mentoring</a:t>
            </a:r>
            <a:r>
              <a:rPr lang="cs-CZ" dirty="0">
                <a:solidFill>
                  <a:srgbClr val="2D3C4A"/>
                </a:solidFill>
                <a:latin typeface="Inter"/>
              </a:rPr>
              <a:t> - situace, </a:t>
            </a:r>
            <a:r>
              <a:rPr lang="cs-CZ" b="0" i="0" dirty="0">
                <a:solidFill>
                  <a:srgbClr val="2D3C4A"/>
                </a:solidFill>
                <a:effectLst/>
                <a:latin typeface="Inter"/>
              </a:rPr>
              <a:t>kdy mladší zaměstnanec mentoruje svého seniornějšího kolegu. Na první pohled se takový přístup může zdát zvláštní, ale i tato forma mentoringu je velmi přínosná – zlepšuje totiž vzájemné porozumění napříč generacemi.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Koučování  (z </a:t>
            </a: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coaching</a:t>
            </a:r>
            <a:r>
              <a:rPr lang="cs-CZ" dirty="0"/>
              <a:t> - "soustavně připravovat") je v psychologickém pojetí metoda rozvoje dospělých lidí zvyšováním kompetencí člověka a jeho schopnosti vlastní sebereflexe. </a:t>
            </a:r>
          </a:p>
          <a:p>
            <a:r>
              <a:rPr lang="cs-CZ" dirty="0"/>
              <a:t>Oproti klasickému vzdělání a tréninku kouč nejen informuje, ale provází také řešením problémů v reálné praxi. 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3BA66-E38A-B8A7-E115-17C329B9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Koučování není….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179E3-361E-36C3-0C11-9B2969399E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dirty="0"/>
              <a:t>… metoda poradenství na pracovišti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dirty="0"/>
              <a:t>… školení nebo výuka v učebně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dirty="0"/>
              <a:t>… terapie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dirty="0"/>
              <a:t>… řešení vašich problémů někým jiným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dirty="0"/>
              <a:t>… mentorování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26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2EF5D-45FA-2A1B-DD91-73B07AFC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Koučování je….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872E6-7C4F-48C6-EB00-03830B3E61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cs-CZ" altLang="cs-CZ" sz="2400" dirty="0"/>
              <a:t>… způsob, jak zacházet s lidmi.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400" dirty="0"/>
              <a:t>… kombinace individuálního poradenství, osobní zpětné vazby a prakticky orientovaného tréninku.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cs-CZ" sz="2400" dirty="0"/>
              <a:t>… rozhovor, který vás posune.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cs-CZ" sz="2400" dirty="0"/>
              <a:t>… učení se, rozvíjení.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sz="2400" dirty="0"/>
              <a:t>… schopnost vidět člověka v jeho možnostech.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sz="2400" dirty="0"/>
              <a:t>… zaměřeno na klienta, na aktivity, na růst.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altLang="cs-CZ" sz="2400" dirty="0"/>
              <a:t>… snaha pomoci někomu uskutečnit jeho sny.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7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koučování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Spočívá v kladení otázek, kterými si klient/kolega dělá jasný názor. </a:t>
            </a:r>
          </a:p>
          <a:p>
            <a:r>
              <a:rPr lang="cs-CZ" dirty="0"/>
              <a:t>Tím se dokáže rychleji a kvalitněji rozhodnout a přebírá za to veškerou zodpovědnost. </a:t>
            </a:r>
          </a:p>
          <a:p>
            <a:r>
              <a:rPr lang="cs-CZ" dirty="0"/>
              <a:t>Metoda se zpočátku využívala ve sportu a poté u manažerů, aby se zvýšila jejich výkonnost.</a:t>
            </a:r>
          </a:p>
          <a:p>
            <a:r>
              <a:rPr lang="cs-CZ" dirty="0" err="1"/>
              <a:t>Koučink</a:t>
            </a:r>
            <a:r>
              <a:rPr lang="cs-CZ" dirty="0"/>
              <a:t> se nezabývá minulostí. Využívá současnost a míří do budoucnosti.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1967</Words>
  <Application>Microsoft Office PowerPoint</Application>
  <PresentationFormat>Předvádění na obrazovce (4:3)</PresentationFormat>
  <Paragraphs>300</Paragraphs>
  <Slides>47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8" baseType="lpstr">
      <vt:lpstr>Aptos</vt:lpstr>
      <vt:lpstr>Arial</vt:lpstr>
      <vt:lpstr>Arial-BoldMT</vt:lpstr>
      <vt:lpstr>ArialMT</vt:lpstr>
      <vt:lpstr>Calibri</vt:lpstr>
      <vt:lpstr>Century Schoolbook</vt:lpstr>
      <vt:lpstr>Helvetica</vt:lpstr>
      <vt:lpstr>Inter</vt:lpstr>
      <vt:lpstr>Wingdings</vt:lpstr>
      <vt:lpstr>Wingdings 2</vt:lpstr>
      <vt:lpstr>Arkýř</vt:lpstr>
      <vt:lpstr>Koučink a mentoring - nástroje pro zlepšení výkonu učitele </vt:lpstr>
      <vt:lpstr>Očekávání</vt:lpstr>
      <vt:lpstr>Prezentace aplikace PowerPoint</vt:lpstr>
      <vt:lpstr>otevřené otázky </vt:lpstr>
      <vt:lpstr>Mentoring</vt:lpstr>
      <vt:lpstr>Koučování</vt:lpstr>
      <vt:lpstr>Koučování není….</vt:lpstr>
      <vt:lpstr>Koučování je….</vt:lpstr>
      <vt:lpstr>Podstata koučování</vt:lpstr>
      <vt:lpstr>Přínosy koučinku </vt:lpstr>
      <vt:lpstr>Koučování Spoluprcaovníků</vt:lpstr>
      <vt:lpstr>Týmový koučink přináší</vt:lpstr>
      <vt:lpstr>Self - koučink</vt:lpstr>
      <vt:lpstr>Čtyři pilíře self koučinku </vt:lpstr>
      <vt:lpstr>Úspěch self koučingu  </vt:lpstr>
      <vt:lpstr>Kde má self koučink využití?</vt:lpstr>
      <vt:lpstr>Prezentace aplikace PowerPoint</vt:lpstr>
      <vt:lpstr>GROW</vt:lpstr>
      <vt:lpstr>Špatně stanovené cíle</vt:lpstr>
      <vt:lpstr>Kladení otázek</vt:lpstr>
      <vt:lpstr>Kladení otázek </vt:lpstr>
      <vt:lpstr>Koučovací rozhovor</vt:lpstr>
      <vt:lpstr>Prozkoumání reality</vt:lpstr>
      <vt:lpstr>Příklady otázek:</vt:lpstr>
      <vt:lpstr>Cvičení kladení otázek</vt:lpstr>
      <vt:lpstr>Koučovací rozhovor </vt:lpstr>
      <vt:lpstr>Ukázka koučovacího rozhovoru</vt:lpstr>
      <vt:lpstr>Koučovací otázky – technika „GROW“ </vt:lpstr>
      <vt:lpstr>Praktické nástroje</vt:lpstr>
      <vt:lpstr>Koučování jako nástroj</vt:lpstr>
      <vt:lpstr>Klíčové principy koučování</vt:lpstr>
      <vt:lpstr>Zpětná vazba</vt:lpstr>
      <vt:lpstr>Zpětná vazba</vt:lpstr>
      <vt:lpstr>ZPĚTNÁ VAZBA</vt:lpstr>
      <vt:lpstr>Výhody ZV</vt:lpstr>
      <vt:lpstr>Co je a co není ZV?</vt:lpstr>
      <vt:lpstr>PRAVIDLA ZPĚTNÉ VAZBY</vt:lpstr>
      <vt:lpstr> VYVÁŽENOST ZPĚTNÉ VAZBY</vt:lpstr>
      <vt:lpstr>Popisná zpětná vazba</vt:lpstr>
      <vt:lpstr>KDYŽ PŘIJÍMÁME ZV</vt:lpstr>
      <vt:lpstr>Pravidla kvalitní ZV</vt:lpstr>
      <vt:lpstr>Zásady dávání ZV</vt:lpstr>
      <vt:lpstr>Příklady</vt:lpstr>
      <vt:lpstr>Závěrem ke ZV</vt:lpstr>
      <vt:lpstr>Prezentace aplikace PowerPoint</vt:lpstr>
      <vt:lpstr>Koučování - shrnutí</vt:lpstr>
      <vt:lpstr>Prezentace aplikace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Vlastní osobnost jako nástroj učitele   (self – koučování pro pedagogy)</dc:title>
  <dc:creator>spanielova</dc:creator>
  <cp:lastModifiedBy>Soňa Španielová</cp:lastModifiedBy>
  <cp:revision>18</cp:revision>
  <dcterms:created xsi:type="dcterms:W3CDTF">2014-09-05T03:23:24Z</dcterms:created>
  <dcterms:modified xsi:type="dcterms:W3CDTF">2025-02-18T20:32:33Z</dcterms:modified>
</cp:coreProperties>
</file>