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99" r:id="rId2"/>
    <p:sldId id="387" r:id="rId3"/>
    <p:sldId id="300" r:id="rId4"/>
    <p:sldId id="301" r:id="rId5"/>
    <p:sldId id="302" r:id="rId6"/>
    <p:sldId id="304" r:id="rId7"/>
    <p:sldId id="305" r:id="rId8"/>
    <p:sldId id="307" r:id="rId9"/>
    <p:sldId id="306" r:id="rId10"/>
    <p:sldId id="318" r:id="rId11"/>
    <p:sldId id="271" r:id="rId12"/>
    <p:sldId id="272" r:id="rId13"/>
    <p:sldId id="273" r:id="rId14"/>
    <p:sldId id="274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91" r:id="rId25"/>
    <p:sldId id="292" r:id="rId26"/>
    <p:sldId id="293" r:id="rId27"/>
    <p:sldId id="320" r:id="rId28"/>
    <p:sldId id="383" r:id="rId29"/>
    <p:sldId id="384" r:id="rId30"/>
    <p:sldId id="385" r:id="rId31"/>
    <p:sldId id="386" r:id="rId32"/>
    <p:sldId id="388" r:id="rId33"/>
    <p:sldId id="321" r:id="rId34"/>
    <p:sldId id="262" r:id="rId3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A88517-B345-4F10-BF3C-E2988DA4A25C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088D5F-05B5-4000-9963-5D3DB46C9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0719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4915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4AB820-7BFC-4720-BA81-419C693CAE39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71057-046C-415B-99D6-4B503419FEE1}" type="slidenum">
              <a:rPr lang="cs-CZ" smtClean="0"/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71057-046C-415B-99D6-4B503419FEE1}" type="slidenum">
              <a:rPr lang="cs-CZ" smtClean="0"/>
              <a:t>21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71057-046C-415B-99D6-4B503419FEE1}" type="slidenum">
              <a:rPr lang="cs-CZ" smtClean="0"/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71057-046C-415B-99D6-4B503419FEE1}" type="slidenum">
              <a:rPr lang="cs-CZ" smtClean="0"/>
              <a:t>23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/>
          </a:p>
        </p:txBody>
      </p:sp>
      <p:sp>
        <p:nvSpPr>
          <p:cNvPr id="5734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5E848F-3180-48C3-93F5-71AFF0E58D3E}" type="slidenum">
              <a:rPr lang="cs-CZ" smtClean="0"/>
              <a:pPr/>
              <a:t>24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/>
          </a:p>
        </p:txBody>
      </p:sp>
      <p:sp>
        <p:nvSpPr>
          <p:cNvPr id="5837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4B2CDD-327B-4186-B83D-0293DE77F885}" type="slidenum">
              <a:rPr lang="cs-CZ" smtClean="0"/>
              <a:pPr/>
              <a:t>25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1E3FE6-D48B-412D-944D-1A3D2E1697BB}" type="slidenum">
              <a:rPr lang="cs-CZ"/>
              <a:pPr/>
              <a:t>26</a:t>
            </a:fld>
            <a:endParaRPr lang="cs-CZ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0300" y="688975"/>
            <a:ext cx="4605338" cy="345440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373564"/>
            <a:ext cx="5048250" cy="406876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888B44-5E0A-4814-A89D-D7E3AA69ECC1}" type="slidenum">
              <a:rPr lang="cs-CZ" smtClean="0"/>
              <a:pPr/>
              <a:t>27</a:t>
            </a:fld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Zástupný symbol pro obrázek snímku 1">
            <a:extLst>
              <a:ext uri="{FF2B5EF4-FFF2-40B4-BE49-F238E27FC236}">
                <a16:creationId xmlns:a16="http://schemas.microsoft.com/office/drawing/2014/main" id="{B5236B61-AC54-470C-99E2-64EA836FAE5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Zástupný symbol pro poznámky 2">
            <a:extLst>
              <a:ext uri="{FF2B5EF4-FFF2-40B4-BE49-F238E27FC236}">
                <a16:creationId xmlns:a16="http://schemas.microsoft.com/office/drawing/2014/main" id="{B6F22ABF-38D6-4D77-BE14-BC3BE5B45C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95236" name="Zástupný symbol pro číslo snímku 3">
            <a:extLst>
              <a:ext uri="{FF2B5EF4-FFF2-40B4-BE49-F238E27FC236}">
                <a16:creationId xmlns:a16="http://schemas.microsoft.com/office/drawing/2014/main" id="{1640CC98-86A9-471A-B9EE-D0437626A86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6A712EB-1709-41E1-BAA4-80EA933DFDB6}" type="slidenum">
              <a:rPr lang="cs-CZ" altLang="cs-CZ"/>
              <a:pPr eaLnBrk="1" hangingPunct="1"/>
              <a:t>28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Zástupný symbol pro obrázek snímku 1">
            <a:extLst>
              <a:ext uri="{FF2B5EF4-FFF2-40B4-BE49-F238E27FC236}">
                <a16:creationId xmlns:a16="http://schemas.microsoft.com/office/drawing/2014/main" id="{005FC46C-040A-4B2E-848C-89FD6E02F70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Zástupný symbol pro poznámky 2">
            <a:extLst>
              <a:ext uri="{FF2B5EF4-FFF2-40B4-BE49-F238E27FC236}">
                <a16:creationId xmlns:a16="http://schemas.microsoft.com/office/drawing/2014/main" id="{1F067724-4A4B-4E2E-991C-B9BE84B0C4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96260" name="Zástupný symbol pro číslo snímku 3">
            <a:extLst>
              <a:ext uri="{FF2B5EF4-FFF2-40B4-BE49-F238E27FC236}">
                <a16:creationId xmlns:a16="http://schemas.microsoft.com/office/drawing/2014/main" id="{46DF3FD4-8D4D-4221-8FDF-9ADF083A19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DBE9853-EF60-404E-9DF2-4F4FDA7A2C7C}" type="slidenum">
              <a:rPr lang="cs-CZ" altLang="cs-CZ"/>
              <a:pPr eaLnBrk="1" hangingPunct="1"/>
              <a:t>29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5018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A39E02-7889-4889-9DBC-4D990B6F9025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Zástupný symbol pro obrázek snímku 1">
            <a:extLst>
              <a:ext uri="{FF2B5EF4-FFF2-40B4-BE49-F238E27FC236}">
                <a16:creationId xmlns:a16="http://schemas.microsoft.com/office/drawing/2014/main" id="{0A0EBCB5-B98A-4F75-8A04-FBF9DA9AEBB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Zástupný symbol pro poznámky 2">
            <a:extLst>
              <a:ext uri="{FF2B5EF4-FFF2-40B4-BE49-F238E27FC236}">
                <a16:creationId xmlns:a16="http://schemas.microsoft.com/office/drawing/2014/main" id="{0A5146BC-F7C6-479E-B7F5-F24800EF4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97284" name="Zástupný symbol pro číslo snímku 3">
            <a:extLst>
              <a:ext uri="{FF2B5EF4-FFF2-40B4-BE49-F238E27FC236}">
                <a16:creationId xmlns:a16="http://schemas.microsoft.com/office/drawing/2014/main" id="{FBF2F6AD-BEC1-40A0-80CA-9754E7C5DBD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D4E673B-86E7-45FD-AD96-7B13A3801467}" type="slidenum">
              <a:rPr lang="cs-CZ" altLang="cs-CZ"/>
              <a:pPr eaLnBrk="1" hangingPunct="1"/>
              <a:t>30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Zástupný symbol pro obrázek snímku 1">
            <a:extLst>
              <a:ext uri="{FF2B5EF4-FFF2-40B4-BE49-F238E27FC236}">
                <a16:creationId xmlns:a16="http://schemas.microsoft.com/office/drawing/2014/main" id="{72B33CB7-72B1-4223-8A2C-98922362E19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7" name="Zástupný symbol pro poznámky 2">
            <a:extLst>
              <a:ext uri="{FF2B5EF4-FFF2-40B4-BE49-F238E27FC236}">
                <a16:creationId xmlns:a16="http://schemas.microsoft.com/office/drawing/2014/main" id="{41234979-F9B0-4D3B-8FE4-CC1F6E56C3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98308" name="Zástupný symbol pro číslo snímku 3">
            <a:extLst>
              <a:ext uri="{FF2B5EF4-FFF2-40B4-BE49-F238E27FC236}">
                <a16:creationId xmlns:a16="http://schemas.microsoft.com/office/drawing/2014/main" id="{9A2B5785-7813-4D49-A898-F37E90585C6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8F198C5-D00F-4E0D-9816-96DEB212E727}" type="slidenum">
              <a:rPr lang="cs-CZ" altLang="cs-CZ"/>
              <a:pPr eaLnBrk="1" hangingPunct="1"/>
              <a:t>31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6B3B14-00E4-4EF6-98EB-1C9D86A3E1C5}" type="slidenum">
              <a:rPr lang="cs-CZ" smtClean="0"/>
              <a:pPr>
                <a:defRPr/>
              </a:pPr>
              <a:t>33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D7D981-BC63-409C-8136-7C67582ED16E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5222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A6AC27-5C0C-47A0-98E7-E11E4D5E5BC3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71057-046C-415B-99D6-4B503419FEE1}" type="slidenum">
              <a:rPr lang="cs-CZ" smtClean="0"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71057-046C-415B-99D6-4B503419FEE1}" type="slidenum">
              <a:rPr lang="cs-CZ" smtClean="0"/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71057-046C-415B-99D6-4B503419FEE1}" type="slidenum">
              <a:rPr lang="cs-CZ" smtClean="0"/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71057-046C-415B-99D6-4B503419FEE1}" type="slidenum">
              <a:rPr lang="cs-CZ" smtClean="0"/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71057-046C-415B-99D6-4B503419FEE1}" type="slidenum">
              <a:rPr lang="cs-CZ" smtClean="0"/>
              <a:t>19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C91E22-657D-CB7E-55BE-80E447203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31F224C-8CAD-C59C-6EAD-48356B8D6D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259F0C-430F-17CC-A767-34E3A7FBE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56CD-B09C-40E5-B13B-66019166924B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D634131-DD89-A36C-813C-0F35A325D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6B4DEA-CDE8-43A0-4FFD-8A92B07CD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25D4-C25C-4286-8982-4ADCC7FE96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970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228A09-9026-19A8-3C87-7FDA2D020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C659DCF-E52E-0793-134D-63E8C144D9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B153753-AF29-57E1-7881-81EF9B47D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56CD-B09C-40E5-B13B-66019166924B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AEF77B5-8524-1D27-D1BD-27DF5C33A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FFF7285-6A1B-E2AC-C1E1-183548EBE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25D4-C25C-4286-8982-4ADCC7FE96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8095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0E32499-CEC6-6E0A-58E0-BEE7498097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0313F75-F880-F755-8347-4FE3469477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DA9EF7-E4FD-A693-A981-C536DD2F2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56CD-B09C-40E5-B13B-66019166924B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8A9197-7223-E718-E96E-F904C5123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407BE61-B263-13B4-5A12-71A4F9B13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25D4-C25C-4286-8982-4ADCC7FE96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3131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06C2FF-BB46-7DA6-E123-02799EE89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A2A1DE-2A7D-8B2D-E663-46104B435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153B4D-FC7D-60BA-BD2B-6BBACE60E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56CD-B09C-40E5-B13B-66019166924B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A1E719-66FC-BDAF-2C5F-0C252442A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731E08-5AE5-6D04-B09F-11B61820A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25D4-C25C-4286-8982-4ADCC7FE96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4743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0A5023-CCFB-828D-AAE0-DDA415371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F827F3E-7E85-6187-23FC-DA636A9D65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9BDDF30-A130-7C37-F713-514BEE742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56CD-B09C-40E5-B13B-66019166924B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A3357B1-17C8-13B0-A57C-B431A7DBE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496036-0A0A-7739-9D5E-5947C0AC3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25D4-C25C-4286-8982-4ADCC7FE96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6525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625A06-7D57-E17D-8C4F-91FA380F3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AFE0CF-E7D0-C680-BB03-EF1CFD5706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7A2758E-4BC8-91A6-A831-308D8A7870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0AF39D3-C1F5-2D33-CECA-D6B479BFD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56CD-B09C-40E5-B13B-66019166924B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350A75A-B391-5D93-BB83-DBE89E6EA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DAE02F8-1CA3-6F31-017C-DA3991EEB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25D4-C25C-4286-8982-4ADCC7FE96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3735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1C8E87-C1DE-99ED-1CA3-205318B20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66D99A4-5329-7A01-6CB5-667315138C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BF9B52A-5304-A288-CEBD-A397DA78D4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B241DE2-A3B8-B852-E3F0-E08C476D08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706B68C-608B-6AA1-17B3-081BDCE32F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079C9A9-04F0-40F9-3E98-FB2F0CA6D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56CD-B09C-40E5-B13B-66019166924B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0B93BB7-CA22-B6B3-4CAD-7B5DCD475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396DA3C-6287-C580-D90D-4153DBD58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25D4-C25C-4286-8982-4ADCC7FE96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819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1B1ADE-E38B-B6BB-682A-625CECD28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01D5B9C-630D-1A82-9C44-6F75F520F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56CD-B09C-40E5-B13B-66019166924B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0E248FC-DFE3-62EE-9F21-2BCC92177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4F13FC2-3FF6-8432-609E-5CB297FFC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25D4-C25C-4286-8982-4ADCC7FE96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7622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7150533-8B7A-D27D-2DE8-D8C1F26D1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56CD-B09C-40E5-B13B-66019166924B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EBE6BB7-1319-4609-BB14-2E054F9A2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E79FC0D-1104-84A1-AEBD-92A9189A8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25D4-C25C-4286-8982-4ADCC7FE96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7633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EBF239-56A7-1C63-BA1F-DF8D060F0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3F1F6B-AE99-05D7-17EA-34B79A5F4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2379DE4-EACC-5DCA-72FA-6686E6B67E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0D8759C-9560-182B-9E06-34EE18DCC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56CD-B09C-40E5-B13B-66019166924B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4D2DD2B-40AE-252F-5BE9-EA84DDD5A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A8C2C76-77DE-5F6F-8BC2-E473E624A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25D4-C25C-4286-8982-4ADCC7FE96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9175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5AF5E8-73AF-DD1A-E327-BDEA84264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64E8903-8821-4641-234D-E0A23ACE63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E153EE0-0813-8DF5-FD17-8C8B5779C2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E67A45F-1A39-3AF5-9C19-5C04EAAD8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56CD-B09C-40E5-B13B-66019166924B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B04410C-B7AE-ADE8-0194-84BEB9785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89128F9-B757-55F5-7A1C-1D8F9E909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25D4-C25C-4286-8982-4ADCC7FE96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9235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86633B2-AD2A-0A8E-6613-5D2E8F899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4CF050C-DA54-92F5-78BE-5A429D94F3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645FCB-1068-4B5A-94F7-9F4F8C2C29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756CD-B09C-40E5-B13B-66019166924B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2CCDCF-CDD9-ECBD-4502-939D04D6FB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DEA6E90-5106-02CC-D2B1-BD5C04DC93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225D4-C25C-4286-8982-4ADCC7FE96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9774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8763" y="1880314"/>
            <a:ext cx="11319163" cy="1416677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Úspěšné a </a:t>
            </a:r>
            <a:r>
              <a:rPr lang="cs-CZ" sz="4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efektivní zavádění změn</a:t>
            </a:r>
            <a:br>
              <a:rPr lang="cs-CZ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Soňa Španielová</a:t>
            </a:r>
            <a:endParaRPr lang="cs-CZ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98763" y="1316615"/>
            <a:ext cx="1098665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20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20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543995"/>
      </p:ext>
    </p:extLst>
  </p:cSld>
  <p:clrMapOvr>
    <a:masterClrMapping/>
  </p:clrMapOvr>
  <p:transition spd="slow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37133D-AD57-43F1-8541-A6AFE0DDB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Tři přístupy ke změnám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E6015B-5916-4697-9883-26EA4DA257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Reaktivní přístup</a:t>
            </a:r>
          </a:p>
          <a:p>
            <a:r>
              <a:rPr lang="cs-CZ" dirty="0"/>
              <a:t>Kontinuální změny</a:t>
            </a:r>
          </a:p>
          <a:p>
            <a:r>
              <a:rPr lang="cs-CZ" dirty="0"/>
              <a:t>Diskontinuální změny většího rozsahu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5391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60350"/>
            <a:ext cx="8229600" cy="865188"/>
          </a:xfrm>
        </p:spPr>
        <p:txBody>
          <a:bodyPr>
            <a:normAutofit fontScale="90000"/>
          </a:bodyPr>
          <a:lstStyle/>
          <a:p>
            <a:pPr algn="r" eaLnBrk="1" hangingPunct="1"/>
            <a:br>
              <a:rPr lang="cs-CZ" sz="3600" dirty="0">
                <a:solidFill>
                  <a:srgbClr val="FFFF00"/>
                </a:solidFill>
              </a:rPr>
            </a:br>
            <a:r>
              <a:rPr lang="cs-CZ" sz="3600" b="1" dirty="0"/>
              <a:t>Proces před spuštěním změny</a:t>
            </a:r>
            <a:br>
              <a:rPr lang="cs-CZ" sz="3400" b="1" dirty="0"/>
            </a:br>
            <a:endParaRPr lang="cs-CZ" sz="3400" b="1" dirty="0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503614" y="2276475"/>
            <a:ext cx="3240087" cy="914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kumimoji="1" lang="cs-CZ" b="1" dirty="0">
                <a:solidFill>
                  <a:srgbClr val="FFFF00"/>
                </a:solidFill>
                <a:latin typeface="Arial Narrow" pitchFamily="34" charset="0"/>
              </a:rPr>
              <a:t>Vyhovuje?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4943475" y="3573463"/>
            <a:ext cx="3240088" cy="914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kumimoji="1" lang="cs-CZ" b="1">
                <a:solidFill>
                  <a:srgbClr val="FFFF00"/>
                </a:solidFill>
                <a:latin typeface="Arial Narrow" pitchFamily="34" charset="0"/>
              </a:rPr>
              <a:t>Akceptovatelná?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6311900" y="4962525"/>
            <a:ext cx="3240088" cy="914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3503613" y="3141663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6743700" y="3213101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>
            <a:off x="4943475" y="4437063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>
            <a:off x="8183563" y="4508501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6311900" y="4941888"/>
            <a:ext cx="3240088" cy="914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kumimoji="1" lang="cs-CZ" b="1">
                <a:solidFill>
                  <a:srgbClr val="FFFF00"/>
                </a:solidFill>
                <a:latin typeface="Arial Narrow" pitchFamily="34" charset="0"/>
              </a:rPr>
              <a:t>Realizovatelná?</a:t>
            </a:r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>
            <a:off x="4440239" y="1628775"/>
            <a:ext cx="503237" cy="6477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5303839" y="3213101"/>
            <a:ext cx="504825" cy="360363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>
            <a:off x="6383338" y="4508500"/>
            <a:ext cx="1225550" cy="43338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4059238" y="1376364"/>
            <a:ext cx="774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cs-CZ" sz="2000" b="1" dirty="0">
                <a:latin typeface="Arial Narrow" pitchFamily="34" charset="0"/>
              </a:rPr>
              <a:t>Návrh</a:t>
            </a:r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>
            <a:off x="7967664" y="5876926"/>
            <a:ext cx="720725" cy="2889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9472" name="Text Box 16"/>
          <p:cNvSpPr txBox="1">
            <a:spLocks noChangeArrowheads="1"/>
          </p:cNvSpPr>
          <p:nvPr/>
        </p:nvSpPr>
        <p:spPr bwMode="auto">
          <a:xfrm>
            <a:off x="6383338" y="6183313"/>
            <a:ext cx="279595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cs-CZ" b="1" dirty="0">
                <a:latin typeface="Arial Narrow" pitchFamily="34" charset="0"/>
              </a:rPr>
              <a:t>                                 Realizace</a:t>
            </a:r>
            <a:endParaRPr kumimoji="1" lang="cs-CZ" sz="2400" b="1" dirty="0">
              <a:latin typeface="Arial Narrow" pitchFamily="34" charset="0"/>
            </a:endParaRPr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>
            <a:off x="6311900" y="587692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>
            <a:off x="9551988" y="587692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2785031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eaLnBrk="1" hangingPunct="1"/>
            <a:r>
              <a:rPr lang="cs-CZ" sz="3600" b="1" dirty="0"/>
              <a:t>Proces před spuštěním změny</a:t>
            </a:r>
            <a:br>
              <a:rPr lang="cs-CZ" sz="3400" b="1" dirty="0"/>
            </a:br>
            <a:endParaRPr lang="cs-CZ" sz="3400" b="1" dirty="0"/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711451" y="1362075"/>
            <a:ext cx="7669213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1" lang="cs-CZ" sz="2000" i="1" dirty="0">
              <a:latin typeface="Arial Narrow" pitchFamily="34" charset="0"/>
            </a:endParaRPr>
          </a:p>
          <a:p>
            <a:r>
              <a:rPr kumimoji="1" lang="cs-CZ" sz="2000" i="1" dirty="0" err="1">
                <a:latin typeface="Arial Narrow" pitchFamily="34" charset="0"/>
              </a:rPr>
              <a:t>Johnoson</a:t>
            </a:r>
            <a:r>
              <a:rPr kumimoji="1" lang="cs-CZ" sz="2000" i="1" dirty="0">
                <a:latin typeface="Arial Narrow" pitchFamily="34" charset="0"/>
              </a:rPr>
              <a:t> </a:t>
            </a:r>
            <a:r>
              <a:rPr kumimoji="1" lang="cs-CZ" sz="2000" i="1" dirty="0" err="1">
                <a:latin typeface="Arial Narrow" pitchFamily="34" charset="0"/>
              </a:rPr>
              <a:t>and</a:t>
            </a:r>
            <a:r>
              <a:rPr kumimoji="1" lang="cs-CZ" sz="2000" i="1" dirty="0">
                <a:latin typeface="Arial Narrow" pitchFamily="34" charset="0"/>
              </a:rPr>
              <a:t> </a:t>
            </a:r>
            <a:r>
              <a:rPr kumimoji="1" lang="cs-CZ" sz="2000" i="1" dirty="0" err="1">
                <a:latin typeface="Arial Narrow" pitchFamily="34" charset="0"/>
              </a:rPr>
              <a:t>Scholas</a:t>
            </a:r>
            <a:r>
              <a:rPr kumimoji="1" lang="cs-CZ" sz="2000" i="1" dirty="0">
                <a:latin typeface="Arial Narrow" pitchFamily="34" charset="0"/>
              </a:rPr>
              <a:t> identifikují 3 oblasti v nichž se při posuzování návrhu řízené změny koncentrují na:</a:t>
            </a:r>
          </a:p>
          <a:p>
            <a:endParaRPr kumimoji="1" lang="cs-CZ" sz="2000" i="1" dirty="0">
              <a:latin typeface="Arial Narrow" pitchFamily="34" charset="0"/>
            </a:endParaRPr>
          </a:p>
          <a:p>
            <a:r>
              <a:rPr kumimoji="1" lang="cs-CZ" sz="2400" dirty="0">
                <a:latin typeface="Arial Narrow" pitchFamily="34" charset="0"/>
              </a:rPr>
              <a:t>1.Vhodnost – pro školu a podmínky ve kterých se nachází</a:t>
            </a:r>
          </a:p>
          <a:p>
            <a:pPr>
              <a:buFontTx/>
              <a:buChar char="-"/>
            </a:pPr>
            <a:endParaRPr kumimoji="1" lang="cs-CZ" sz="2400" dirty="0">
              <a:latin typeface="Arial Narrow" pitchFamily="34" charset="0"/>
            </a:endParaRPr>
          </a:p>
          <a:p>
            <a:r>
              <a:rPr kumimoji="1" lang="cs-CZ" sz="2400" dirty="0">
                <a:latin typeface="Arial Narrow" pitchFamily="34" charset="0"/>
              </a:rPr>
              <a:t>2.Schválitelnost – je zřizovatelem akceptována úroveň rizikovosti projektu?</a:t>
            </a:r>
          </a:p>
          <a:p>
            <a:pPr>
              <a:buFontTx/>
              <a:buChar char="-"/>
            </a:pPr>
            <a:endParaRPr kumimoji="1" lang="cs-CZ" sz="2400" dirty="0">
              <a:latin typeface="Arial Narrow" pitchFamily="34" charset="0"/>
            </a:endParaRPr>
          </a:p>
          <a:p>
            <a:r>
              <a:rPr kumimoji="1" lang="cs-CZ" sz="2400" dirty="0">
                <a:latin typeface="Arial Narrow" pitchFamily="34" charset="0"/>
              </a:rPr>
              <a:t>3.Reálnost prosazení změny:</a:t>
            </a:r>
          </a:p>
          <a:p>
            <a:r>
              <a:rPr kumimoji="1" lang="cs-CZ" sz="2400" dirty="0">
                <a:latin typeface="Arial Narrow" pitchFamily="34" charset="0"/>
              </a:rPr>
              <a:t>Opravdu na to máme? </a:t>
            </a:r>
          </a:p>
          <a:p>
            <a:r>
              <a:rPr kumimoji="1" lang="cs-CZ" sz="2400" dirty="0">
                <a:latin typeface="Arial Narrow" pitchFamily="34" charset="0"/>
              </a:rPr>
              <a:t>Máme k provedení změny všechny potřebné zdroje?</a:t>
            </a:r>
          </a:p>
          <a:p>
            <a:endParaRPr kumimoji="1" lang="cs-CZ" sz="24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002805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800" b="1" dirty="0"/>
              <a:t>Audit zdrojů pro změnu</a:t>
            </a:r>
            <a:br>
              <a:rPr lang="cs-CZ" sz="3800" b="1" dirty="0"/>
            </a:br>
            <a:r>
              <a:rPr lang="cs-CZ" sz="3800" b="1" dirty="0"/>
              <a:t>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1557338"/>
            <a:ext cx="8229600" cy="4525962"/>
          </a:xfrm>
        </p:spPr>
        <p:txBody>
          <a:bodyPr/>
          <a:lstStyle/>
          <a:p>
            <a:pPr eaLnBrk="1" hangingPunct="1"/>
            <a:endParaRPr lang="cs-CZ"/>
          </a:p>
          <a:p>
            <a:pPr eaLnBrk="1" hangingPunct="1">
              <a:buFont typeface="Wingdings" pitchFamily="2" charset="2"/>
              <a:buNone/>
            </a:pPr>
            <a:endParaRPr lang="cs-CZ"/>
          </a:p>
          <a:p>
            <a:pPr eaLnBrk="1" hangingPunct="1">
              <a:buFont typeface="Wingdings" pitchFamily="2" charset="2"/>
              <a:buNone/>
            </a:pPr>
            <a:r>
              <a:rPr lang="cs-CZ"/>
              <a:t>                                         </a:t>
            </a:r>
            <a:r>
              <a:rPr lang="cs-CZ" sz="2400"/>
              <a:t>                 </a:t>
            </a:r>
          </a:p>
        </p:txBody>
      </p:sp>
      <p:sp>
        <p:nvSpPr>
          <p:cNvPr id="21508" name="Oval 4"/>
          <p:cNvSpPr>
            <a:spLocks noChangeArrowheads="1"/>
          </p:cNvSpPr>
          <p:nvPr/>
        </p:nvSpPr>
        <p:spPr bwMode="auto">
          <a:xfrm>
            <a:off x="3143250" y="1125539"/>
            <a:ext cx="5545138" cy="525462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cs-CZ" sz="2400">
              <a:latin typeface="Arial Narrow" pitchFamily="34" charset="0"/>
            </a:endParaRPr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>
            <a:off x="5951538" y="1052513"/>
            <a:ext cx="0" cy="525780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3143250" y="3789363"/>
            <a:ext cx="5545138" cy="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3719513" y="2652713"/>
            <a:ext cx="229235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cs-CZ" sz="2400" b="1">
                <a:solidFill>
                  <a:srgbClr val="FFFF00"/>
                </a:solidFill>
                <a:latin typeface="Arial Narrow" pitchFamily="34" charset="0"/>
              </a:rPr>
              <a:t>Fyzické a hmotné</a:t>
            </a:r>
          </a:p>
          <a:p>
            <a:r>
              <a:rPr kumimoji="1" lang="cs-CZ" sz="2400" b="1">
                <a:solidFill>
                  <a:srgbClr val="FFFF00"/>
                </a:solidFill>
                <a:latin typeface="Arial Narrow" pitchFamily="34" charset="0"/>
              </a:rPr>
              <a:t>zdroje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6540500" y="2633663"/>
            <a:ext cx="98583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cs-CZ" sz="2400" b="1">
                <a:solidFill>
                  <a:srgbClr val="FFFF00"/>
                </a:solidFill>
                <a:latin typeface="Arial Narrow" pitchFamily="34" charset="0"/>
              </a:rPr>
              <a:t>Lidské</a:t>
            </a:r>
          </a:p>
          <a:p>
            <a:r>
              <a:rPr kumimoji="1" lang="cs-CZ" sz="2400" b="1">
                <a:solidFill>
                  <a:srgbClr val="FFFF00"/>
                </a:solidFill>
                <a:latin typeface="Arial Narrow" pitchFamily="34" charset="0"/>
              </a:rPr>
              <a:t>zdroje</a:t>
            </a: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4008439" y="4441826"/>
            <a:ext cx="14192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cs-CZ" sz="2400" b="1">
                <a:solidFill>
                  <a:srgbClr val="FFFF00"/>
                </a:solidFill>
                <a:latin typeface="Arial Narrow" pitchFamily="34" charset="0"/>
              </a:rPr>
              <a:t>Nehmotné</a:t>
            </a:r>
          </a:p>
          <a:p>
            <a:r>
              <a:rPr kumimoji="1" lang="cs-CZ" sz="2400" b="1">
                <a:solidFill>
                  <a:srgbClr val="FFFF00"/>
                </a:solidFill>
                <a:latin typeface="Arial Narrow" pitchFamily="34" charset="0"/>
              </a:rPr>
              <a:t>zdroje</a:t>
            </a: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6580188" y="4441826"/>
            <a:ext cx="122396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cs-CZ" sz="2400" b="1">
                <a:solidFill>
                  <a:srgbClr val="FFFF00"/>
                </a:solidFill>
                <a:latin typeface="Arial Narrow" pitchFamily="34" charset="0"/>
              </a:rPr>
              <a:t>Finanční</a:t>
            </a:r>
          </a:p>
          <a:p>
            <a:r>
              <a:rPr kumimoji="1" lang="cs-CZ" sz="2400" b="1">
                <a:solidFill>
                  <a:srgbClr val="FFFF00"/>
                </a:solidFill>
                <a:latin typeface="Arial Narrow" pitchFamily="34" charset="0"/>
              </a:rPr>
              <a:t>zdroje</a:t>
            </a:r>
          </a:p>
        </p:txBody>
      </p:sp>
    </p:spTree>
    <p:extLst>
      <p:ext uri="{BB962C8B-B14F-4D97-AF65-F5344CB8AC3E}">
        <p14:creationId xmlns:p14="http://schemas.microsoft.com/office/powerpoint/2010/main" val="2732488985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/>
              <a:t>Proces změny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2855913" y="2997200"/>
            <a:ext cx="1447800" cy="19954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kumimoji="1" lang="cs-CZ" sz="2000" b="1">
                <a:solidFill>
                  <a:srgbClr val="FFFF00"/>
                </a:solidFill>
                <a:latin typeface="Arial Narrow" pitchFamily="34" charset="0"/>
              </a:rPr>
              <a:t>Rozmrazení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5578475" y="2997201"/>
            <a:ext cx="1447800" cy="2066925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cs-CZ">
              <a:solidFill>
                <a:schemeClr val="bg2"/>
              </a:solidFill>
              <a:latin typeface="Arial Narrow" pitchFamily="34" charset="0"/>
            </a:endParaRPr>
          </a:p>
          <a:p>
            <a:pPr algn="ctr"/>
            <a:endParaRPr kumimoji="1" lang="cs-CZ">
              <a:solidFill>
                <a:schemeClr val="bg1"/>
              </a:solidFill>
              <a:latin typeface="Arial Narrow" pitchFamily="34" charset="0"/>
            </a:endParaRPr>
          </a:p>
          <a:p>
            <a:pPr algn="ctr"/>
            <a:r>
              <a:rPr kumimoji="1" lang="cs-CZ" sz="2000" b="1">
                <a:solidFill>
                  <a:srgbClr val="FFFF00"/>
                </a:solidFill>
                <a:latin typeface="Arial Narrow" pitchFamily="34" charset="0"/>
              </a:rPr>
              <a:t>Fáze provádění</a:t>
            </a:r>
          </a:p>
          <a:p>
            <a:pPr algn="ctr"/>
            <a:r>
              <a:rPr kumimoji="1" lang="cs-CZ" sz="2000" b="1">
                <a:solidFill>
                  <a:srgbClr val="FFFF00"/>
                </a:solidFill>
                <a:latin typeface="Arial Narrow" pitchFamily="34" charset="0"/>
              </a:rPr>
              <a:t>změn</a:t>
            </a:r>
          </a:p>
          <a:p>
            <a:pPr algn="ctr"/>
            <a:endParaRPr kumimoji="1" lang="cs-CZ" sz="2400" b="1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8321675" y="2997201"/>
            <a:ext cx="1447800" cy="2066925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cs-CZ">
              <a:solidFill>
                <a:schemeClr val="bg2"/>
              </a:solidFill>
              <a:latin typeface="Arial Narrow" pitchFamily="34" charset="0"/>
            </a:endParaRPr>
          </a:p>
          <a:p>
            <a:pPr algn="ctr"/>
            <a:r>
              <a:rPr kumimoji="1" lang="cs-CZ" sz="2000" b="1">
                <a:solidFill>
                  <a:srgbClr val="FFFF00"/>
                </a:solidFill>
                <a:latin typeface="Arial Narrow" pitchFamily="34" charset="0"/>
              </a:rPr>
              <a:t>Zamrazení</a:t>
            </a:r>
          </a:p>
          <a:p>
            <a:pPr algn="ctr"/>
            <a:endParaRPr kumimoji="1" lang="cs-CZ" sz="2400">
              <a:latin typeface="Arial Narrow" pitchFamily="34" charset="0"/>
            </a:endParaRPr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7040563" y="3984625"/>
            <a:ext cx="12954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4303713" y="4005263"/>
            <a:ext cx="12954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721944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8 kroků změny podle </a:t>
            </a:r>
            <a:r>
              <a:rPr lang="cs-CZ" dirty="0" err="1"/>
              <a:t>Kottera</a:t>
            </a:r>
            <a:endParaRPr lang="cs-CZ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500"/>
              <a:t>1) Posilujte pocit naléhavosti</a:t>
            </a:r>
          </a:p>
          <a:p>
            <a:pPr>
              <a:buFont typeface="Wingdings" pitchFamily="2" charset="2"/>
              <a:buNone/>
            </a:pPr>
            <a:r>
              <a:rPr lang="cs-CZ" sz="2500"/>
              <a:t>2) Sestavte vůdčí tým</a:t>
            </a:r>
          </a:p>
          <a:p>
            <a:pPr>
              <a:buFont typeface="Wingdings" pitchFamily="2" charset="2"/>
              <a:buNone/>
            </a:pPr>
            <a:r>
              <a:rPr lang="cs-CZ" sz="2500"/>
              <a:t>3) Formulujte správnou vizi</a:t>
            </a:r>
          </a:p>
          <a:p>
            <a:pPr>
              <a:buFont typeface="Wingdings" pitchFamily="2" charset="2"/>
              <a:buNone/>
            </a:pPr>
            <a:r>
              <a:rPr lang="cs-CZ" sz="2500"/>
              <a:t>4) Šiřte vizi změny a získávejte stoupence</a:t>
            </a:r>
          </a:p>
          <a:p>
            <a:pPr>
              <a:buFont typeface="Wingdings" pitchFamily="2" charset="2"/>
              <a:buNone/>
            </a:pPr>
            <a:r>
              <a:rPr lang="cs-CZ" sz="2500"/>
              <a:t>5) Uvolňujte prostor pro jednání a  komunikaci</a:t>
            </a:r>
          </a:p>
          <a:p>
            <a:pPr>
              <a:buFont typeface="Wingdings" pitchFamily="2" charset="2"/>
              <a:buNone/>
            </a:pPr>
            <a:r>
              <a:rPr lang="cs-CZ" sz="2500"/>
              <a:t>6) Vytvářejte příležitosti k úspěchům</a:t>
            </a:r>
          </a:p>
          <a:p>
            <a:pPr>
              <a:buFont typeface="Wingdings" pitchFamily="2" charset="2"/>
              <a:buNone/>
            </a:pPr>
            <a:r>
              <a:rPr lang="cs-CZ" sz="2500"/>
              <a:t>7) Nepolevujte v případě problémů</a:t>
            </a:r>
          </a:p>
          <a:p>
            <a:pPr>
              <a:buFont typeface="Wingdings" pitchFamily="2" charset="2"/>
              <a:buNone/>
            </a:pPr>
            <a:r>
              <a:rPr lang="cs-CZ" sz="2500"/>
              <a:t>8) Upevněte dosažené změny</a:t>
            </a:r>
          </a:p>
          <a:p>
            <a:pPr>
              <a:buFont typeface="Wingdings" pitchFamily="2" charset="2"/>
              <a:buNone/>
            </a:pPr>
            <a:endParaRPr lang="cs-CZ" sz="2500"/>
          </a:p>
        </p:txBody>
      </p:sp>
    </p:spTree>
    <p:extLst>
      <p:ext uri="{BB962C8B-B14F-4D97-AF65-F5344CB8AC3E}">
        <p14:creationId xmlns:p14="http://schemas.microsoft.com/office/powerpoint/2010/main" val="31177142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Posilujte pocit naléhavosti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z="2500" dirty="0"/>
          </a:p>
          <a:p>
            <a:pPr>
              <a:buFont typeface="Wingdings" pitchFamily="2" charset="2"/>
              <a:buNone/>
            </a:pPr>
            <a:r>
              <a:rPr lang="cs-CZ" sz="2500" dirty="0"/>
              <a:t>- upozorněte ostatní na potřebu změny</a:t>
            </a:r>
          </a:p>
          <a:p>
            <a:pPr>
              <a:buFont typeface="Wingdings" pitchFamily="2" charset="2"/>
              <a:buNone/>
            </a:pPr>
            <a:r>
              <a:rPr lang="cs-CZ" sz="2500" dirty="0"/>
              <a:t>- předveďte závažný až dramatický důkaz </a:t>
            </a:r>
          </a:p>
          <a:p>
            <a:pPr>
              <a:buFont typeface="Wingdings" pitchFamily="2" charset="2"/>
              <a:buNone/>
            </a:pPr>
            <a:r>
              <a:rPr lang="cs-CZ" sz="2500" dirty="0"/>
              <a:t>- eliminujte sebeuspokojení současným stavem</a:t>
            </a:r>
          </a:p>
          <a:p>
            <a:pPr>
              <a:buFont typeface="Wingdings" pitchFamily="2" charset="2"/>
              <a:buNone/>
            </a:pPr>
            <a:r>
              <a:rPr lang="cs-CZ" sz="2500" dirty="0"/>
              <a:t>- souhlas vedení není všelékem</a:t>
            </a:r>
          </a:p>
          <a:p>
            <a:pPr>
              <a:buFont typeface="Wingdings" pitchFamily="2" charset="2"/>
              <a:buNone/>
            </a:pPr>
            <a:r>
              <a:rPr lang="cs-CZ" sz="2500" dirty="0"/>
              <a:t>- eliminujte nevšímavost</a:t>
            </a:r>
          </a:p>
          <a:p>
            <a:pPr>
              <a:buFont typeface="Wingdings" pitchFamily="2" charset="2"/>
              <a:buNone/>
            </a:pPr>
            <a:r>
              <a:rPr lang="cs-CZ" sz="2500" dirty="0"/>
              <a:t>- využijte krize ve svůj prospěch</a:t>
            </a:r>
          </a:p>
        </p:txBody>
      </p:sp>
    </p:spTree>
    <p:extLst>
      <p:ext uri="{BB962C8B-B14F-4D97-AF65-F5344CB8AC3E}">
        <p14:creationId xmlns:p14="http://schemas.microsoft.com/office/powerpoint/2010/main" val="11658015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Sestavte vůdčí tým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/>
              <a:t>- projevujte angažované zaujetí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/>
              <a:t>- poskytujte vzor důvěry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/>
              <a:t>- vytvořte správný model setkání vůdčího týmu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/>
              <a:t>- věnujte svoji energii kroku 1.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/>
              <a:t>- nespoléhejte na slabé a dočasné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/>
              <a:t>- konfrontaci připusťte jenom někdy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/>
              <a:t>- neobcházejte sponzory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22881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Formulujte správnou vizi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cs-CZ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/>
              <a:t>- identifikujte budoucnost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/>
              <a:t>- formulujte jednoduché a jasné vize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/>
              <a:t>- hledejte motivační a odvážné vize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/>
              <a:t>- samotné plány nestačí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/>
              <a:t>- neopírejte svoje vize na šetření ale na rozvoji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/>
              <a:t>- nehledejte ve vizích vždy logiku</a:t>
            </a:r>
          </a:p>
        </p:txBody>
      </p:sp>
    </p:spTree>
    <p:extLst>
      <p:ext uri="{BB962C8B-B14F-4D97-AF65-F5344CB8AC3E}">
        <p14:creationId xmlns:p14="http://schemas.microsoft.com/office/powerpoint/2010/main" val="6861593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Šiřte vizi a získávejte stoupence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z="2500"/>
          </a:p>
          <a:p>
            <a:pPr>
              <a:buFont typeface="Wingdings" pitchFamily="2" charset="2"/>
              <a:buNone/>
            </a:pPr>
            <a:r>
              <a:rPr lang="cs-CZ" sz="2500"/>
              <a:t>- komunikujte jednoduše</a:t>
            </a:r>
          </a:p>
          <a:p>
            <a:pPr>
              <a:buFont typeface="Wingdings" pitchFamily="2" charset="2"/>
              <a:buNone/>
            </a:pPr>
            <a:r>
              <a:rPr lang="cs-CZ" sz="2500"/>
              <a:t>- komunikaci věnujte pozornost a prostor</a:t>
            </a:r>
          </a:p>
          <a:p>
            <a:pPr>
              <a:buFont typeface="Wingdings" pitchFamily="2" charset="2"/>
              <a:buNone/>
            </a:pPr>
            <a:r>
              <a:rPr lang="cs-CZ" sz="2500"/>
              <a:t>- pomáhejte jiným překonat obavy</a:t>
            </a:r>
          </a:p>
          <a:p>
            <a:pPr>
              <a:buFont typeface="Wingdings" pitchFamily="2" charset="2"/>
              <a:buNone/>
            </a:pPr>
            <a:r>
              <a:rPr lang="cs-CZ" sz="2500"/>
              <a:t>- dejte ostatním prostor vytvořit si vlastní pohled </a:t>
            </a:r>
          </a:p>
          <a:p>
            <a:pPr>
              <a:buFont typeface="Wingdings" pitchFamily="2" charset="2"/>
              <a:buNone/>
            </a:pPr>
            <a:r>
              <a:rPr lang="cs-CZ" sz="2500"/>
              <a:t>- nezanedbávejte komunikaci</a:t>
            </a:r>
          </a:p>
          <a:p>
            <a:pPr>
              <a:buFont typeface="Wingdings" pitchFamily="2" charset="2"/>
              <a:buNone/>
            </a:pPr>
            <a:r>
              <a:rPr lang="cs-CZ" sz="2500"/>
              <a:t>- nestaňte se jediným komunikujícím</a:t>
            </a:r>
          </a:p>
          <a:p>
            <a:pPr>
              <a:buFont typeface="Wingdings" pitchFamily="2" charset="2"/>
              <a:buNone/>
            </a:pPr>
            <a:r>
              <a:rPr lang="cs-CZ" sz="2500"/>
              <a:t>- nerozcházejte se ve slovech a činech</a:t>
            </a:r>
            <a:endParaRPr lang="cs-CZ" sz="2500">
              <a:solidFill>
                <a:srgbClr val="5F5F5F"/>
              </a:solidFill>
            </a:endParaRPr>
          </a:p>
          <a:p>
            <a:endParaRPr lang="cs-CZ" sz="2500"/>
          </a:p>
        </p:txBody>
      </p:sp>
    </p:spTree>
    <p:extLst>
      <p:ext uri="{BB962C8B-B14F-4D97-AF65-F5344CB8AC3E}">
        <p14:creationId xmlns:p14="http://schemas.microsoft.com/office/powerpoint/2010/main" val="2553372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AF7F5E-56F0-40FC-B9FA-DFD9F41DE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i="1" dirty="0"/>
              <a:t>Vizitka účastníka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1AA121-FC46-429C-92CD-05008DB58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Co  pro Vás osobně znamená změna</a:t>
            </a:r>
          </a:p>
          <a:p>
            <a:r>
              <a:rPr lang="cs-CZ" dirty="0"/>
              <a:t>Jakou úspěšnou změnu jste v posledním roce realizoval/a?</a:t>
            </a:r>
          </a:p>
        </p:txBody>
      </p:sp>
    </p:spTree>
    <p:extLst>
      <p:ext uri="{BB962C8B-B14F-4D97-AF65-F5344CB8AC3E}">
        <p14:creationId xmlns:p14="http://schemas.microsoft.com/office/powerpoint/2010/main" val="14893771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Uvolněte prostor pro jednání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z="2500"/>
          </a:p>
          <a:p>
            <a:pPr>
              <a:buFont typeface="Wingdings" pitchFamily="2" charset="2"/>
              <a:buNone/>
            </a:pPr>
            <a:r>
              <a:rPr lang="cs-CZ" sz="2500"/>
              <a:t>- opírejte se o zkušené jednotlivce</a:t>
            </a:r>
          </a:p>
          <a:p>
            <a:pPr>
              <a:buFont typeface="Wingdings" pitchFamily="2" charset="2"/>
              <a:buNone/>
            </a:pPr>
            <a:r>
              <a:rPr lang="cs-CZ" sz="2500"/>
              <a:t>- vytvořte systém pobídek a odměn</a:t>
            </a:r>
          </a:p>
          <a:p>
            <a:pPr>
              <a:buFont typeface="Wingdings" pitchFamily="2" charset="2"/>
              <a:buNone/>
            </a:pPr>
            <a:r>
              <a:rPr lang="cs-CZ" sz="2500"/>
              <a:t>- zajistěte zpětnou vazbu</a:t>
            </a:r>
          </a:p>
          <a:p>
            <a:pPr>
              <a:buFont typeface="Wingdings" pitchFamily="2" charset="2"/>
              <a:buNone/>
            </a:pPr>
            <a:r>
              <a:rPr lang="cs-CZ" sz="2500"/>
              <a:t>- umožněte nesouhlasícím vlastní zkušenost</a:t>
            </a:r>
          </a:p>
          <a:p>
            <a:pPr>
              <a:buFont typeface="Wingdings" pitchFamily="2" charset="2"/>
              <a:buNone/>
            </a:pPr>
            <a:r>
              <a:rPr lang="cs-CZ" sz="2500"/>
              <a:t>- nepřehlížejte sponzory</a:t>
            </a:r>
          </a:p>
          <a:p>
            <a:pPr>
              <a:buFont typeface="Wingdings" pitchFamily="2" charset="2"/>
              <a:buNone/>
            </a:pPr>
            <a:r>
              <a:rPr lang="cs-CZ" sz="2500"/>
              <a:t>- nesnažte se vyřešit vše naráz</a:t>
            </a:r>
          </a:p>
          <a:p>
            <a:pPr>
              <a:buFont typeface="Wingdings" pitchFamily="2" charset="2"/>
              <a:buNone/>
            </a:pPr>
            <a:r>
              <a:rPr lang="cs-CZ" sz="2500"/>
              <a:t>- eliminujte pesimismus</a:t>
            </a:r>
          </a:p>
        </p:txBody>
      </p:sp>
    </p:spTree>
    <p:extLst>
      <p:ext uri="{BB962C8B-B14F-4D97-AF65-F5344CB8AC3E}">
        <p14:creationId xmlns:p14="http://schemas.microsoft.com/office/powerpoint/2010/main" val="9516570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Vytvářejte příležitosti k úspěchu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cs-CZ" sz="25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500"/>
              <a:t>- dosáhněte rychle prvního úspěchu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500"/>
              <a:t>- prezentujte své úspěchy a využijte emocí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500"/>
              <a:t>- zaměřte se na osobně významné skutečnosti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500"/>
              <a:t>- oslovujte vlivné aktéry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500"/>
              <a:t>- nebojte se drobných úspěchů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500"/>
              <a:t>- neřešte 100 projektů najednou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500"/>
              <a:t>- neoddalujte první úspěchy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500"/>
              <a:t>- nelakujte skutečnost narůžovo</a:t>
            </a:r>
          </a:p>
        </p:txBody>
      </p:sp>
    </p:spTree>
    <p:extLst>
      <p:ext uri="{BB962C8B-B14F-4D97-AF65-F5344CB8AC3E}">
        <p14:creationId xmlns:p14="http://schemas.microsoft.com/office/powerpoint/2010/main" val="12357920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sz="3200"/>
            </a:br>
            <a:br>
              <a:rPr lang="cs-CZ" sz="3200"/>
            </a:br>
            <a:r>
              <a:rPr lang="cs-CZ" sz="3200" b="1"/>
              <a:t>Nepolevujte</a:t>
            </a:r>
            <a:br>
              <a:rPr lang="cs-CZ" sz="3200"/>
            </a:br>
            <a:endParaRPr lang="cs-CZ" sz="320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/>
              <a:t>- delegujte</a:t>
            </a:r>
          </a:p>
          <a:p>
            <a:pPr>
              <a:buFont typeface="Wingdings" pitchFamily="2" charset="2"/>
              <a:buNone/>
            </a:pPr>
            <a:r>
              <a:rPr lang="cs-CZ"/>
              <a:t>- udržujte pocit naléhavosti</a:t>
            </a:r>
          </a:p>
          <a:p>
            <a:pPr>
              <a:buFont typeface="Wingdings" pitchFamily="2" charset="2"/>
              <a:buNone/>
            </a:pPr>
            <a:r>
              <a:rPr lang="cs-CZ"/>
              <a:t>- využívejte příležitostí k pokračování</a:t>
            </a:r>
          </a:p>
          <a:p>
            <a:pPr>
              <a:buFont typeface="Wingdings" pitchFamily="2" charset="2"/>
              <a:buNone/>
            </a:pPr>
            <a:r>
              <a:rPr lang="cs-CZ"/>
              <a:t>- buďte pružní</a:t>
            </a:r>
          </a:p>
          <a:p>
            <a:pPr>
              <a:buFont typeface="Wingdings" pitchFamily="2" charset="2"/>
              <a:buNone/>
            </a:pPr>
            <a:r>
              <a:rPr lang="cs-CZ"/>
              <a:t>- nepodvádějte sami sebe</a:t>
            </a:r>
          </a:p>
          <a:p>
            <a:pPr>
              <a:buFont typeface="Wingdings" pitchFamily="2" charset="2"/>
              <a:buNone/>
            </a:pPr>
            <a:r>
              <a:rPr lang="cs-CZ"/>
              <a:t>- s byrokracií se utkáte vždy a všude</a:t>
            </a:r>
          </a:p>
          <a:p>
            <a:pPr>
              <a:buFont typeface="Wingdings" pitchFamily="2" charset="2"/>
              <a:buNone/>
            </a:pPr>
            <a:r>
              <a:rPr lang="cs-CZ"/>
              <a:t>- věnujte prostor relaxaci</a:t>
            </a:r>
            <a:endParaRPr lang="cs-CZ">
              <a:solidFill>
                <a:srgbClr val="5F5F5F"/>
              </a:solidFill>
            </a:endParaRP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3431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Upevnění dosažených změn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500"/>
              <a:t>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500"/>
              <a:t>- zjistěte zda-li je změna fixovaná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500"/>
              <a:t>- využívejte zájmu spolupracovníků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500"/>
              <a:t>- povyšujte ty, kteří jsou loajální novým věcem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500"/>
              <a:t>- nezapomínejte na možnost návratu problémů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500"/>
              <a:t>- vytvořte logickou vazbu mezi změnou a výsledky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500"/>
              <a:t>- nespoléhejte na jednotlivce byť vlivné</a:t>
            </a:r>
          </a:p>
          <a:p>
            <a:pPr>
              <a:lnSpc>
                <a:spcPct val="90000"/>
              </a:lnSpc>
            </a:pPr>
            <a:endParaRPr lang="cs-CZ" sz="2500"/>
          </a:p>
        </p:txBody>
      </p:sp>
    </p:spTree>
    <p:extLst>
      <p:ext uri="{BB962C8B-B14F-4D97-AF65-F5344CB8AC3E}">
        <p14:creationId xmlns:p14="http://schemas.microsoft.com/office/powerpoint/2010/main" val="40995413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BARIÉRY ZMĚN</a:t>
            </a:r>
            <a:endParaRPr lang="cs-CZ" dirty="0"/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Vlastní zájmy</a:t>
            </a:r>
          </a:p>
          <a:p>
            <a:r>
              <a:rPr lang="cs-CZ" dirty="0"/>
              <a:t>Nejistota</a:t>
            </a:r>
          </a:p>
          <a:p>
            <a:r>
              <a:rPr lang="cs-CZ" dirty="0"/>
              <a:t>Nedostatek porozumění a důvěry</a:t>
            </a:r>
          </a:p>
          <a:p>
            <a:r>
              <a:rPr lang="cs-CZ" dirty="0"/>
              <a:t>Rozdílné vnímání</a:t>
            </a:r>
          </a:p>
          <a:p>
            <a:r>
              <a:rPr lang="cs-CZ" dirty="0"/>
              <a:t>Nedostatek tolerance</a:t>
            </a:r>
          </a:p>
          <a:p>
            <a:r>
              <a:rPr lang="cs-CZ" dirty="0"/>
              <a:t>Existence zavedených pravidel a vzorů, paradigmat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465719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STRATEGIE ZMĚNY </a:t>
            </a:r>
            <a:endParaRPr lang="cs-CZ" dirty="0"/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cs-CZ" dirty="0"/>
              <a:t>Pokud znáte příčinu odporu ke změně, pomůže vám to zvolit si techniku, která ji efektivně překoná:</a:t>
            </a:r>
          </a:p>
          <a:p>
            <a:r>
              <a:rPr lang="cs-CZ" b="1" dirty="0"/>
              <a:t>Osvěta a komunikace</a:t>
            </a:r>
          </a:p>
          <a:p>
            <a:r>
              <a:rPr lang="cs-CZ" b="1" dirty="0"/>
              <a:t>Participace a zapojení</a:t>
            </a:r>
          </a:p>
          <a:p>
            <a:r>
              <a:rPr lang="cs-CZ" b="1" dirty="0"/>
              <a:t>Usnadnění a podpora</a:t>
            </a:r>
          </a:p>
          <a:p>
            <a:r>
              <a:rPr lang="cs-CZ" b="1" dirty="0"/>
              <a:t>Vyjednávání a dohoda</a:t>
            </a:r>
          </a:p>
          <a:p>
            <a:r>
              <a:rPr lang="cs-CZ" b="1" dirty="0"/>
              <a:t>Manipulace a kooptace</a:t>
            </a:r>
          </a:p>
          <a:p>
            <a:r>
              <a:rPr lang="cs-CZ" b="1" dirty="0"/>
              <a:t>Explicitní a implicitní donucení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81920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sz="3600" b="1"/>
              <a:t>Problémy při zahájení změny</a:t>
            </a:r>
            <a:r>
              <a:rPr lang="cs-CZ"/>
              <a:t> </a:t>
            </a:r>
            <a:endParaRPr lang="en-GB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b="1" dirty="0">
                <a:solidFill>
                  <a:schemeClr val="tx2"/>
                </a:solidFill>
              </a:rPr>
              <a:t>nedostatek času</a:t>
            </a:r>
          </a:p>
          <a:p>
            <a:pPr>
              <a:buFont typeface="Wingdings" pitchFamily="2" charset="2"/>
              <a:buNone/>
            </a:pPr>
            <a:endParaRPr lang="cs-CZ" sz="2400" b="1" dirty="0">
              <a:solidFill>
                <a:schemeClr val="tx2"/>
              </a:solidFill>
            </a:endParaRPr>
          </a:p>
          <a:p>
            <a:r>
              <a:rPr lang="cs-CZ" sz="2400" b="1" dirty="0">
                <a:solidFill>
                  <a:schemeClr val="tx2"/>
                </a:solidFill>
              </a:rPr>
              <a:t>smysluplnost pro školu i jednotlivce</a:t>
            </a:r>
          </a:p>
          <a:p>
            <a:endParaRPr lang="cs-CZ" sz="2400" b="1" dirty="0">
              <a:solidFill>
                <a:schemeClr val="tx2"/>
              </a:solidFill>
            </a:endParaRPr>
          </a:p>
          <a:p>
            <a:r>
              <a:rPr lang="cs-CZ" sz="2400" b="1" dirty="0">
                <a:solidFill>
                  <a:schemeClr val="tx2"/>
                </a:solidFill>
              </a:rPr>
              <a:t>přirozená neochota ke změnám</a:t>
            </a:r>
          </a:p>
          <a:p>
            <a:pPr>
              <a:buFont typeface="Wingdings" pitchFamily="2" charset="2"/>
              <a:buNone/>
            </a:pPr>
            <a:endParaRPr lang="cs-CZ" sz="2400" b="1" dirty="0">
              <a:solidFill>
                <a:schemeClr val="tx2"/>
              </a:solidFill>
            </a:endParaRPr>
          </a:p>
          <a:p>
            <a:pPr>
              <a:buFont typeface="Wingdings" pitchFamily="2" charset="2"/>
              <a:buNone/>
            </a:pPr>
            <a:endParaRPr lang="cs-CZ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134667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3600" b="1" dirty="0"/>
              <a:t>Chyby v implementaci změny</a:t>
            </a:r>
            <a:br>
              <a:rPr lang="cs-CZ" sz="3600" b="1" dirty="0"/>
            </a:br>
            <a:endParaRPr lang="cs-CZ" sz="3600" b="1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95550" y="1989138"/>
            <a:ext cx="7772400" cy="44640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 dirty="0"/>
              <a:t>nedostatečná příprava (stanovení cílů a harmonogramu změny)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mechanistické uplatňování harmonogramu změny bez prostoru  pro zapojení (motivaci) kreativitu zaměstnanců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nezvládnutí situace, kdy „staré procesy jsou zrušeny a nové  ještě nefungují“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cs-CZ" b="1" dirty="0"/>
              <a:t> 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cs-CZ" b="1" dirty="0"/>
              <a:t>   </a:t>
            </a:r>
            <a:r>
              <a:rPr lang="cs-CZ" sz="2400" b="1" dirty="0"/>
              <a:t>„Ti, kteří předstírají, že mají stejný lék na všechny změny, jsou 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cs-CZ" sz="2400" b="1" dirty="0"/>
              <a:t>       šarlatáni</a:t>
            </a:r>
            <a:r>
              <a:rPr lang="cs-CZ" b="1" dirty="0"/>
              <a:t>“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i="1" dirty="0"/>
              <a:t>     </a:t>
            </a:r>
            <a:r>
              <a:rPr lang="cs-CZ" sz="2400" i="1" dirty="0" err="1"/>
              <a:t>Strebel</a:t>
            </a:r>
            <a:r>
              <a:rPr lang="cs-CZ" sz="2400" i="1" dirty="0"/>
              <a:t>, P.: </a:t>
            </a:r>
            <a:r>
              <a:rPr lang="cs-CZ" sz="2400" i="1" dirty="0" err="1"/>
              <a:t>Breakpoint,how</a:t>
            </a:r>
            <a:r>
              <a:rPr lang="cs-CZ" sz="2400" i="1" dirty="0"/>
              <a:t>   to </a:t>
            </a:r>
            <a:r>
              <a:rPr lang="cs-CZ" sz="2400" i="1" dirty="0" err="1"/>
              <a:t>stay</a:t>
            </a:r>
            <a:r>
              <a:rPr lang="cs-CZ" sz="2400" i="1" dirty="0"/>
              <a:t> in </a:t>
            </a:r>
            <a:r>
              <a:rPr lang="cs-CZ" sz="2400" i="1" dirty="0" err="1"/>
              <a:t>the</a:t>
            </a:r>
            <a:r>
              <a:rPr lang="cs-CZ" sz="2400" i="1" dirty="0"/>
              <a:t> game, FT 1997</a:t>
            </a:r>
            <a:endParaRPr lang="cs-CZ" sz="2400" dirty="0"/>
          </a:p>
          <a:p>
            <a:pPr>
              <a:lnSpc>
                <a:spcPct val="8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13171216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>
            <a:extLst>
              <a:ext uri="{FF2B5EF4-FFF2-40B4-BE49-F238E27FC236}">
                <a16:creationId xmlns:a16="http://schemas.microsoft.com/office/drawing/2014/main" id="{610517C3-D830-47BC-89B0-6E8621686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00" y="260350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cs-CZ" altLang="cs-CZ" b="1" i="1" dirty="0"/>
            </a:br>
            <a:r>
              <a:rPr lang="cs-CZ" altLang="cs-CZ" b="1" i="1" dirty="0"/>
              <a:t>Argumentace k prosazení změny</a:t>
            </a:r>
            <a:br>
              <a:rPr lang="cs-CZ" altLang="cs-CZ" b="1" i="1" dirty="0">
                <a:solidFill>
                  <a:srgbClr val="FFFF00"/>
                </a:solidFill>
              </a:rPr>
            </a:br>
            <a:endParaRPr lang="cs-CZ" altLang="cs-CZ" dirty="0">
              <a:solidFill>
                <a:srgbClr val="FFFF00"/>
              </a:solidFill>
            </a:endParaRPr>
          </a:p>
        </p:txBody>
      </p:sp>
      <p:sp>
        <p:nvSpPr>
          <p:cNvPr id="44035" name="Zástupný symbol pro obsah 2">
            <a:extLst>
              <a:ext uri="{FF2B5EF4-FFF2-40B4-BE49-F238E27FC236}">
                <a16:creationId xmlns:a16="http://schemas.microsoft.com/office/drawing/2014/main" id="{EF97747E-B17B-425A-A702-8A7471059F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 b="1" dirty="0"/>
              <a:t>Předpoklady přesvědčování:</a:t>
            </a:r>
          </a:p>
          <a:p>
            <a:r>
              <a:rPr lang="cs-CZ" altLang="cs-CZ" dirty="0"/>
              <a:t>Sebedůvěra</a:t>
            </a:r>
          </a:p>
          <a:p>
            <a:r>
              <a:rPr lang="cs-CZ" altLang="cs-CZ" dirty="0"/>
              <a:t>Empatie</a:t>
            </a:r>
          </a:p>
          <a:p>
            <a:r>
              <a:rPr lang="cs-CZ" altLang="cs-CZ" dirty="0"/>
              <a:t>Aktivní naslouchání</a:t>
            </a:r>
          </a:p>
          <a:p>
            <a:r>
              <a:rPr lang="cs-CZ" altLang="cs-CZ" dirty="0"/>
              <a:t>Oprostit se od subjektivního pohledu</a:t>
            </a:r>
          </a:p>
          <a:p>
            <a:r>
              <a:rPr lang="cs-CZ" altLang="cs-CZ" dirty="0"/>
              <a:t>Vytvoření vhodné atmosféry</a:t>
            </a:r>
          </a:p>
          <a:p>
            <a:r>
              <a:rPr lang="cs-CZ" altLang="cs-CZ" dirty="0"/>
              <a:t>Dostatečný čas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4AE31DE-4744-4CB8-974A-11F11E7C3BE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8610600" y="6299789"/>
            <a:ext cx="2743200" cy="365125"/>
          </a:xfrm>
        </p:spPr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>
            <a:extLst>
              <a:ext uri="{FF2B5EF4-FFF2-40B4-BE49-F238E27FC236}">
                <a16:creationId xmlns:a16="http://schemas.microsoft.com/office/drawing/2014/main" id="{ABC4DE96-6396-48FE-A197-7766D655F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Prezentace argumentů</a:t>
            </a:r>
          </a:p>
        </p:txBody>
      </p:sp>
      <p:sp>
        <p:nvSpPr>
          <p:cNvPr id="45059" name="Zástupný symbol pro obsah 2">
            <a:extLst>
              <a:ext uri="{FF2B5EF4-FFF2-40B4-BE49-F238E27FC236}">
                <a16:creationId xmlns:a16="http://schemas.microsoft.com/office/drawing/2014/main" id="{901DB315-8C40-498B-A626-C0F3BC1E2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dirty="0"/>
          </a:p>
          <a:p>
            <a:r>
              <a:rPr lang="cs-CZ" altLang="cs-CZ" dirty="0"/>
              <a:t>Volba pořadí argumentů</a:t>
            </a:r>
          </a:p>
          <a:p>
            <a:r>
              <a:rPr lang="cs-CZ" altLang="cs-CZ" dirty="0"/>
              <a:t>Argumenty „pro“ a „proti“</a:t>
            </a:r>
          </a:p>
          <a:p>
            <a:r>
              <a:rPr lang="cs-CZ" altLang="cs-CZ" dirty="0"/>
              <a:t>Nezveličování argumentů</a:t>
            </a:r>
          </a:p>
          <a:p>
            <a:r>
              <a:rPr lang="cs-CZ" altLang="cs-CZ" dirty="0"/>
              <a:t>Srozumitelné vyjádření</a:t>
            </a:r>
          </a:p>
          <a:p>
            <a:r>
              <a:rPr lang="cs-CZ" altLang="cs-CZ" dirty="0"/>
              <a:t>Zdůraznění společného zájmu</a:t>
            </a:r>
          </a:p>
          <a:p>
            <a:r>
              <a:rPr lang="cs-CZ" altLang="cs-CZ" dirty="0"/>
              <a:t>Opakování argumentů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C810C0C-BF7C-4B6F-BE2F-E6E3E5A12BA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vzdělávacího semináře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Pochopení základních příčin změny</a:t>
            </a:r>
          </a:p>
          <a:p>
            <a:r>
              <a:rPr lang="cs-CZ" dirty="0"/>
              <a:t>Orientace v různých modelech řízení změny</a:t>
            </a:r>
          </a:p>
          <a:p>
            <a:r>
              <a:rPr lang="cs-CZ" dirty="0"/>
              <a:t>Práce s odporem proti změně</a:t>
            </a:r>
          </a:p>
          <a:p>
            <a:r>
              <a:rPr lang="cs-CZ" dirty="0"/>
              <a:t>Výměna zkušeností účastníků</a:t>
            </a:r>
          </a:p>
          <a:p>
            <a:r>
              <a:rPr lang="cs-CZ" dirty="0"/>
              <a:t>Vzájemná podpora a pomoc</a:t>
            </a:r>
          </a:p>
        </p:txBody>
      </p:sp>
    </p:spTree>
    <p:extLst>
      <p:ext uri="{BB962C8B-B14F-4D97-AF65-F5344CB8AC3E}">
        <p14:creationId xmlns:p14="http://schemas.microsoft.com/office/powerpoint/2010/main" val="36449673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>
            <a:extLst>
              <a:ext uri="{FF2B5EF4-FFF2-40B4-BE49-F238E27FC236}">
                <a16:creationId xmlns:a16="http://schemas.microsoft.com/office/drawing/2014/main" id="{4F72473C-2E32-44F5-82D1-68D9B2CD0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Verbální a neverbální podpora přesvědčování</a:t>
            </a:r>
            <a:r>
              <a:rPr lang="cs-CZ" altLang="cs-CZ" dirty="0"/>
              <a:t>:</a:t>
            </a:r>
          </a:p>
        </p:txBody>
      </p:sp>
      <p:sp>
        <p:nvSpPr>
          <p:cNvPr id="46083" name="Zástupný symbol pro obsah 2">
            <a:extLst>
              <a:ext uri="{FF2B5EF4-FFF2-40B4-BE49-F238E27FC236}">
                <a16:creationId xmlns:a16="http://schemas.microsoft.com/office/drawing/2014/main" id="{12DECB98-E75C-4FE6-8A84-A754F572DF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Používání společné terminologie</a:t>
            </a:r>
          </a:p>
          <a:p>
            <a:r>
              <a:rPr lang="cs-CZ" altLang="cs-CZ" dirty="0"/>
              <a:t>Pozitivní formulace</a:t>
            </a:r>
          </a:p>
          <a:p>
            <a:r>
              <a:rPr lang="cs-CZ" altLang="cs-CZ" dirty="0"/>
              <a:t>Průběžné oslovování druhé strany</a:t>
            </a:r>
          </a:p>
          <a:p>
            <a:r>
              <a:rPr lang="cs-CZ" altLang="cs-CZ" dirty="0"/>
              <a:t>Oční kontakt, ovlivňování prostřednictvím gest</a:t>
            </a:r>
          </a:p>
          <a:p>
            <a:r>
              <a:rPr lang="cs-CZ" altLang="cs-CZ" dirty="0"/>
              <a:t>Rozsazení okolo stolu</a:t>
            </a:r>
          </a:p>
          <a:p>
            <a:r>
              <a:rPr lang="cs-CZ" altLang="cs-CZ" dirty="0"/>
              <a:t>Vizuální podpora – grafy, modely, náčrtky</a:t>
            </a:r>
          </a:p>
          <a:p>
            <a:endParaRPr lang="cs-CZ" alt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016C3A7-8AD2-461D-BCF8-23EB0E7344A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>
            <a:extLst>
              <a:ext uri="{FF2B5EF4-FFF2-40B4-BE49-F238E27FC236}">
                <a16:creationId xmlns:a16="http://schemas.microsoft.com/office/drawing/2014/main" id="{B8AC75B2-F193-4B05-BB3E-9FCDEAFE7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altLang="cs-CZ" b="1" i="1" dirty="0"/>
            </a:br>
            <a:r>
              <a:rPr lang="cs-CZ" altLang="cs-CZ" b="1" i="1" dirty="0"/>
              <a:t>Chyby v přesvědčování</a:t>
            </a:r>
            <a:br>
              <a:rPr lang="cs-CZ" altLang="cs-CZ" b="1" i="1" dirty="0"/>
            </a:br>
            <a:endParaRPr lang="cs-CZ" altLang="cs-CZ" dirty="0"/>
          </a:p>
        </p:txBody>
      </p:sp>
      <p:sp>
        <p:nvSpPr>
          <p:cNvPr id="47107" name="Zástupný symbol pro obsah 2">
            <a:extLst>
              <a:ext uri="{FF2B5EF4-FFF2-40B4-BE49-F238E27FC236}">
                <a16:creationId xmlns:a16="http://schemas.microsoft.com/office/drawing/2014/main" id="{5BE783D6-8C85-4F85-9949-CACFF5DEC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dirty="0"/>
          </a:p>
          <a:p>
            <a:r>
              <a:rPr lang="cs-CZ" altLang="cs-CZ" dirty="0"/>
              <a:t>Nedostatek argumentů</a:t>
            </a:r>
          </a:p>
          <a:p>
            <a:r>
              <a:rPr lang="cs-CZ" altLang="cs-CZ" dirty="0"/>
              <a:t>Jednostranné argumenty, zúžený pohled na věc</a:t>
            </a:r>
          </a:p>
          <a:p>
            <a:r>
              <a:rPr lang="cs-CZ" altLang="cs-CZ" dirty="0"/>
              <a:t>Logicky nesprávné argumenty</a:t>
            </a:r>
          </a:p>
          <a:p>
            <a:r>
              <a:rPr lang="cs-CZ" altLang="cs-CZ" dirty="0"/>
              <a:t>Chyby v naslouchání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7501027-D515-4D77-9606-E73D76B1F18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645195" y="2905780"/>
            <a:ext cx="64897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cs-CZ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           </a:t>
            </a:r>
            <a:r>
              <a:rPr lang="cs-CZ" sz="4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4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Děkuji za pozornost</a:t>
            </a:r>
          </a:p>
        </p:txBody>
      </p:sp>
      <p:sp>
        <p:nvSpPr>
          <p:cNvPr id="5" name="Obdélník 4"/>
          <p:cNvSpPr/>
          <p:nvPr/>
        </p:nvSpPr>
        <p:spPr>
          <a:xfrm>
            <a:off x="9470033" y="4591243"/>
            <a:ext cx="293478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cs-CZ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cs-CZ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  </a:t>
            </a:r>
          </a:p>
        </p:txBody>
      </p:sp>
    </p:spTree>
    <p:extLst>
      <p:ext uri="{BB962C8B-B14F-4D97-AF65-F5344CB8AC3E}">
        <p14:creationId xmlns:p14="http://schemas.microsoft.com/office/powerpoint/2010/main" val="1743629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79650" y="188914"/>
            <a:ext cx="7848600" cy="1152525"/>
          </a:xfrm>
        </p:spPr>
        <p:txBody>
          <a:bodyPr>
            <a:normAutofit lnSpcReduction="10000"/>
          </a:bodyPr>
          <a:lstStyle/>
          <a:p>
            <a:pPr algn="r">
              <a:lnSpc>
                <a:spcPct val="90000"/>
              </a:lnSpc>
              <a:buFont typeface="Wingdings" pitchFamily="2" charset="2"/>
              <a:buNone/>
            </a:pPr>
            <a:r>
              <a:rPr lang="cs-CZ" sz="3600" dirty="0"/>
              <a:t>Selžou-li všechny postupy,</a:t>
            </a:r>
          </a:p>
          <a:p>
            <a:pPr algn="r">
              <a:lnSpc>
                <a:spcPct val="90000"/>
              </a:lnSpc>
              <a:buFont typeface="Wingdings" pitchFamily="2" charset="2"/>
              <a:buNone/>
            </a:pPr>
            <a:r>
              <a:rPr lang="cs-CZ" sz="3600" dirty="0"/>
              <a:t>použijte selský rozum!</a:t>
            </a:r>
          </a:p>
        </p:txBody>
      </p:sp>
      <p:pic>
        <p:nvPicPr>
          <p:cNvPr id="138244" name="Picture 4" descr="teamova_prace"/>
          <p:cNvPicPr>
            <a:picLocks noChangeAspect="1" noChangeArrowheads="1"/>
          </p:cNvPicPr>
          <p:nvPr/>
        </p:nvPicPr>
        <p:blipFill>
          <a:blip r:embed="rId3" cstate="print"/>
          <a:srcRect l="101" t="8980"/>
          <a:stretch>
            <a:fillRect/>
          </a:stretch>
        </p:blipFill>
        <p:spPr bwMode="auto">
          <a:xfrm>
            <a:off x="2640013" y="1628776"/>
            <a:ext cx="6769100" cy="47736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104118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645195" y="2905780"/>
            <a:ext cx="64897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cs-CZ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           </a:t>
            </a:r>
            <a:r>
              <a:rPr lang="cs-CZ" sz="4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4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Děkuji za pozornost</a:t>
            </a:r>
          </a:p>
        </p:txBody>
      </p:sp>
      <p:sp>
        <p:nvSpPr>
          <p:cNvPr id="5" name="Obdélník 4"/>
          <p:cNvSpPr/>
          <p:nvPr/>
        </p:nvSpPr>
        <p:spPr>
          <a:xfrm>
            <a:off x="9470033" y="4591243"/>
            <a:ext cx="293478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cs-CZ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cs-CZ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  </a:t>
            </a:r>
          </a:p>
        </p:txBody>
      </p:sp>
    </p:spTree>
    <p:extLst>
      <p:ext uri="{BB962C8B-B14F-4D97-AF65-F5344CB8AC3E}">
        <p14:creationId xmlns:p14="http://schemas.microsoft.com/office/powerpoint/2010/main" val="1068034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739C13-BA43-40E9-AB0B-BC9D1EC2B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22462A-6F64-4575-BF94-B187A5CE0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Změna je obecné označení pro pozorovatelný, měřitelný nebo kvantifikovatelný rozdíl ve stavu nebo vlastnosti nějaké entity v určité vztažné soustavě.</a:t>
            </a:r>
          </a:p>
          <a:p>
            <a:r>
              <a:rPr lang="cs-CZ" dirty="0"/>
              <a:t>změna k lepšímu bývá označována jako zlepšení</a:t>
            </a:r>
          </a:p>
          <a:p>
            <a:r>
              <a:rPr lang="cs-CZ" dirty="0"/>
              <a:t>změna k horšímu bývá označována jako zhoršení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0764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C56AD3-9EDD-499F-8AC4-C17BC725D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sz="4400" b="1" dirty="0"/>
            </a:br>
            <a:r>
              <a:rPr lang="cs-CZ" sz="4400" b="1" dirty="0"/>
              <a:t>Změna – příležitost nebo hrozba?</a:t>
            </a:r>
            <a:br>
              <a:rPr lang="cs-CZ" sz="4400" b="1" i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BCDE8B-1016-4DCD-8C18-C23795ACF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i="1" dirty="0"/>
              <a:t>Jaký máte postoj ke změnám?</a:t>
            </a:r>
          </a:p>
          <a:p>
            <a:pPr>
              <a:buFont typeface="Wingdings" pitchFamily="2" charset="2"/>
              <a:buChar char="Ø"/>
            </a:pPr>
            <a:endParaRPr lang="cs-CZ" sz="2800" i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i="1" dirty="0"/>
              <a:t>Vzorce chování</a:t>
            </a:r>
          </a:p>
          <a:p>
            <a:pPr>
              <a:buFont typeface="Wingdings" pitchFamily="2" charset="2"/>
              <a:buChar char="Ø"/>
            </a:pPr>
            <a:endParaRPr lang="cs-CZ" sz="2800" i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i="1" dirty="0"/>
              <a:t>Síla negativních myšlenek</a:t>
            </a:r>
          </a:p>
          <a:p>
            <a:pPr>
              <a:buFont typeface="Wingdings" pitchFamily="2" charset="2"/>
              <a:buChar char="Ø"/>
            </a:pPr>
            <a:endParaRPr lang="cs-CZ" sz="2800" i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i="1" dirty="0"/>
              <a:t>Monotónnost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0225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3C2946-2217-4D58-91D3-BEE5CBF99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Příčiny odporu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DBEDDF-6120-42A9-B502-30B1C00374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0"/>
              </a:spcBef>
            </a:pPr>
            <a:r>
              <a:rPr lang="cs-CZ" dirty="0"/>
              <a:t>Obava, strach z nového</a:t>
            </a:r>
          </a:p>
          <a:p>
            <a:pPr marL="457200" indent="-457200">
              <a:spcBef>
                <a:spcPts val="0"/>
              </a:spcBef>
            </a:pPr>
            <a:r>
              <a:rPr lang="cs-CZ" dirty="0"/>
              <a:t>Nedůvěra ve vlastní schopnosti</a:t>
            </a:r>
          </a:p>
          <a:p>
            <a:pPr marL="457200" indent="-457200">
              <a:spcBef>
                <a:spcPts val="0"/>
              </a:spcBef>
            </a:pPr>
            <a:r>
              <a:rPr lang="cs-CZ" dirty="0"/>
              <a:t>Nepochopení potřebnosti změny</a:t>
            </a:r>
          </a:p>
          <a:p>
            <a:pPr marL="457200" indent="-457200">
              <a:spcBef>
                <a:spcPts val="0"/>
              </a:spcBef>
            </a:pPr>
            <a:r>
              <a:rPr lang="cs-CZ" dirty="0"/>
              <a:t>Předchozí (špatná) zkušenost</a:t>
            </a:r>
          </a:p>
          <a:p>
            <a:pPr marL="457200" indent="-457200">
              <a:spcBef>
                <a:spcPts val="0"/>
              </a:spcBef>
            </a:pPr>
            <a:r>
              <a:rPr lang="cs-CZ" dirty="0"/>
              <a:t>Rozdílné cíle osobní a školní</a:t>
            </a:r>
          </a:p>
          <a:p>
            <a:pPr marL="457200" indent="-457200">
              <a:spcBef>
                <a:spcPts val="0"/>
              </a:spcBef>
            </a:pPr>
            <a:r>
              <a:rPr lang="cs-CZ" dirty="0"/>
              <a:t>Rozdílné vnímání změny, nedostatek tolerance</a:t>
            </a:r>
          </a:p>
          <a:p>
            <a:pPr marL="457200" indent="-457200">
              <a:spcBef>
                <a:spcPts val="0"/>
              </a:spcBef>
            </a:pPr>
            <a:r>
              <a:rPr lang="cs-CZ" dirty="0"/>
              <a:t>Popírání předchozího vývoje (i pouhý pocit)</a:t>
            </a:r>
          </a:p>
          <a:p>
            <a:pPr marL="457200" indent="-457200">
              <a:spcBef>
                <a:spcPts val="0"/>
              </a:spcBef>
            </a:pPr>
            <a:r>
              <a:rPr lang="cs-CZ" dirty="0"/>
              <a:t>Nevhodné načasování</a:t>
            </a:r>
          </a:p>
          <a:p>
            <a:pPr marL="457200" indent="-457200">
              <a:spcBef>
                <a:spcPts val="0"/>
              </a:spcBef>
            </a:pPr>
            <a:r>
              <a:rPr lang="cs-CZ" dirty="0"/>
              <a:t>Neznalost kontextu</a:t>
            </a:r>
          </a:p>
          <a:p>
            <a:pPr marL="457200" indent="-457200">
              <a:spcBef>
                <a:spcPts val="0"/>
              </a:spcBef>
            </a:pPr>
            <a:r>
              <a:rPr lang="cs-CZ" dirty="0"/>
              <a:t>…</a:t>
            </a:r>
          </a:p>
          <a:p>
            <a:pPr marL="457200" indent="-457200">
              <a:spcBef>
                <a:spcPts val="0"/>
              </a:spcBef>
            </a:pPr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5422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9A17C3-F6AB-41C5-8137-780EFF6FA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… a jejich možná řešení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667AC8-EF62-4A51-9613-466284919A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Společná diskuze o možné eliminaci</a:t>
            </a:r>
          </a:p>
          <a:p>
            <a:r>
              <a:rPr lang="cs-CZ" dirty="0"/>
              <a:t>Otevřená komunikace </a:t>
            </a:r>
          </a:p>
          <a:p>
            <a:r>
              <a:rPr lang="cs-CZ" dirty="0"/>
              <a:t>Podpora (vzdělávání, čas, prostor, finance)</a:t>
            </a:r>
          </a:p>
          <a:p>
            <a:r>
              <a:rPr lang="cs-CZ" dirty="0"/>
              <a:t>Zapojení pracovníků</a:t>
            </a:r>
          </a:p>
          <a:p>
            <a:r>
              <a:rPr lang="cs-CZ" dirty="0"/>
              <a:t>Inspirace zvenčí (síťování, spolupráce)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3007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00F35D-FB83-4163-BF88-BEC378DDE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Vnitřní impulsy změny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DBD85B-5811-4D31-92CE-C28CF8681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Původ uvnitř školy</a:t>
            </a:r>
          </a:p>
          <a:p>
            <a:r>
              <a:rPr lang="cs-CZ" dirty="0"/>
              <a:t>Impulsy od pracovníků, rodičů či žáků</a:t>
            </a:r>
          </a:p>
          <a:p>
            <a:r>
              <a:rPr lang="cs-CZ" dirty="0"/>
              <a:t>Základní faktory úspěšné změny</a:t>
            </a:r>
          </a:p>
          <a:p>
            <a:r>
              <a:rPr lang="cs-CZ" dirty="0"/>
              <a:t>Vysoká šance na přijetí pracovníky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848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43274E-5787-4D6F-95AF-6365C88DB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Vnější impulsy změny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C0ADE3-CD40-49A4-8C03-C033B8B0D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Původ vně školy</a:t>
            </a:r>
          </a:p>
          <a:p>
            <a:r>
              <a:rPr lang="cs-CZ" dirty="0"/>
              <a:t>Rozhodnutí zřizovatele</a:t>
            </a:r>
          </a:p>
          <a:p>
            <a:r>
              <a:rPr lang="cs-CZ" dirty="0"/>
              <a:t>Změna legislativy</a:t>
            </a:r>
          </a:p>
          <a:p>
            <a:r>
              <a:rPr lang="cs-CZ" dirty="0"/>
              <a:t>Závěr kontroly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26934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988</Words>
  <Application>Microsoft Office PowerPoint</Application>
  <PresentationFormat>Širokoúhlá obrazovka</PresentationFormat>
  <Paragraphs>264</Paragraphs>
  <Slides>34</Slides>
  <Notes>22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40" baseType="lpstr">
      <vt:lpstr>Arial</vt:lpstr>
      <vt:lpstr>Arial Narrow</vt:lpstr>
      <vt:lpstr>Calibri</vt:lpstr>
      <vt:lpstr>Calibri Light</vt:lpstr>
      <vt:lpstr>Wingdings</vt:lpstr>
      <vt:lpstr>Motiv Office</vt:lpstr>
      <vt:lpstr>Úspěšné a efektivní zavádění změn  Soňa Španielová</vt:lpstr>
      <vt:lpstr>Vizitka účastníka</vt:lpstr>
      <vt:lpstr>Cíle vzdělávacího semináře</vt:lpstr>
      <vt:lpstr>Změna</vt:lpstr>
      <vt:lpstr> Změna – příležitost nebo hrozba? </vt:lpstr>
      <vt:lpstr>Příčiny odporu</vt:lpstr>
      <vt:lpstr>… a jejich možná řešení</vt:lpstr>
      <vt:lpstr>Vnitřní impulsy změny</vt:lpstr>
      <vt:lpstr>Vnější impulsy změny</vt:lpstr>
      <vt:lpstr>Tři přístupy ke změnám</vt:lpstr>
      <vt:lpstr> Proces před spuštěním změny </vt:lpstr>
      <vt:lpstr>Proces před spuštěním změny </vt:lpstr>
      <vt:lpstr>Audit zdrojů pro změnu  </vt:lpstr>
      <vt:lpstr>Proces změny</vt:lpstr>
      <vt:lpstr>8 kroků změny podle Kottera</vt:lpstr>
      <vt:lpstr>Posilujte pocit naléhavosti</vt:lpstr>
      <vt:lpstr>Sestavte vůdčí tým</vt:lpstr>
      <vt:lpstr>Formulujte správnou vizi</vt:lpstr>
      <vt:lpstr>Šiřte vizi a získávejte stoupence</vt:lpstr>
      <vt:lpstr>Uvolněte prostor pro jednání</vt:lpstr>
      <vt:lpstr>Vytvářejte příležitosti k úspěchu</vt:lpstr>
      <vt:lpstr>  Nepolevujte </vt:lpstr>
      <vt:lpstr>Upevnění dosažených změn</vt:lpstr>
      <vt:lpstr>BARIÉRY ZMĚN</vt:lpstr>
      <vt:lpstr>STRATEGIE ZMĚNY </vt:lpstr>
      <vt:lpstr>Problémy při zahájení změny </vt:lpstr>
      <vt:lpstr>Chyby v implementaci změny </vt:lpstr>
      <vt:lpstr> Argumentace k prosazení změny </vt:lpstr>
      <vt:lpstr>Prezentace argumentů</vt:lpstr>
      <vt:lpstr>Verbální a neverbální podpora přesvědčování:</vt:lpstr>
      <vt:lpstr> Chyby v přesvědčování 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Vedení a řízení změny  Soňa Španielová</dc:title>
  <dc:creator>Soňa Španielová</dc:creator>
  <cp:lastModifiedBy>Soňa Španielová</cp:lastModifiedBy>
  <cp:revision>4</cp:revision>
  <dcterms:created xsi:type="dcterms:W3CDTF">2023-01-24T05:22:50Z</dcterms:created>
  <dcterms:modified xsi:type="dcterms:W3CDTF">2025-02-25T18:42:16Z</dcterms:modified>
</cp:coreProperties>
</file>