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13" r:id="rId2"/>
    <p:sldId id="299" r:id="rId3"/>
    <p:sldId id="270" r:id="rId4"/>
    <p:sldId id="318" r:id="rId5"/>
    <p:sldId id="320" r:id="rId6"/>
    <p:sldId id="328" r:id="rId7"/>
    <p:sldId id="312" r:id="rId8"/>
    <p:sldId id="314" r:id="rId9"/>
    <p:sldId id="315" r:id="rId10"/>
    <p:sldId id="335" r:id="rId11"/>
    <p:sldId id="316" r:id="rId12"/>
    <p:sldId id="317" r:id="rId13"/>
    <p:sldId id="322" r:id="rId14"/>
    <p:sldId id="326" r:id="rId15"/>
    <p:sldId id="336" r:id="rId16"/>
    <p:sldId id="325" r:id="rId17"/>
    <p:sldId id="337" r:id="rId18"/>
    <p:sldId id="324" r:id="rId19"/>
    <p:sldId id="319" r:id="rId20"/>
    <p:sldId id="329" r:id="rId21"/>
    <p:sldId id="330" r:id="rId22"/>
    <p:sldId id="332" r:id="rId23"/>
    <p:sldId id="331" r:id="rId24"/>
    <p:sldId id="333" r:id="rId25"/>
    <p:sldId id="327" r:id="rId26"/>
    <p:sldId id="339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Š jazyků" initials="Zj" lastIdx="1" clrIdx="0">
    <p:extLst>
      <p:ext uri="{19B8F6BF-5375-455C-9EA6-DF929625EA0E}">
        <p15:presenceInfo xmlns:p15="http://schemas.microsoft.com/office/powerpoint/2012/main" userId="ZŠ jazyků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E821C-86D5-486F-8DC8-6C6A3CF2A3AB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850CE-CF14-44F6-B243-74CE6A4D7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11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850CE-CF14-44F6-B243-74CE6A4D799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37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5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55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85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65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77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51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26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6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76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19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29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57E7-D2FD-4982-9FB3-A32D9311D51C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A4F8A-B021-4DD5-A7FE-D80EA7CF4D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16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du.ceskatelevize.cz/video/5156-otazk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du.ceskatelevize.cz/video/5156-otazk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edu.ceskatelevize.cz/video/5156-otazk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xN5Lf57mAF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video/5159-umeni-prezenta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jzE1D63RsB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RNhJgM1he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633"/>
            <a:ext cx="12192000" cy="144475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2800" b="1" dirty="0">
                <a:solidFill>
                  <a:srgbClr val="0070C0"/>
                </a:solidFill>
                <a:latin typeface="+mn-lt"/>
              </a:rPr>
              <a:t>M12 KOUČINK A MENTORING JAKO NÁSTROJ PRO ZLEPŠENÍ VÝKONU UČITELE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154680"/>
            <a:ext cx="12192000" cy="3364107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Lektor: Mgr. Jaroslava </a:t>
            </a:r>
            <a:r>
              <a:rPr lang="cs-CZ" dirty="0" err="1"/>
              <a:t>Tomáňová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Studium ICT koordinátor, M12 </a:t>
            </a:r>
            <a:r>
              <a:rPr lang="cs-CZ" dirty="0" err="1"/>
              <a:t>koučink</a:t>
            </a:r>
            <a:r>
              <a:rPr lang="cs-CZ" dirty="0"/>
              <a:t> a </a:t>
            </a:r>
            <a:r>
              <a:rPr lang="cs-CZ" dirty="0" err="1"/>
              <a:t>mentoring</a:t>
            </a:r>
            <a:r>
              <a:rPr lang="cs-CZ" dirty="0"/>
              <a:t> jako nástroj ke zlepšení výkonu </a:t>
            </a:r>
          </a:p>
          <a:p>
            <a:pPr algn="just"/>
            <a:r>
              <a:rPr lang="cs-CZ" dirty="0"/>
              <a:t>(Karlovy Vary 2023)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23. 5. 2024, NPI Karlovy Vary</a:t>
            </a:r>
          </a:p>
          <a:p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3141413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0871"/>
            <a:ext cx="12192000" cy="107794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45000"/>
                  <a:lumOff val="55000"/>
                </a:schemeClr>
              </a:gs>
              <a:gs pos="99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70C0"/>
                </a:solidFill>
                <a:latin typeface="+mn-lt"/>
              </a:rPr>
              <a:t>          </a:t>
            </a:r>
            <a:r>
              <a:rPr lang="cs-CZ" sz="3100" b="1" dirty="0">
                <a:solidFill>
                  <a:srgbClr val="0070C0"/>
                </a:solidFill>
                <a:latin typeface="+mn-lt"/>
              </a:rPr>
              <a:t>PRAVIDLO</a:t>
            </a:r>
            <a:r>
              <a:rPr lang="cs-CZ" sz="2800" b="1" dirty="0">
                <a:solidFill>
                  <a:srgbClr val="0070C0"/>
                </a:solidFill>
                <a:latin typeface="+mn-lt"/>
              </a:rPr>
              <a:t> </a:t>
            </a:r>
            <a:r>
              <a:rPr lang="cs-CZ" sz="4000" b="1" dirty="0">
                <a:solidFill>
                  <a:srgbClr val="0070C0"/>
                </a:solidFill>
                <a:latin typeface="+mn-lt"/>
              </a:rPr>
              <a:t>SMART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       </a:t>
            </a:r>
            <a:r>
              <a:rPr lang="cs-CZ" sz="2200" dirty="0">
                <a:latin typeface="+mn-lt"/>
              </a:rPr>
              <a:t>(z angl. </a:t>
            </a:r>
            <a:r>
              <a:rPr lang="cs-CZ" sz="2200" dirty="0" err="1">
                <a:latin typeface="+mn-lt"/>
              </a:rPr>
              <a:t>smart</a:t>
            </a:r>
            <a:r>
              <a:rPr lang="cs-CZ" sz="2200" dirty="0">
                <a:latin typeface="+mn-lt"/>
              </a:rPr>
              <a:t> - chytrý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jde tedy o chytré cíle)</a:t>
            </a:r>
            <a:endParaRPr lang="cs-CZ" sz="2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433" y="1467058"/>
            <a:ext cx="9335135" cy="4709905"/>
          </a:xfrm>
        </p:spPr>
        <p:txBody>
          <a:bodyPr>
            <a:normAutofit fontScale="92500" lnSpcReduction="10000"/>
          </a:bodyPr>
          <a:lstStyle/>
          <a:p>
            <a:endParaRPr lang="cs-CZ" b="1" dirty="0"/>
          </a:p>
          <a:p>
            <a:r>
              <a:rPr lang="cs-CZ" sz="3000" b="1" dirty="0"/>
              <a:t>S</a:t>
            </a:r>
            <a:r>
              <a:rPr lang="cs-CZ" b="1" dirty="0"/>
              <a:t>  </a:t>
            </a:r>
            <a:r>
              <a:rPr lang="cs-CZ" sz="2600" dirty="0"/>
              <a:t>→ SPECIFIČNOST (z hlediska množství, kvality a času)</a:t>
            </a:r>
          </a:p>
          <a:p>
            <a:pPr marL="0" indent="0">
              <a:buNone/>
            </a:pPr>
            <a:endParaRPr lang="cs-CZ" sz="2600" b="1" dirty="0"/>
          </a:p>
          <a:p>
            <a:r>
              <a:rPr lang="cs-CZ" b="1" dirty="0"/>
              <a:t>M </a:t>
            </a:r>
            <a:r>
              <a:rPr lang="cs-CZ" sz="2400" dirty="0"/>
              <a:t>→ </a:t>
            </a:r>
            <a:r>
              <a:rPr lang="cs-CZ" sz="2600" dirty="0"/>
              <a:t>MĚŘITELNOST (měřící jednotka v kvantitě i kvalitě)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b="1" dirty="0"/>
              <a:t>A</a:t>
            </a:r>
            <a:r>
              <a:rPr lang="cs-CZ" sz="2400" dirty="0"/>
              <a:t>  → </a:t>
            </a:r>
            <a:r>
              <a:rPr lang="cs-CZ" sz="2600" dirty="0"/>
              <a:t>AKCEPTOVATELNOST (ztotožnění s cílem)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b="1" dirty="0"/>
              <a:t>R</a:t>
            </a:r>
            <a:r>
              <a:rPr lang="cs-CZ" sz="2400" dirty="0"/>
              <a:t>  → </a:t>
            </a:r>
            <a:r>
              <a:rPr lang="cs-CZ" sz="2600" dirty="0"/>
              <a:t>REÁLNOST (dosažitelnost cíle)</a:t>
            </a:r>
          </a:p>
          <a:p>
            <a:pPr marL="0" indent="0">
              <a:buNone/>
            </a:pPr>
            <a:endParaRPr lang="cs-CZ" sz="2600" dirty="0"/>
          </a:p>
          <a:p>
            <a:r>
              <a:rPr lang="cs-CZ" b="1" dirty="0"/>
              <a:t>T</a:t>
            </a:r>
            <a:r>
              <a:rPr lang="cs-CZ" sz="2400" dirty="0"/>
              <a:t>  → </a:t>
            </a:r>
            <a:r>
              <a:rPr lang="cs-CZ" sz="2600" dirty="0"/>
              <a:t>TERMÍNOVANOST (splnění cílů v daném čase)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8875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316" y="0"/>
            <a:ext cx="12192000" cy="16811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+mn-lt"/>
              </a:rPr>
              <a:t>  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ROZDÍLY MEZI KOUČINGEM A  MENTORINGEM</a:t>
            </a:r>
            <a:br>
              <a:rPr lang="cs-CZ" sz="2700" b="1" dirty="0">
                <a:latin typeface="+mn-lt"/>
              </a:rPr>
            </a:br>
            <a:br>
              <a:rPr lang="cs-CZ" sz="27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 PŘÍSTUP A METODA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681163"/>
            <a:ext cx="5997576" cy="1091534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KOUČINK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16310" y="2851355"/>
            <a:ext cx="6130511" cy="333830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•</a:t>
            </a:r>
            <a:r>
              <a:rPr lang="cs-CZ" sz="2400" dirty="0"/>
              <a:t> </a:t>
            </a:r>
            <a:r>
              <a:rPr lang="cs-CZ" sz="2000" dirty="0"/>
              <a:t>Koučovaný hledá vlastní řešení pomocí otázek a reflexí.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• Kouč sleduje, aktivně naslouchá a konzultuje činnost koučovaného, aby se naučil maximálně využít svůj vlastní potenciál.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• Kouč pomáhá pochopit různé procesy, které vedou k rozhodování, rozvoji a řešení problémů koučovaného.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95334" cy="1091534"/>
          </a:xfrm>
          <a:noFill/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MENTORING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46822" y="2851355"/>
            <a:ext cx="5845178" cy="3490450"/>
          </a:xfrm>
          <a:noFill/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•</a:t>
            </a:r>
            <a:r>
              <a:rPr lang="cs-CZ" sz="2400" dirty="0"/>
              <a:t> </a:t>
            </a:r>
            <a:r>
              <a:rPr lang="cs-CZ" sz="2000" dirty="0"/>
              <a:t>Mentor předává své znalosti a zkušenosti přímo mentorovanému.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• Mentor radí, doporučuje, motivuje a usměrňuje mentorovaného.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8528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811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                                            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ROZDÍLY MEZI KOUČINGEM A  MENTORINGEM</a:t>
            </a:r>
            <a:br>
              <a:rPr lang="cs-CZ" sz="2700" b="1" dirty="0">
                <a:latin typeface="+mn-lt"/>
              </a:rPr>
            </a:br>
            <a:br>
              <a:rPr lang="cs-CZ" sz="2700" b="1" dirty="0">
                <a:solidFill>
                  <a:srgbClr val="0070C0"/>
                </a:solidFill>
                <a:latin typeface="+mn-lt"/>
              </a:rPr>
            </a:br>
            <a:r>
              <a:rPr lang="cs-CZ" sz="2700" b="1" dirty="0">
                <a:solidFill>
                  <a:srgbClr val="0070C0"/>
                </a:solidFill>
                <a:latin typeface="+mn-lt"/>
              </a:rPr>
              <a:t>                                           </a:t>
            </a:r>
            <a:r>
              <a:rPr lang="cs-CZ" sz="3600" b="1" dirty="0">
                <a:solidFill>
                  <a:srgbClr val="0070C0"/>
                </a:solidFill>
                <a:latin typeface="+mn-lt"/>
              </a:rPr>
              <a:t>ROLE KOUČE VS. MENTORA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681163"/>
            <a:ext cx="5997576" cy="1091534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KOUČINK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" y="2851355"/>
            <a:ext cx="5919018" cy="3338308"/>
          </a:xfrm>
          <a:noFill/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• Kouč je </a:t>
            </a:r>
            <a:r>
              <a:rPr lang="cs-CZ" dirty="0" err="1"/>
              <a:t>facilitátor</a:t>
            </a:r>
            <a:r>
              <a:rPr lang="cs-CZ" dirty="0"/>
              <a:t> a průvodce, který     </a:t>
            </a:r>
          </a:p>
          <a:p>
            <a:pPr marL="0" indent="0">
              <a:buNone/>
            </a:pPr>
            <a:r>
              <a:rPr lang="cs-CZ" dirty="0"/>
              <a:t>    neudává směr, ale podporuje.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95334" cy="1170192"/>
          </a:xfrm>
          <a:noFill/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MENTORING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46822" y="2851355"/>
            <a:ext cx="5845178" cy="3338308"/>
          </a:xfrm>
          <a:noFill/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Mentor je rádce, konzultant, školitel </a:t>
            </a:r>
          </a:p>
          <a:p>
            <a:pPr marL="0" indent="0">
              <a:buNone/>
            </a:pPr>
            <a:r>
              <a:rPr lang="cs-CZ" dirty="0"/>
              <a:t>   a vzor, který aktivně poskytuje rady </a:t>
            </a:r>
          </a:p>
          <a:p>
            <a:pPr marL="0" indent="0">
              <a:buNone/>
            </a:pPr>
            <a:r>
              <a:rPr lang="cs-CZ" dirty="0"/>
              <a:t>   a vedení.</a:t>
            </a:r>
          </a:p>
        </p:txBody>
      </p:sp>
    </p:spTree>
    <p:extLst>
      <p:ext uri="{BB962C8B-B14F-4D97-AF65-F5344CB8AC3E}">
        <p14:creationId xmlns:p14="http://schemas.microsoft.com/office/powerpoint/2010/main" val="2212207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137654"/>
            <a:ext cx="12192000" cy="88490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</a:t>
            </a:r>
            <a:br>
              <a:rPr lang="cs-CZ" sz="36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    KOUČOVACÍ OTÁZKY - </a:t>
            </a:r>
            <a:r>
              <a:rPr lang="cs-CZ" sz="2700" dirty="0">
                <a:solidFill>
                  <a:srgbClr val="0070C0"/>
                </a:solidFill>
              </a:rPr>
              <a:t>koučovaný musí odpověď vymyslet (zkonstruovat).</a:t>
            </a:r>
            <a:br>
              <a:rPr lang="cs-CZ" dirty="0"/>
            </a:br>
            <a:r>
              <a:rPr lang="cs-CZ" dirty="0"/>
              <a:t>  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3625" y="1022556"/>
            <a:ext cx="11818375" cy="5835444"/>
          </a:xfrm>
          <a:noFill/>
        </p:spPr>
        <p:txBody>
          <a:bodyPr>
            <a:normAutofit fontScale="85000" lnSpcReduction="20000"/>
          </a:bodyPr>
          <a:lstStyle/>
          <a:p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3100" b="1" dirty="0">
                <a:solidFill>
                  <a:srgbClr val="0070C0"/>
                </a:solidFill>
              </a:rPr>
              <a:t>ZJIŠŤOVACÍ</a:t>
            </a:r>
            <a:r>
              <a:rPr lang="cs-CZ" dirty="0"/>
              <a:t> - </a:t>
            </a:r>
            <a:r>
              <a:rPr lang="cs-CZ" sz="2600" dirty="0"/>
              <a:t>TÁZANÝ ZNÁ ODPOVĚĎ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b="1" dirty="0"/>
              <a:t>→  NEGATIVNÍ</a:t>
            </a:r>
            <a:endParaRPr lang="cs-CZ" sz="1800" dirty="0"/>
          </a:p>
          <a:p>
            <a:pPr marL="0" indent="0">
              <a:buNone/>
            </a:pPr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I když projevíme zájem, naznačujeme, že něco není v pořádku, dotazovaný si pak problém vytvoří, i když do té doby žádný neměl.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0070C0"/>
                </a:solidFill>
              </a:rPr>
              <a:t>        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           Otázka - ČT </a:t>
            </a:r>
            <a:r>
              <a:rPr lang="cs-CZ" sz="2400" dirty="0" err="1">
                <a:hlinkClick r:id="rId2"/>
              </a:rPr>
              <a:t>edu</a:t>
            </a:r>
            <a:r>
              <a:rPr lang="cs-CZ" sz="2400" dirty="0">
                <a:hlinkClick r:id="rId2"/>
              </a:rPr>
              <a:t> - Česká televize (ceskatelevize.cz)</a:t>
            </a:r>
            <a:r>
              <a:rPr lang="cs-CZ" sz="2400" dirty="0"/>
              <a:t> 12:05</a:t>
            </a:r>
            <a:endParaRPr lang="cs-CZ" sz="23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3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/>
              <a:t>→  POZITIVNÍ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300" i="1" dirty="0">
                <a:solidFill>
                  <a:schemeClr val="accent2">
                    <a:lumMod val="50000"/>
                  </a:schemeClr>
                </a:solidFill>
              </a:rPr>
              <a:t>Povzbuzují; vždyť už se to jednou povedlo, tak proč ne podruhé.</a:t>
            </a:r>
          </a:p>
          <a:p>
            <a:pPr marL="0" indent="0">
              <a:buNone/>
            </a:pPr>
            <a:endParaRPr lang="cs-CZ" sz="23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rgbClr val="0070C0"/>
                </a:solidFill>
              </a:rPr>
              <a:t>        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            Otázka - ČT </a:t>
            </a:r>
            <a:r>
              <a:rPr lang="cs-CZ" sz="2400" dirty="0" err="1">
                <a:hlinkClick r:id="rId2"/>
              </a:rPr>
              <a:t>edu</a:t>
            </a:r>
            <a:r>
              <a:rPr lang="cs-CZ" sz="2400" dirty="0">
                <a:hlinkClick r:id="rId2"/>
              </a:rPr>
              <a:t> - Česká televize (ceskatelevize.cz</a:t>
            </a:r>
            <a:r>
              <a:rPr lang="cs-CZ" sz="2400" b="1" dirty="0">
                <a:hlinkClick r:id="rId2"/>
              </a:rPr>
              <a:t>)</a:t>
            </a:r>
            <a:r>
              <a:rPr lang="cs-CZ" sz="2400" b="1" dirty="0"/>
              <a:t> </a:t>
            </a:r>
            <a:r>
              <a:rPr lang="cs-CZ" sz="2400" dirty="0"/>
              <a:t>15:05</a:t>
            </a:r>
          </a:p>
          <a:p>
            <a:pPr marL="0" indent="0">
              <a:buNone/>
            </a:pPr>
            <a:endParaRPr lang="cs-CZ" sz="1900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pic>
        <p:nvPicPr>
          <p:cNvPr id="12" name="Picture 6" descr="Videokamera Video Kamera Filmové - Obrázek zdarma na Pixabay - Pixab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7898" y="4984955"/>
            <a:ext cx="599332" cy="59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Videokamera Video Kamera Filmové - Obrázek zdarma na Pixabay - Pixaba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7574" y="2950441"/>
            <a:ext cx="579338" cy="57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09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289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OTÁZKY ZJIŠŤOVACÍ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5974" y="1455174"/>
            <a:ext cx="5936226" cy="540282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Neutrální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200" dirty="0"/>
              <a:t>   Kolik je hodin? </a:t>
            </a:r>
          </a:p>
          <a:p>
            <a:pPr marL="0" indent="0">
              <a:buNone/>
            </a:pPr>
            <a:r>
              <a:rPr lang="cs-CZ" sz="2200" dirty="0"/>
              <a:t>   Kolik máš podřízených? </a:t>
            </a:r>
          </a:p>
          <a:p>
            <a:pPr marL="0" indent="0">
              <a:buNone/>
            </a:pPr>
            <a:r>
              <a:rPr lang="cs-CZ" sz="2200" dirty="0"/>
              <a:t>   Budeš potřebovat přestávku? </a:t>
            </a:r>
          </a:p>
          <a:p>
            <a:pPr marL="0" indent="0">
              <a:buNone/>
            </a:pPr>
            <a:r>
              <a:rPr lang="cs-CZ" sz="2200" dirty="0"/>
              <a:t>   Na čem právě pracuješ?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b="1" dirty="0">
                <a:solidFill>
                  <a:srgbClr val="0070C0"/>
                </a:solidFill>
              </a:rPr>
              <a:t>Neutrální matoucí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200" dirty="0"/>
              <a:t>   Otázky položené mimo kontext či alogismy. </a:t>
            </a:r>
          </a:p>
          <a:p>
            <a:pPr marL="0" indent="0">
              <a:buNone/>
            </a:pPr>
            <a:r>
              <a:rPr lang="cs-CZ" sz="2200" dirty="0"/>
              <a:t>   Kolik je ti hodin?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3000" b="1" dirty="0">
                <a:solidFill>
                  <a:srgbClr val="0070C0"/>
                </a:solidFill>
              </a:rPr>
              <a:t>Negativní</a:t>
            </a:r>
            <a:endParaRPr lang="cs-CZ" sz="3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/>
              <a:t>   </a:t>
            </a:r>
            <a:r>
              <a:rPr lang="cs-CZ" sz="2200" dirty="0"/>
              <a:t>Otázky na problém. </a:t>
            </a:r>
          </a:p>
          <a:p>
            <a:pPr marL="0" indent="0">
              <a:buNone/>
            </a:pPr>
            <a:r>
              <a:rPr lang="cs-CZ" sz="2200" dirty="0"/>
              <a:t>   Zjisti, kde je problém, popiš jej, odhal jeho souvislosti,    </a:t>
            </a:r>
          </a:p>
          <a:p>
            <a:pPr marL="0" indent="0">
              <a:buNone/>
            </a:pPr>
            <a:r>
              <a:rPr lang="cs-CZ" sz="2200" dirty="0"/>
              <a:t>   najdi všechny možné příčiny a ty pak odstraňuj.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455174"/>
            <a:ext cx="5941142" cy="530942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Pozitivní - na zdroje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200" dirty="0"/>
              <a:t>    Vzpomeneš si na situaci, kdy jsi řešil podobnou  </a:t>
            </a:r>
          </a:p>
          <a:p>
            <a:pPr marL="0" indent="0">
              <a:buNone/>
            </a:pPr>
            <a:r>
              <a:rPr lang="cs-CZ" sz="2200" dirty="0"/>
              <a:t>    situaci jako teď? </a:t>
            </a:r>
          </a:p>
          <a:p>
            <a:pPr marL="0" indent="0">
              <a:buNone/>
            </a:pPr>
            <a:r>
              <a:rPr lang="cs-CZ" sz="2200" dirty="0"/>
              <a:t>    Jak jsi to tenkrát zvládl? </a:t>
            </a:r>
          </a:p>
          <a:p>
            <a:pPr marL="0" indent="0">
              <a:buNone/>
            </a:pPr>
            <a:r>
              <a:rPr lang="cs-CZ" sz="2200" dirty="0"/>
              <a:t>    Co ti pomohlo to vyřešit?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b="1" dirty="0">
                <a:solidFill>
                  <a:srgbClr val="0070C0"/>
                </a:solidFill>
              </a:rPr>
              <a:t>Pozitivní - na pozitivní výjimky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/>
              <a:t>    Kdy naposledy se ti to podařilo vyřešit? A kdy předtím?      </a:t>
            </a:r>
          </a:p>
          <a:p>
            <a:pPr marL="0" indent="0">
              <a:buNone/>
            </a:pPr>
            <a:r>
              <a:rPr lang="cs-CZ" sz="2000" dirty="0"/>
              <a:t>    A kdy ještě? </a:t>
            </a:r>
          </a:p>
          <a:p>
            <a:pPr marL="0" indent="0">
              <a:buNone/>
            </a:pPr>
            <a:r>
              <a:rPr lang="cs-CZ" sz="2000" dirty="0"/>
              <a:t>    Co měly ty situace společného, kromě toho, že jsi to   </a:t>
            </a:r>
          </a:p>
          <a:p>
            <a:pPr marL="0" indent="0">
              <a:buNone/>
            </a:pPr>
            <a:r>
              <a:rPr lang="cs-CZ" sz="2000" dirty="0"/>
              <a:t>     vyřešil? </a:t>
            </a:r>
          </a:p>
          <a:p>
            <a:pPr marL="0" indent="0">
              <a:buNone/>
            </a:pPr>
            <a:r>
              <a:rPr lang="cs-CZ" sz="2000" dirty="0"/>
              <a:t>     Co předcházelo těmto situacím?</a:t>
            </a:r>
          </a:p>
          <a:p>
            <a:pPr marL="0" indent="0">
              <a:buNone/>
            </a:pPr>
            <a:r>
              <a:rPr lang="cs-CZ" sz="2000" dirty="0"/>
              <a:t>     Jak jsi to zařídil, že to bylo takhle?</a:t>
            </a:r>
          </a:p>
        </p:txBody>
      </p:sp>
    </p:spTree>
    <p:extLst>
      <p:ext uri="{BB962C8B-B14F-4D97-AF65-F5344CB8AC3E}">
        <p14:creationId xmlns:p14="http://schemas.microsoft.com/office/powerpoint/2010/main" val="731437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280490" cy="182562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KOUČOVACÍ OTÁZKY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135" y="1923948"/>
            <a:ext cx="11710219" cy="4351338"/>
          </a:xfrm>
        </p:spPr>
        <p:txBody>
          <a:bodyPr>
            <a:normAutofit fontScale="92500" lnSpcReduction="10000"/>
          </a:bodyPr>
          <a:lstStyle/>
          <a:p>
            <a:endParaRPr lang="cs-CZ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KONSTRUKTIVNÍ</a:t>
            </a:r>
            <a:r>
              <a:rPr lang="cs-CZ" sz="2400" dirty="0"/>
              <a:t> </a:t>
            </a:r>
            <a:r>
              <a:rPr lang="cs-CZ" dirty="0"/>
              <a:t>- </a:t>
            </a:r>
            <a:r>
              <a:rPr lang="cs-CZ" sz="2400" dirty="0"/>
              <a:t>ODPOVĚĎ NEZNÁ ANI TAZAJÍCÍ ANI TÁZANÝ (PREFERUJEME)</a:t>
            </a:r>
          </a:p>
          <a:p>
            <a:pPr marL="0" indent="0">
              <a:buNone/>
            </a:pPr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   </a:t>
            </a:r>
          </a:p>
          <a:p>
            <a:pPr marL="0" indent="0">
              <a:buNone/>
            </a:pPr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Jsou nejvíce objektivní, účinné, ale je nutné citlivě vnímat reakci tázaného a dát mu prostor na reakci, </a:t>
            </a:r>
          </a:p>
          <a:p>
            <a:pPr marL="0" indent="0">
              <a:buNone/>
            </a:pPr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aby se nezalekl.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             Otázka - ČT </a:t>
            </a:r>
            <a:r>
              <a:rPr lang="cs-CZ" sz="2000" dirty="0" err="1">
                <a:hlinkClick r:id="rId2"/>
              </a:rPr>
              <a:t>edu</a:t>
            </a:r>
            <a:r>
              <a:rPr lang="cs-CZ" sz="2000" dirty="0">
                <a:hlinkClick r:id="rId2"/>
              </a:rPr>
              <a:t> - Česká televize (ceskatelevize.cz)</a:t>
            </a:r>
            <a:r>
              <a:rPr lang="cs-CZ" sz="2000" dirty="0"/>
              <a:t> 1:05</a:t>
            </a:r>
          </a:p>
          <a:p>
            <a:endParaRPr lang="cs-CZ" dirty="0"/>
          </a:p>
        </p:txBody>
      </p:sp>
      <p:pic>
        <p:nvPicPr>
          <p:cNvPr id="3078" name="Picture 6" descr="Videokamera Video Kamera Filmové - Obrázek zdarma na Pixabay - Pixab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5135" y="5319689"/>
            <a:ext cx="751950" cy="7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249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054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   OTÁZKY KONSTRUKTIVNÍ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pro tebe můžu dělat? </a:t>
            </a:r>
          </a:p>
          <a:p>
            <a:r>
              <a:rPr lang="cs-CZ" dirty="0"/>
              <a:t>Podle čeho poznáš, že to naše koučování bylo efektivní? </a:t>
            </a:r>
          </a:p>
          <a:p>
            <a:r>
              <a:rPr lang="cs-CZ" dirty="0"/>
              <a:t>Jak bys to řešil? </a:t>
            </a:r>
          </a:p>
          <a:p>
            <a:r>
              <a:rPr lang="cs-CZ" dirty="0"/>
              <a:t>A jaké ještě další možnosti bys viděl? </a:t>
            </a:r>
          </a:p>
          <a:p>
            <a:r>
              <a:rPr lang="cs-CZ" dirty="0"/>
              <a:t>Co by na tobě viděli zákazníci, že děláš jinak, než jsi to dělal posledně?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28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280490" cy="151416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KOUČOVACÍ OTÁZKY</a:t>
            </a:r>
            <a:endParaRPr lang="cs-CZ" sz="3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5134" y="1813173"/>
            <a:ext cx="1199535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INSTRUKTIVNÍ</a:t>
            </a:r>
            <a:r>
              <a:rPr lang="cs-CZ" sz="1600" dirty="0"/>
              <a:t> </a:t>
            </a:r>
            <a:r>
              <a:rPr lang="cs-CZ" sz="2400" dirty="0"/>
              <a:t>- tázající zná dopověď </a:t>
            </a:r>
          </a:p>
          <a:p>
            <a:endParaRPr lang="cs-CZ" sz="2000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Podsouvají řešení, ale mohou pomáhat, když potřebujeme převzít kontrolu </a:t>
            </a:r>
          </a:p>
          <a:p>
            <a:r>
              <a:rPr lang="cs-CZ" sz="2000" i="1" dirty="0">
                <a:solidFill>
                  <a:schemeClr val="accent2">
                    <a:lumMod val="50000"/>
                  </a:schemeClr>
                </a:solidFill>
              </a:rPr>
              <a:t>(člověk v krizové situace, výchovný problém žáka).</a:t>
            </a:r>
          </a:p>
          <a:p>
            <a:endParaRPr lang="cs-CZ" b="1" dirty="0"/>
          </a:p>
          <a:p>
            <a:r>
              <a:rPr lang="cs-CZ" b="1" dirty="0"/>
              <a:t>→  </a:t>
            </a:r>
            <a:r>
              <a:rPr lang="cs-CZ" sz="2000" b="1" dirty="0"/>
              <a:t>JEDNOSTRANNÉ</a:t>
            </a:r>
            <a:r>
              <a:rPr lang="cs-CZ" b="1" dirty="0"/>
              <a:t> – </a:t>
            </a:r>
            <a:r>
              <a:rPr lang="cs-CZ" b="1" i="1" dirty="0">
                <a:solidFill>
                  <a:schemeClr val="accent2">
                    <a:lumMod val="50000"/>
                  </a:schemeClr>
                </a:solidFill>
              </a:rPr>
              <a:t>Už jsi zkoušel tento postup?</a:t>
            </a:r>
          </a:p>
          <a:p>
            <a:endParaRPr lang="cs-CZ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b="1" dirty="0"/>
              <a:t>→  </a:t>
            </a:r>
            <a:r>
              <a:rPr lang="cs-CZ" sz="2000" b="1" dirty="0"/>
              <a:t>VÍCESMĚRNÉ</a:t>
            </a:r>
            <a:r>
              <a:rPr lang="cs-CZ" b="1" dirty="0"/>
              <a:t> – </a:t>
            </a:r>
            <a:r>
              <a:rPr lang="cs-CZ" b="1" i="1" dirty="0">
                <a:solidFill>
                  <a:schemeClr val="accent2">
                    <a:lumMod val="50000"/>
                  </a:schemeClr>
                </a:solidFill>
              </a:rPr>
              <a:t>Zamyslel ses nad tím, která z těchto variant je správná?</a:t>
            </a:r>
          </a:p>
          <a:p>
            <a:endParaRPr lang="cs-CZ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b="1" dirty="0"/>
              <a:t>→  </a:t>
            </a:r>
            <a:r>
              <a:rPr lang="cs-CZ" sz="2000" b="1" dirty="0"/>
              <a:t>MANIPULATIVNÍ</a:t>
            </a:r>
            <a:r>
              <a:rPr lang="cs-CZ" b="1" dirty="0"/>
              <a:t> – </a:t>
            </a:r>
            <a:r>
              <a:rPr lang="cs-CZ" b="1" i="1" dirty="0">
                <a:solidFill>
                  <a:schemeClr val="accent2">
                    <a:lumMod val="50000"/>
                  </a:schemeClr>
                </a:solidFill>
              </a:rPr>
              <a:t>Chceš něco říct nebo mohu pokračovat, abychom to stihli?</a:t>
            </a:r>
          </a:p>
          <a:p>
            <a:endParaRPr lang="cs-CZ" b="1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b="1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b="1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400" dirty="0">
                <a:hlinkClick r:id="rId2"/>
              </a:rPr>
              <a:t>                   </a:t>
            </a:r>
            <a:r>
              <a:rPr lang="cs-CZ" sz="2000" dirty="0">
                <a:hlinkClick r:id="rId2"/>
              </a:rPr>
              <a:t>Otázka - ČT </a:t>
            </a:r>
            <a:r>
              <a:rPr lang="cs-CZ" sz="2000" dirty="0" err="1">
                <a:hlinkClick r:id="rId2"/>
              </a:rPr>
              <a:t>edu</a:t>
            </a:r>
            <a:r>
              <a:rPr lang="cs-CZ" sz="2000" dirty="0">
                <a:hlinkClick r:id="rId2"/>
              </a:rPr>
              <a:t> - Česká televize (ceskatelevize.cz)</a:t>
            </a:r>
            <a:r>
              <a:rPr lang="cs-CZ" sz="2000" dirty="0"/>
              <a:t> 4:30</a:t>
            </a:r>
          </a:p>
        </p:txBody>
      </p:sp>
      <p:pic>
        <p:nvPicPr>
          <p:cNvPr id="5" name="Picture 6" descr="Videokamera Video Kamera Filmové - Obrázek zdarma na Pixabay - Pixab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3792" y="5536054"/>
            <a:ext cx="751950" cy="75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259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138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  OTÁZKY INSTRUKTIVNÍ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8257" y="1307690"/>
            <a:ext cx="11110453" cy="5331389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Jednosměrné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200" dirty="0"/>
              <a:t>    Zkoušel už jsi tento postup?  </a:t>
            </a:r>
          </a:p>
          <a:p>
            <a:pPr marL="0" indent="0">
              <a:buNone/>
            </a:pPr>
            <a:r>
              <a:rPr lang="cs-CZ" sz="2200" dirty="0"/>
              <a:t>    Zkoušel jsi s tím otočit na druhou stranu? </a:t>
            </a:r>
          </a:p>
          <a:p>
            <a:pPr marL="0" indent="0">
              <a:buNone/>
            </a:pPr>
            <a:r>
              <a:rPr lang="cs-CZ" sz="2200" dirty="0"/>
              <a:t>    Zkoušel ses ho zeptat, jaké má potřeby? </a:t>
            </a:r>
          </a:p>
          <a:p>
            <a:pPr marL="0" indent="0">
              <a:buNone/>
            </a:pPr>
            <a:r>
              <a:rPr lang="cs-CZ" sz="2200" dirty="0"/>
              <a:t>    Nezapomněl jsi, že mi to máš dnes odevzdat hotové? </a:t>
            </a:r>
          </a:p>
          <a:p>
            <a:pPr marL="0" indent="0">
              <a:buNone/>
            </a:pPr>
            <a:r>
              <a:rPr lang="cs-CZ" sz="2200" dirty="0"/>
              <a:t>    Už jsi zavolal paní Novákové?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b="1" dirty="0" err="1">
                <a:solidFill>
                  <a:srgbClr val="0070C0"/>
                </a:solidFill>
              </a:rPr>
              <a:t>Vícesměrné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200" dirty="0"/>
              <a:t>    Co budeš dělat dřív, psát zprávu nebo volat zákazníkovi? </a:t>
            </a:r>
          </a:p>
          <a:p>
            <a:pPr marL="0" indent="0">
              <a:buNone/>
            </a:pPr>
            <a:r>
              <a:rPr lang="cs-CZ" sz="2200" dirty="0"/>
              <a:t>    Zkus se zamyslet nad tím, která z těchto dvou variant bude lepší, mluvit se zákazníkem    </a:t>
            </a:r>
          </a:p>
          <a:p>
            <a:pPr marL="0" indent="0">
              <a:buNone/>
            </a:pPr>
            <a:r>
              <a:rPr lang="cs-CZ" sz="2200" dirty="0"/>
              <a:t>    osobně nebo mu napsat podrobnou nabídku a pak ho předat podřízenému?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b="1" dirty="0">
                <a:solidFill>
                  <a:srgbClr val="0070C0"/>
                </a:solidFill>
              </a:rPr>
              <a:t>Manipulativní (nejčastěji pocitem viny)</a:t>
            </a: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/>
              <a:t>    Chce se ještě někdo něco zeptat, nebo můžu pokračovat, abychom to vůbec stihli? </a:t>
            </a:r>
          </a:p>
          <a:p>
            <a:pPr marL="0" indent="0">
              <a:buNone/>
            </a:pPr>
            <a:r>
              <a:rPr lang="cs-CZ" sz="2000" dirty="0"/>
              <a:t>    To ti to nebyl blbé se ho takto vyptávat?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495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4389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0070C0"/>
                </a:solidFill>
                <a:latin typeface="+mn-lt"/>
              </a:rPr>
              <a:t>  </a:t>
            </a:r>
            <a:r>
              <a:rPr lang="cs-CZ" sz="4000" b="1" dirty="0">
                <a:solidFill>
                  <a:srgbClr val="0070C0"/>
                </a:solidFill>
                <a:latin typeface="+mn-lt"/>
              </a:rPr>
              <a:t>MODEL GROW</a:t>
            </a:r>
            <a:r>
              <a:rPr lang="cs-CZ" sz="4000" dirty="0">
                <a:solidFill>
                  <a:srgbClr val="0070C0"/>
                </a:solidFill>
                <a:latin typeface="+mn-lt"/>
              </a:rPr>
              <a:t> - </a:t>
            </a:r>
            <a:r>
              <a:rPr lang="cs-CZ" sz="2700" b="1" dirty="0">
                <a:solidFill>
                  <a:srgbClr val="0070C0"/>
                </a:solidFill>
                <a:latin typeface="+mn-lt"/>
              </a:rPr>
              <a:t>PROCES KLADENÍ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310" y="1022555"/>
            <a:ext cx="11906863" cy="570271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3600" b="1" dirty="0">
                <a:solidFill>
                  <a:srgbClr val="0070C0"/>
                </a:solidFill>
              </a:rPr>
              <a:t>G </a:t>
            </a:r>
            <a:r>
              <a:rPr lang="cs-CZ" dirty="0"/>
              <a:t>– </a:t>
            </a:r>
            <a:r>
              <a:rPr lang="cs-CZ" sz="2000" dirty="0"/>
              <a:t>GOAL</a:t>
            </a:r>
            <a:r>
              <a:rPr lang="cs-CZ" dirty="0"/>
              <a:t> – </a:t>
            </a:r>
            <a:r>
              <a:rPr lang="cs-CZ" sz="2400" dirty="0"/>
              <a:t>stanovení cíle, kam se chce učitel dostat, čeho chce dosáhnout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3600" b="1" dirty="0">
                <a:solidFill>
                  <a:srgbClr val="0070C0"/>
                </a:solidFill>
              </a:rPr>
              <a:t>R</a:t>
            </a:r>
            <a:r>
              <a:rPr lang="cs-CZ" dirty="0"/>
              <a:t> – </a:t>
            </a:r>
            <a:r>
              <a:rPr lang="cs-CZ" sz="2000" dirty="0"/>
              <a:t>REALITY</a:t>
            </a:r>
            <a:r>
              <a:rPr lang="cs-CZ" dirty="0"/>
              <a:t> – </a:t>
            </a:r>
            <a:r>
              <a:rPr lang="cs-CZ" sz="2400" dirty="0"/>
              <a:t>popis skutečného stavu věci, kde se koučovaný nachází nyní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3600" b="1" dirty="0">
                <a:solidFill>
                  <a:srgbClr val="0070C0"/>
                </a:solidFill>
              </a:rPr>
              <a:t>O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dirty="0"/>
              <a:t>– </a:t>
            </a:r>
            <a:r>
              <a:rPr lang="cs-CZ" sz="2000" dirty="0"/>
              <a:t>OPTIONS</a:t>
            </a:r>
            <a:r>
              <a:rPr lang="cs-CZ" dirty="0"/>
              <a:t>  – </a:t>
            </a:r>
            <a:r>
              <a:rPr lang="cs-CZ" sz="2400" dirty="0"/>
              <a:t>jaké jsou možnosti řešení, alternativy, postupy či variant řešení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3600" b="1" dirty="0">
                <a:solidFill>
                  <a:srgbClr val="0070C0"/>
                </a:solidFill>
              </a:rPr>
              <a:t>W</a:t>
            </a:r>
            <a:r>
              <a:rPr lang="cs-CZ" dirty="0"/>
              <a:t> – </a:t>
            </a:r>
            <a:r>
              <a:rPr lang="cs-CZ" sz="1800" dirty="0"/>
              <a:t>WILL, WHAT, WHEN, WHO </a:t>
            </a:r>
            <a:r>
              <a:rPr lang="cs-CZ" dirty="0"/>
              <a:t>– </a:t>
            </a:r>
            <a:r>
              <a:rPr lang="cs-CZ" sz="2400" dirty="0"/>
              <a:t>stanovení akčních kroků, co koučovaný udělá, jaký bude postup, </a:t>
            </a:r>
          </a:p>
          <a:p>
            <a:pPr marL="0" indent="0">
              <a:buNone/>
            </a:pPr>
            <a:r>
              <a:rPr lang="cs-CZ" sz="2400" dirty="0"/>
              <a:t>              kdy, kdo, jaká je vůle to udělat atd. 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i="1" dirty="0"/>
              <a:t>              </a:t>
            </a:r>
            <a:r>
              <a:rPr lang="cs-CZ" sz="2000" b="1" i="1" dirty="0">
                <a:solidFill>
                  <a:srgbClr val="FF0000"/>
                </a:solidFill>
                <a:hlinkClick r:id="rId2"/>
              </a:rPr>
              <a:t>6. Metoda </a:t>
            </a:r>
            <a:r>
              <a:rPr lang="cs-CZ" sz="2000" b="1" i="1" dirty="0" err="1">
                <a:solidFill>
                  <a:srgbClr val="FF0000"/>
                </a:solidFill>
                <a:hlinkClick r:id="rId2"/>
              </a:rPr>
              <a:t>Grow</a:t>
            </a:r>
            <a:r>
              <a:rPr lang="cs-CZ" sz="2000" b="1" i="1" dirty="0">
                <a:solidFill>
                  <a:srgbClr val="FF0000"/>
                </a:solidFill>
                <a:hlinkClick r:id="rId2"/>
              </a:rPr>
              <a:t> (youtube.com)</a:t>
            </a:r>
            <a:endParaRPr lang="cs-CZ" sz="2000" b="1" i="1" dirty="0">
              <a:solidFill>
                <a:srgbClr val="FF0000"/>
              </a:solidFill>
            </a:endParaRPr>
          </a:p>
        </p:txBody>
      </p:sp>
      <p:pic>
        <p:nvPicPr>
          <p:cNvPr id="5" name="Picture 2" descr="Impact of Poverty on the Society | The Borge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58" y="5624627"/>
            <a:ext cx="634181" cy="741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584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26000">
              <a:schemeClr val="accent1">
                <a:lumMod val="45000"/>
                <a:lumOff val="55000"/>
              </a:schemeClr>
            </a:gs>
            <a:gs pos="9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987" y="315965"/>
            <a:ext cx="12192000" cy="67709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  <a:latin typeface="+mn-lt"/>
              </a:rPr>
              <a:t> 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2116" y="540774"/>
            <a:ext cx="10891684" cy="56361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30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sz="30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sz="30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3000" b="1" dirty="0">
                <a:solidFill>
                  <a:srgbClr val="0070C0"/>
                </a:solidFill>
              </a:rPr>
              <a:t>"Inspiruji lidi k neustálému růstu, protože věřím v sílu vzdělání."</a:t>
            </a:r>
          </a:p>
        </p:txBody>
      </p:sp>
      <p:pic>
        <p:nvPicPr>
          <p:cNvPr id="21506" name="Picture 2" descr="Stock ilustrace Zpátky Do Školy Jasný Veselý Emotikon S Profesorovou Čepicí  Na Izolovaném Bílém Pozadí Kreativní Plakát Nebo Banner – stáhnout obrázek  nyní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358868"/>
            <a:ext cx="2399071" cy="239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454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23174" cy="155349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+mn-lt"/>
              </a:rPr>
              <a:t>PŘÍKLADY OTÁZEK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GOAL </a:t>
            </a:r>
            <a:r>
              <a:rPr lang="cs-CZ" sz="3600" dirty="0">
                <a:solidFill>
                  <a:srgbClr val="0070C0"/>
                </a:solidFill>
                <a:latin typeface="+mn-lt"/>
              </a:rPr>
              <a:t>(cíl)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123" y="1553498"/>
            <a:ext cx="11562735" cy="5112773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O čem byste chtěl mluvit? </a:t>
            </a:r>
          </a:p>
          <a:p>
            <a:r>
              <a:rPr lang="cs-CZ" dirty="0"/>
              <a:t>Čeho chcete dosáhnout? </a:t>
            </a:r>
          </a:p>
          <a:p>
            <a:r>
              <a:rPr lang="cs-CZ" dirty="0"/>
              <a:t>Co by mělo být jinak, než je dnes? </a:t>
            </a:r>
          </a:p>
          <a:p>
            <a:r>
              <a:rPr lang="cs-CZ" dirty="0"/>
              <a:t>O čem bychom dnes měli mluvit, aby to pro Vás nebyl ztracený čas? </a:t>
            </a:r>
          </a:p>
          <a:p>
            <a:r>
              <a:rPr lang="cs-CZ" dirty="0"/>
              <a:t>V čem se potřebujete posunout/zlepšit? </a:t>
            </a:r>
          </a:p>
          <a:p>
            <a:r>
              <a:rPr lang="cs-CZ" dirty="0"/>
              <a:t>Co by mohlo být tím nejlepším, dosažitelným výsledkem našeho rozhovoru? </a:t>
            </a:r>
          </a:p>
          <a:p>
            <a:r>
              <a:rPr lang="cs-CZ" dirty="0"/>
              <a:t> Jsou ty cíle realistické? </a:t>
            </a:r>
          </a:p>
          <a:p>
            <a:r>
              <a:rPr lang="cs-CZ" dirty="0"/>
              <a:t>Je to možné je dosáhnout v čase, který na to máme?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sz="2000" b="1" i="1" dirty="0"/>
              <a:t>         Jaký konkrétní výsledek chceš dosáhnout na konci tohoto školení?      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78" y="5948516"/>
            <a:ext cx="580104" cy="717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3762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8634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+mn-lt"/>
              </a:rPr>
              <a:t>PŘÍKLADY OTÁZEK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REALITY </a:t>
            </a:r>
            <a:r>
              <a:rPr lang="cs-CZ" sz="3600" dirty="0">
                <a:solidFill>
                  <a:srgbClr val="0070C0"/>
                </a:solidFill>
                <a:latin typeface="+mn-lt"/>
              </a:rPr>
              <a:t>(realita)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123" y="1514168"/>
            <a:ext cx="11562735" cy="526025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• Jak v současné situaci vypadá to, co potřebujete změnit? </a:t>
            </a:r>
          </a:p>
          <a:p>
            <a:pPr marL="0" indent="0">
              <a:buNone/>
            </a:pPr>
            <a:r>
              <a:rPr lang="cs-CZ" dirty="0"/>
              <a:t>• Co se v současné době děje? </a:t>
            </a:r>
          </a:p>
          <a:p>
            <a:pPr marL="0" indent="0">
              <a:buNone/>
            </a:pPr>
            <a:r>
              <a:rPr lang="cs-CZ" dirty="0"/>
              <a:t>•  Na čem to poznáte? </a:t>
            </a:r>
          </a:p>
          <a:p>
            <a:pPr marL="0" indent="0">
              <a:buNone/>
            </a:pPr>
            <a:r>
              <a:rPr lang="cs-CZ" dirty="0"/>
              <a:t>• A na čem bych to poznal já, kdybych se při tom na vás díval? </a:t>
            </a:r>
          </a:p>
          <a:p>
            <a:pPr marL="0" indent="0">
              <a:buNone/>
            </a:pPr>
            <a:r>
              <a:rPr lang="cs-CZ" dirty="0"/>
              <a:t>• Jak často se to děje? </a:t>
            </a:r>
          </a:p>
          <a:p>
            <a:pPr marL="0" indent="0">
              <a:buNone/>
            </a:pPr>
            <a:r>
              <a:rPr lang="cs-CZ" dirty="0"/>
              <a:t>• Jaký to má vliv a na co? </a:t>
            </a:r>
          </a:p>
          <a:p>
            <a:pPr marL="0" indent="0">
              <a:buNone/>
            </a:pPr>
            <a:r>
              <a:rPr lang="cs-CZ" dirty="0"/>
              <a:t>• Za jakých podmínek se to děje? </a:t>
            </a:r>
          </a:p>
          <a:p>
            <a:pPr marL="0" indent="0">
              <a:buNone/>
            </a:pPr>
            <a:r>
              <a:rPr lang="cs-CZ" dirty="0"/>
              <a:t>• Co ještě do toho může vstupovat za vlivy? </a:t>
            </a:r>
          </a:p>
          <a:p>
            <a:pPr marL="0" indent="0">
              <a:buNone/>
            </a:pPr>
            <a:r>
              <a:rPr lang="cs-CZ" dirty="0"/>
              <a:t>• Účastnil se toho ještě někdo jiný? Pokud ano, jak vnímal to, co se dělo? </a:t>
            </a:r>
          </a:p>
          <a:p>
            <a:pPr marL="0" indent="0">
              <a:buNone/>
            </a:pPr>
            <a:r>
              <a:rPr lang="cs-CZ" dirty="0"/>
              <a:t>• Jaká řešení jste doposud zkusil? </a:t>
            </a:r>
          </a:p>
          <a:p>
            <a:pPr marL="0" indent="0">
              <a:buNone/>
            </a:pPr>
            <a:r>
              <a:rPr lang="cs-CZ" dirty="0"/>
              <a:t>• Jaké zdroje v současné době máte na realizaci svého záměru? </a:t>
            </a:r>
          </a:p>
          <a:p>
            <a:pPr marL="0" indent="0">
              <a:buNone/>
            </a:pPr>
            <a:r>
              <a:rPr lang="cs-CZ" dirty="0"/>
              <a:t>• Jaké další zdroje budete potřebovat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b="1" i="1" dirty="0"/>
              <a:t>              Jaké jsou současné podmínky, které ovlivňují dosažení cíle? Co už jsi udělal?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78" y="5948516"/>
            <a:ext cx="580104" cy="717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9065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389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+mn-lt"/>
              </a:rPr>
              <a:t>PŘÍKLADY OTÁZEK</a:t>
            </a:r>
            <a:br>
              <a:rPr lang="cs-CZ" sz="24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OPTIONS </a:t>
            </a:r>
            <a:r>
              <a:rPr lang="cs-CZ" sz="3600" dirty="0">
                <a:solidFill>
                  <a:srgbClr val="0070C0"/>
                </a:solidFill>
                <a:latin typeface="+mn-lt"/>
              </a:rPr>
              <a:t>(možnosti)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324" y="1366684"/>
            <a:ext cx="11749548" cy="54913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• Co můžete udělat pro to, aby to bylo jinak? </a:t>
            </a:r>
          </a:p>
          <a:p>
            <a:pPr marL="0" indent="0">
              <a:buNone/>
            </a:pPr>
            <a:r>
              <a:rPr lang="cs-CZ" dirty="0"/>
              <a:t>• Jaké máte možnosti? Existují nějaké další možnosti, co byste mohl udělat? </a:t>
            </a:r>
          </a:p>
          <a:p>
            <a:pPr marL="0" indent="0">
              <a:buNone/>
            </a:pPr>
            <a:r>
              <a:rPr lang="cs-CZ" dirty="0"/>
              <a:t>• Co byste potřeboval k tomu, abyste to mohl řešit jinak, než jak jste to dělal </a:t>
            </a:r>
          </a:p>
          <a:p>
            <a:pPr marL="0" indent="0">
              <a:buNone/>
            </a:pPr>
            <a:r>
              <a:rPr lang="cs-CZ" dirty="0"/>
              <a:t>   doposud? </a:t>
            </a:r>
          </a:p>
          <a:p>
            <a:pPr marL="0" indent="0">
              <a:buNone/>
            </a:pPr>
            <a:r>
              <a:rPr lang="cs-CZ" dirty="0"/>
              <a:t>• Už jste někdy v minulosti byl v podobné situaci úspěšný? Jak jste to udělal? </a:t>
            </a:r>
          </a:p>
          <a:p>
            <a:pPr marL="0" indent="0">
              <a:buNone/>
            </a:pPr>
            <a:r>
              <a:rPr lang="cs-CZ" dirty="0"/>
              <a:t>• Jakým způsobem to obvykle řešíte? Jak ještě jinak by se to dalo ještě řešit? </a:t>
            </a:r>
          </a:p>
          <a:p>
            <a:pPr marL="0" indent="0">
              <a:buNone/>
            </a:pPr>
            <a:r>
              <a:rPr lang="cs-CZ" dirty="0"/>
              <a:t>• Jaké jsou výhody, případně rizika obvyklých řešení? </a:t>
            </a:r>
          </a:p>
          <a:p>
            <a:pPr marL="0" indent="0">
              <a:buNone/>
            </a:pPr>
            <a:r>
              <a:rPr lang="cs-CZ" dirty="0"/>
              <a:t>• Jak by to řešil nejchytřejší (nejschopnější, nejtvořivější...) člověk kterého znáte  </a:t>
            </a:r>
          </a:p>
          <a:p>
            <a:pPr marL="0" indent="0">
              <a:buNone/>
            </a:pPr>
            <a:r>
              <a:rPr lang="cs-CZ" dirty="0"/>
              <a:t>   (kterého si dovedete představit)? </a:t>
            </a:r>
          </a:p>
          <a:p>
            <a:pPr marL="0" indent="0">
              <a:buNone/>
            </a:pPr>
            <a:r>
              <a:rPr lang="cs-CZ" dirty="0"/>
              <a:t>• Jaký byste vymyslel nejbláznivější řešení? Co by se z něj dalo použít? </a:t>
            </a:r>
          </a:p>
          <a:p>
            <a:pPr marL="0" indent="0">
              <a:buNone/>
            </a:pPr>
            <a:r>
              <a:rPr lang="cs-CZ" dirty="0"/>
              <a:t>• Jakou podporu budete potřebovat? </a:t>
            </a:r>
          </a:p>
          <a:p>
            <a:pPr marL="0" indent="0">
              <a:buNone/>
            </a:pPr>
            <a:r>
              <a:rPr lang="cs-CZ" dirty="0"/>
              <a:t>• Jak to tedy zkusíte řešit?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206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8467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+mn-lt"/>
              </a:rPr>
              <a:t>PŘÍKLADY OTÁZEK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WILL </a:t>
            </a:r>
            <a:r>
              <a:rPr lang="cs-CZ" sz="3600" dirty="0">
                <a:solidFill>
                  <a:srgbClr val="0070C0"/>
                </a:solidFill>
                <a:latin typeface="+mn-lt"/>
              </a:rPr>
              <a:t>(VŮLE)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123" y="2025445"/>
            <a:ext cx="11562735" cy="4660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• Jaké budou následovat další kroky? </a:t>
            </a:r>
          </a:p>
          <a:p>
            <a:pPr marL="0" indent="0">
              <a:buNone/>
            </a:pPr>
            <a:r>
              <a:rPr lang="cs-CZ" dirty="0"/>
              <a:t>• Jaký nejmenší první krok k tomu můžete udělat ještě dnes?  </a:t>
            </a:r>
          </a:p>
          <a:p>
            <a:pPr marL="0" indent="0">
              <a:buNone/>
            </a:pPr>
            <a:r>
              <a:rPr lang="cs-CZ" dirty="0"/>
              <a:t>• Kdy a co přesně uděláte? </a:t>
            </a:r>
          </a:p>
          <a:p>
            <a:pPr marL="0" indent="0">
              <a:buNone/>
            </a:pPr>
            <a:r>
              <a:rPr lang="cs-CZ" dirty="0"/>
              <a:t>• Co k tomu budete potřebovat? </a:t>
            </a:r>
          </a:p>
          <a:p>
            <a:pPr marL="0" indent="0">
              <a:buNone/>
            </a:pPr>
            <a:r>
              <a:rPr lang="cs-CZ" dirty="0"/>
              <a:t>• Jak jste se zvoleným řešením spokojený? Jak se v tom cítíte? </a:t>
            </a:r>
          </a:p>
          <a:p>
            <a:pPr marL="0" indent="0">
              <a:buNone/>
            </a:pPr>
            <a:r>
              <a:rPr lang="cs-CZ" dirty="0"/>
              <a:t>• Jak pro toto řešení získáte ostatní? </a:t>
            </a:r>
          </a:p>
          <a:p>
            <a:pPr marL="0" indent="0">
              <a:buNone/>
            </a:pPr>
            <a:r>
              <a:rPr lang="cs-CZ" dirty="0"/>
              <a:t>• Podle čeho poznáte, že vaše rozhodnutí bylo správné? </a:t>
            </a:r>
          </a:p>
        </p:txBody>
      </p:sp>
    </p:spTree>
    <p:extLst>
      <p:ext uri="{BB962C8B-B14F-4D97-AF65-F5344CB8AC3E}">
        <p14:creationId xmlns:p14="http://schemas.microsoft.com/office/powerpoint/2010/main" val="3532855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155" y="0"/>
            <a:ext cx="12192000" cy="68580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70C0"/>
                </a:solidFill>
                <a:latin typeface="+mn-lt"/>
              </a:rPr>
              <a:t>      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     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                       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                             KONKRÉTNÍ PRAKTICKÝ ÚKOL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br>
              <a:rPr lang="cs-CZ" sz="3200" b="1" dirty="0">
                <a:solidFill>
                  <a:srgbClr val="0070C0"/>
                </a:solidFill>
                <a:latin typeface="+mn-lt"/>
              </a:rPr>
            </a:br>
            <a:r>
              <a:rPr lang="cs-CZ" sz="3100" b="1" u="sng" dirty="0">
                <a:solidFill>
                  <a:srgbClr val="0070C0"/>
                </a:solidFill>
                <a:latin typeface="+mn-lt"/>
              </a:rPr>
              <a:t>1. Zvýšení kybernetické bezpečnosti</a:t>
            </a:r>
            <a:br>
              <a:rPr lang="cs-CZ" sz="3200" b="1" u="sng" dirty="0">
                <a:solidFill>
                  <a:srgbClr val="0070C0"/>
                </a:solidFill>
                <a:latin typeface="+mn-lt"/>
              </a:rPr>
            </a:br>
            <a:br>
              <a:rPr lang="cs-CZ" sz="3200" b="1" dirty="0">
                <a:solidFill>
                  <a:srgbClr val="0070C0"/>
                </a:solidFill>
                <a:latin typeface="+mn-lt"/>
              </a:rPr>
            </a:br>
            <a:r>
              <a:rPr lang="cs-CZ" sz="2700" b="1" dirty="0">
                <a:latin typeface="+mn-lt"/>
              </a:rPr>
              <a:t>ICT KOORDINÁTOR: „</a:t>
            </a:r>
            <a:r>
              <a:rPr lang="cs-CZ" sz="2700" dirty="0">
                <a:latin typeface="+mn-lt"/>
              </a:rPr>
              <a:t>Jaký je tvůj konkrétní cíl pro tento projekt s kybernetickou bezpečností?“</a:t>
            </a:r>
            <a:br>
              <a:rPr lang="cs-CZ" sz="2700" dirty="0">
                <a:latin typeface="+mn-lt"/>
              </a:rPr>
            </a:br>
            <a:br>
              <a:rPr lang="cs-CZ" sz="2700" dirty="0">
                <a:latin typeface="+mn-lt"/>
              </a:rPr>
            </a:br>
            <a:r>
              <a:rPr lang="cs-CZ" sz="2700" b="1" dirty="0">
                <a:latin typeface="+mn-lt"/>
              </a:rPr>
              <a:t>ÚČASTNÍK:</a:t>
            </a:r>
            <a:r>
              <a:rPr lang="cs-CZ" sz="2400" dirty="0">
                <a:latin typeface="+mn-lt"/>
              </a:rPr>
              <a:t> „</a:t>
            </a:r>
            <a:r>
              <a:rPr lang="cs-CZ" sz="2700" dirty="0">
                <a:latin typeface="+mn-lt"/>
              </a:rPr>
              <a:t>Chci zavést systém, který by zvýšil bezpečnost o 50% během příštího půl roku.“</a:t>
            </a:r>
            <a:br>
              <a:rPr lang="cs-CZ" sz="2700" dirty="0">
                <a:latin typeface="+mn-lt"/>
              </a:rPr>
            </a:br>
            <a:br>
              <a:rPr lang="cs-CZ" sz="3200" b="1" dirty="0">
                <a:solidFill>
                  <a:srgbClr val="0070C0"/>
                </a:solidFill>
                <a:latin typeface="+mn-lt"/>
              </a:rPr>
            </a:br>
            <a:r>
              <a:rPr lang="cs-CZ" sz="3100" b="1" u="sng" dirty="0">
                <a:solidFill>
                  <a:srgbClr val="0070C0"/>
                </a:solidFill>
                <a:latin typeface="+mn-lt"/>
              </a:rPr>
              <a:t>2. Implementace nového softwarového řešení pro správu projektů ve firmě.</a:t>
            </a:r>
            <a:br>
              <a:rPr lang="cs-CZ" sz="3100" b="1" u="sng" dirty="0">
                <a:solidFill>
                  <a:srgbClr val="0070C0"/>
                </a:solidFill>
                <a:latin typeface="+mn-lt"/>
              </a:rPr>
            </a:br>
            <a:br>
              <a:rPr lang="cs-CZ" sz="3100" b="1" dirty="0">
                <a:solidFill>
                  <a:srgbClr val="0070C0"/>
                </a:solidFill>
                <a:latin typeface="+mn-lt"/>
              </a:rPr>
            </a:br>
            <a:r>
              <a:rPr lang="cs-CZ" sz="3100" b="1" dirty="0">
                <a:latin typeface="+mn-lt"/>
              </a:rPr>
              <a:t>→ </a:t>
            </a:r>
            <a:r>
              <a:rPr lang="cs-CZ" sz="2700" b="1" dirty="0">
                <a:latin typeface="+mn-lt"/>
              </a:rPr>
              <a:t>KOUČOVACÍ PŘÍSTUP </a:t>
            </a:r>
            <a:r>
              <a:rPr lang="cs-CZ" sz="2700" dirty="0">
                <a:latin typeface="+mn-lt"/>
              </a:rPr>
              <a:t>- dvojice</a:t>
            </a:r>
            <a:br>
              <a:rPr lang="cs-CZ" sz="2700" dirty="0">
                <a:latin typeface="+mn-lt"/>
              </a:rPr>
            </a:br>
            <a:br>
              <a:rPr lang="cs-CZ" sz="2700" b="1" dirty="0">
                <a:latin typeface="+mn-lt"/>
              </a:rPr>
            </a:br>
            <a:r>
              <a:rPr lang="cs-CZ" sz="2700" b="1" dirty="0">
                <a:latin typeface="+mn-lt"/>
              </a:rPr>
              <a:t>→  MENTORSKÝ PŘÍSTUP </a:t>
            </a:r>
            <a:r>
              <a:rPr lang="cs-CZ" sz="2700" dirty="0">
                <a:latin typeface="+mn-lt"/>
              </a:rPr>
              <a:t>- dvojice</a:t>
            </a:r>
            <a:br>
              <a:rPr lang="cs-CZ" sz="2700" dirty="0">
                <a:latin typeface="+mn-lt"/>
              </a:rPr>
            </a:br>
            <a:br>
              <a:rPr lang="cs-CZ" sz="2700" b="1" dirty="0">
                <a:latin typeface="+mn-lt"/>
              </a:rPr>
            </a:br>
            <a:r>
              <a:rPr lang="cs-CZ" sz="2700" b="1" dirty="0">
                <a:latin typeface="+mn-lt"/>
              </a:rPr>
              <a:t>→  METODA GROW – </a:t>
            </a:r>
            <a:r>
              <a:rPr lang="cs-CZ" sz="2700" dirty="0">
                <a:latin typeface="+mn-lt"/>
              </a:rPr>
              <a:t>samostatně;</a:t>
            </a:r>
            <a:br>
              <a:rPr lang="cs-CZ" sz="2700" b="1" dirty="0">
                <a:latin typeface="+mn-lt"/>
              </a:rPr>
            </a:br>
            <a:br>
              <a:rPr lang="cs-CZ" sz="2700" b="1" dirty="0">
                <a:latin typeface="+mn-lt"/>
              </a:rPr>
            </a:br>
            <a:r>
              <a:rPr lang="cs-CZ" sz="3100" b="1" u="sng" dirty="0">
                <a:solidFill>
                  <a:srgbClr val="0070C0"/>
                </a:solidFill>
                <a:latin typeface="+mn-lt"/>
              </a:rPr>
              <a:t>3. Diskuse k úkolu</a:t>
            </a:r>
            <a:br>
              <a:rPr lang="cs-CZ" sz="3100" b="1" u="sng" dirty="0">
                <a:solidFill>
                  <a:srgbClr val="0070C0"/>
                </a:solidFill>
                <a:latin typeface="+mn-lt"/>
              </a:rPr>
            </a:br>
            <a:br>
              <a:rPr lang="cs-CZ" sz="3200" b="1" dirty="0">
                <a:solidFill>
                  <a:srgbClr val="0070C0"/>
                </a:solidFill>
                <a:latin typeface="+mn-lt"/>
              </a:rPr>
            </a:br>
            <a:br>
              <a:rPr lang="cs-CZ" sz="3200" b="1" dirty="0">
                <a:solidFill>
                  <a:srgbClr val="0070C0"/>
                </a:solidFill>
                <a:latin typeface="+mn-lt"/>
              </a:rPr>
            </a:br>
            <a:endParaRPr lang="cs-CZ" sz="3200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3" name="Obrázek 2" descr="Kreslené vektorové žárovky — Ilustrac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090" y="206477"/>
            <a:ext cx="825910" cy="924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2820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71715"/>
          </a:xfrm>
        </p:spPr>
        <p:txBody>
          <a:bodyPr>
            <a:normAutofit/>
          </a:bodyPr>
          <a:lstStyle/>
          <a:p>
            <a:r>
              <a:rPr lang="cs-CZ" sz="2600" b="1" dirty="0">
                <a:solidFill>
                  <a:srgbClr val="0070C0"/>
                </a:solidFill>
                <a:latin typeface="+mn-lt"/>
              </a:rPr>
              <a:t>     ZKUSTE NAHRADIT ZAVŘENÉ OTÁZKY OTEVŘENÝMI A ZANESTE DO PL VAŠE POTŘEBY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838451"/>
              </p:ext>
            </p:extLst>
          </p:nvPr>
        </p:nvGraphicFramePr>
        <p:xfrm>
          <a:off x="314632" y="1392514"/>
          <a:ext cx="11503742" cy="5539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1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1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854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TYPICKÁ ZAVŘENÁ OTÁZKA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OTEVŘENÁ OTÁZKA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818">
                <a:tc>
                  <a:txBody>
                    <a:bodyPr/>
                    <a:lstStyle/>
                    <a:p>
                      <a:r>
                        <a:rPr lang="cs-CZ" sz="2000" dirty="0"/>
                        <a:t>Rozumíte tomu?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Co vás v hodině nejvíc zaujalo?</a:t>
                      </a:r>
                    </a:p>
                    <a:p>
                      <a:r>
                        <a:rPr lang="cs-CZ" sz="2000" dirty="0"/>
                        <a:t>Co je na tématu nejtěžší?</a:t>
                      </a:r>
                    </a:p>
                    <a:p>
                      <a:r>
                        <a:rPr lang="cs-CZ" sz="2000" dirty="0"/>
                        <a:t>Kterou oblast potřebujete ještě dovysvětlit?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21">
                <a:tc>
                  <a:txBody>
                    <a:bodyPr/>
                    <a:lstStyle/>
                    <a:p>
                      <a:r>
                        <a:rPr lang="cs-CZ" sz="2000" dirty="0"/>
                        <a:t>Máte nějaké otázky?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Na co byste se chtěli ještě zeptat?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7818">
                <a:tc>
                  <a:txBody>
                    <a:bodyPr/>
                    <a:lstStyle/>
                    <a:p>
                      <a:r>
                        <a:rPr lang="cs-CZ" sz="2000" dirty="0"/>
                        <a:t>Líbila</a:t>
                      </a:r>
                      <a:r>
                        <a:rPr lang="cs-CZ" sz="2000" baseline="0" dirty="0"/>
                        <a:t> se vám hodina?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Co si z hodina</a:t>
                      </a:r>
                      <a:r>
                        <a:rPr lang="cs-CZ" sz="2000" baseline="0" dirty="0"/>
                        <a:t> odnášíte?</a:t>
                      </a:r>
                    </a:p>
                    <a:p>
                      <a:r>
                        <a:rPr lang="cs-CZ" sz="2000" baseline="0" dirty="0"/>
                        <a:t>Co bylo nejzajímavější?</a:t>
                      </a:r>
                    </a:p>
                    <a:p>
                      <a:r>
                        <a:rPr lang="cs-CZ" sz="2000" baseline="0" dirty="0"/>
                        <a:t>Co bylo pro vás nejpřínosnější?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21">
                <a:tc>
                  <a:txBody>
                    <a:bodyPr/>
                    <a:lstStyle/>
                    <a:p>
                      <a:r>
                        <a:rPr lang="cs-CZ" sz="2000" dirty="0"/>
                        <a:t>Je vše jasné?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Co jste se dnes naučili?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3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232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6813"/>
            <a:ext cx="462116" cy="677273"/>
          </a:xfrm>
          <a:prstGeom prst="rect">
            <a:avLst/>
          </a:prstGeom>
          <a:noFill/>
        </p:spPr>
      </p:pic>
      <p:pic>
        <p:nvPicPr>
          <p:cNvPr id="5" name="Obrázek 4" descr="Seznam sešitů na školní rok 2023/2024 pro 5. až 9. roční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727587"/>
            <a:ext cx="988140" cy="5997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113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86746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>
                <a:solidFill>
                  <a:srgbClr val="0070C0"/>
                </a:solidFill>
                <a:latin typeface="+mn-lt"/>
              </a:rPr>
              <a:t>Děkuji Vám za pozornost.</a:t>
            </a:r>
            <a:br>
              <a:rPr lang="cs-CZ" sz="4800" b="1" dirty="0">
                <a:solidFill>
                  <a:srgbClr val="0070C0"/>
                </a:solidFill>
                <a:latin typeface="+mn-lt"/>
              </a:rPr>
            </a:br>
            <a:br>
              <a:rPr lang="cs-CZ" sz="4800" b="1" dirty="0">
                <a:solidFill>
                  <a:srgbClr val="0070C0"/>
                </a:solidFill>
                <a:latin typeface="+mn-lt"/>
              </a:rPr>
            </a:br>
            <a:br>
              <a:rPr lang="cs-CZ" sz="4800" b="1" dirty="0">
                <a:solidFill>
                  <a:srgbClr val="0070C0"/>
                </a:solidFill>
                <a:latin typeface="+mn-lt"/>
              </a:rPr>
            </a:br>
            <a:endParaRPr lang="cs-CZ" sz="4800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3" name="Picture 2" descr="Stock ilustrace Zpátky Do Školy Jasný Veselý Emotikon S Profesorovou Čepicí  Na Izolovaném Bílém Pozadí Kreativní Plakát Nebo Banner – stáhnout obrázek  nyní - i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503" y="3058498"/>
            <a:ext cx="2625213" cy="262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65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76981"/>
            <a:ext cx="12192000" cy="66859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200" dirty="0"/>
              <a:t>   </a:t>
            </a:r>
            <a:r>
              <a:rPr lang="cs-CZ" sz="2800" b="1" dirty="0">
                <a:solidFill>
                  <a:srgbClr val="0070C0"/>
                </a:solidFill>
                <a:latin typeface="+mn-lt"/>
              </a:rPr>
              <a:t>TRADIČNÍ METODY VZDĚLÁVÁNÍ DOSPĚLÝCH  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961" y="1199534"/>
            <a:ext cx="10999839" cy="557489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Přednáška, výklad</a:t>
            </a:r>
          </a:p>
          <a:p>
            <a:r>
              <a:rPr lang="cs-CZ" dirty="0"/>
              <a:t>Seminář</a:t>
            </a:r>
          </a:p>
          <a:p>
            <a:r>
              <a:rPr lang="cs-CZ" dirty="0"/>
              <a:t>Workshop</a:t>
            </a:r>
          </a:p>
          <a:p>
            <a:r>
              <a:rPr lang="cs-CZ" dirty="0"/>
              <a:t>Diskusní metody – otázky do pléna, rozhovor, řízená diskuse, debata</a:t>
            </a:r>
          </a:p>
          <a:p>
            <a:r>
              <a:rPr lang="cs-CZ" dirty="0"/>
              <a:t>Skupinová práce</a:t>
            </a:r>
          </a:p>
          <a:p>
            <a:r>
              <a:rPr lang="cs-CZ" dirty="0"/>
              <a:t>Práce ve dvojicích</a:t>
            </a:r>
          </a:p>
          <a:p>
            <a:r>
              <a:rPr lang="cs-CZ" dirty="0"/>
              <a:t>Prezentace - </a:t>
            </a:r>
            <a:r>
              <a:rPr lang="cs-CZ" sz="2400" dirty="0">
                <a:hlinkClick r:id="rId2"/>
              </a:rPr>
              <a:t>Umění prezentace - ČT </a:t>
            </a:r>
            <a:r>
              <a:rPr lang="cs-CZ" sz="2400" dirty="0" err="1">
                <a:hlinkClick r:id="rId2"/>
              </a:rPr>
              <a:t>edu</a:t>
            </a:r>
            <a:r>
              <a:rPr lang="cs-CZ" sz="2400" dirty="0">
                <a:hlinkClick r:id="rId2"/>
              </a:rPr>
              <a:t> - Česká televize (ceskatelevize.cz)</a:t>
            </a:r>
            <a:endParaRPr lang="cs-CZ" sz="2400" dirty="0"/>
          </a:p>
          <a:p>
            <a:r>
              <a:rPr lang="cs-CZ" dirty="0"/>
              <a:t>Případová studie</a:t>
            </a:r>
          </a:p>
          <a:p>
            <a:r>
              <a:rPr lang="cs-CZ" dirty="0"/>
              <a:t>Didaktické hry</a:t>
            </a:r>
          </a:p>
          <a:p>
            <a:r>
              <a:rPr lang="cs-CZ" dirty="0"/>
              <a:t>Hraní rolí</a:t>
            </a:r>
          </a:p>
          <a:p>
            <a:r>
              <a:rPr lang="cs-CZ" dirty="0"/>
              <a:t>Brainstorming</a:t>
            </a:r>
          </a:p>
          <a:p>
            <a:r>
              <a:rPr lang="cs-CZ" dirty="0"/>
              <a:t>Instruktáž při výkonu práce</a:t>
            </a:r>
          </a:p>
          <a:p>
            <a:r>
              <a:rPr lang="cs-CZ" dirty="0"/>
              <a:t>Koučování</a:t>
            </a:r>
          </a:p>
          <a:p>
            <a:r>
              <a:rPr lang="cs-CZ" dirty="0"/>
              <a:t>Mentorování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04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76981"/>
            <a:ext cx="12192000" cy="66859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3200" dirty="0"/>
              <a:t>    </a:t>
            </a:r>
            <a:r>
              <a:rPr lang="cs-CZ" sz="2800" b="1" dirty="0">
                <a:solidFill>
                  <a:srgbClr val="0070C0"/>
                </a:solidFill>
                <a:latin typeface="+mn-lt"/>
              </a:rPr>
              <a:t>NEVHODNÉ REAKCE LEKTORŮ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961" y="1396180"/>
            <a:ext cx="10999839" cy="5105247"/>
          </a:xfrm>
        </p:spPr>
        <p:txBody>
          <a:bodyPr>
            <a:normAutofit/>
          </a:bodyPr>
          <a:lstStyle/>
          <a:p>
            <a:r>
              <a:rPr lang="cs-CZ" dirty="0"/>
              <a:t>Snížení sebevědomí účastníků</a:t>
            </a:r>
          </a:p>
          <a:p>
            <a:r>
              <a:rPr lang="cs-CZ" dirty="0"/>
              <a:t>Ignorování nebo bagatelizace problémů</a:t>
            </a:r>
          </a:p>
          <a:p>
            <a:r>
              <a:rPr lang="cs-CZ" dirty="0"/>
              <a:t>Nedostatek podpory a empatie</a:t>
            </a:r>
          </a:p>
          <a:p>
            <a:r>
              <a:rPr lang="cs-CZ" dirty="0"/>
              <a:t>Arogantní nebo ponižující chování</a:t>
            </a:r>
          </a:p>
          <a:p>
            <a:r>
              <a:rPr lang="cs-CZ" dirty="0"/>
              <a:t>Neefektivní komunikace</a:t>
            </a:r>
          </a:p>
          <a:p>
            <a:r>
              <a:rPr lang="cs-CZ" dirty="0"/>
              <a:t>Neochota poskytnout zpětnou vazbu</a:t>
            </a:r>
          </a:p>
          <a:p>
            <a:r>
              <a:rPr lang="cs-CZ" dirty="0" err="1"/>
              <a:t>Favoritismus</a:t>
            </a:r>
            <a:r>
              <a:rPr lang="cs-CZ" dirty="0"/>
              <a:t> a diskriminace</a:t>
            </a:r>
          </a:p>
          <a:p>
            <a:r>
              <a:rPr lang="cs-CZ" dirty="0"/>
              <a:t>Přetěžování a nedostatek  ohledu na kapacitu účastníků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</a:t>
            </a:r>
            <a:r>
              <a:rPr lang="cs-CZ" sz="2200" b="1" i="1" dirty="0"/>
              <a:t>Uveďte některé nevhodné reakce lektorů.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42" y="5796692"/>
            <a:ext cx="521111" cy="670899"/>
          </a:xfrm>
          <a:prstGeom prst="rect">
            <a:avLst/>
          </a:prstGeom>
          <a:noFill/>
        </p:spPr>
      </p:pic>
      <p:pic>
        <p:nvPicPr>
          <p:cNvPr id="5" name="Obrázek 4" descr="Seznam sešitů na školní rok 2023/2024 pro 5. až 9. roční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308" y="5796693"/>
            <a:ext cx="727589" cy="5844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3151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26142"/>
            <a:ext cx="12192000" cy="1592826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cs-CZ" sz="3200" dirty="0"/>
              <a:t>    </a:t>
            </a:r>
            <a:r>
              <a:rPr lang="cs-CZ" sz="3100" b="1" dirty="0">
                <a:solidFill>
                  <a:srgbClr val="0070C0"/>
                </a:solidFill>
                <a:latin typeface="+mn-lt"/>
              </a:rPr>
              <a:t>JAK SE VYHNOUT NEVHODNÝM REAKCÍM LEKTORŮ</a:t>
            </a:r>
            <a:br>
              <a:rPr lang="cs-CZ" sz="3100" b="1" dirty="0">
                <a:solidFill>
                  <a:srgbClr val="0070C0"/>
                </a:solidFill>
                <a:latin typeface="+mn-lt"/>
              </a:rPr>
            </a:br>
            <a:br>
              <a:rPr lang="cs-CZ" sz="2800" b="1" dirty="0">
                <a:solidFill>
                  <a:srgbClr val="0070C0"/>
                </a:solidFill>
                <a:latin typeface="+mn-lt"/>
              </a:rPr>
            </a:br>
            <a:r>
              <a:rPr lang="cs-CZ" sz="2800" b="1" dirty="0">
                <a:solidFill>
                  <a:srgbClr val="0070C0"/>
                </a:solidFill>
                <a:latin typeface="+mn-lt"/>
              </a:rPr>
              <a:t>     </a:t>
            </a:r>
            <a:r>
              <a:rPr lang="cs-CZ" sz="2700" dirty="0">
                <a:solidFill>
                  <a:srgbClr val="0070C0"/>
                </a:solidFill>
                <a:latin typeface="+mn-lt"/>
              </a:rPr>
              <a:t>Nevhodné reakce lektorů mohou mít negativní dopad na motivaci, důvěru a práci účastníků.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961" y="2163097"/>
            <a:ext cx="10999839" cy="437766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Poskytujte konstruktivní zpětnou vazbu</a:t>
            </a:r>
          </a:p>
          <a:p>
            <a:r>
              <a:rPr lang="cs-CZ" dirty="0"/>
              <a:t>Projevujte empatii a podporu</a:t>
            </a:r>
          </a:p>
          <a:p>
            <a:r>
              <a:rPr lang="cs-CZ" dirty="0"/>
              <a:t>Komunikujte jasně a efektivně</a:t>
            </a:r>
          </a:p>
          <a:p>
            <a:r>
              <a:rPr lang="cs-CZ" dirty="0"/>
              <a:t>Buďte féroví a respektující</a:t>
            </a:r>
          </a:p>
          <a:p>
            <a:r>
              <a:rPr lang="cs-CZ" dirty="0"/>
              <a:t>Zohledněte kapacitu a možnosti účastníků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516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" y="1"/>
            <a:ext cx="6084884" cy="101272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</a:rPr>
              <a:t>   KOUČINK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490" y="1690688"/>
            <a:ext cx="6195034" cy="4483969"/>
          </a:xfrm>
        </p:spPr>
        <p:txBody>
          <a:bodyPr>
            <a:normAutofit fontScale="92500" lnSpcReduction="10000"/>
          </a:bodyPr>
          <a:lstStyle/>
          <a:p>
            <a:endParaRPr lang="cs-CZ" sz="2400" b="1" dirty="0">
              <a:solidFill>
                <a:srgbClr val="0070C0"/>
              </a:solidFill>
            </a:endParaRPr>
          </a:p>
          <a:p>
            <a:r>
              <a:rPr lang="cs-CZ" sz="2400" b="1" dirty="0">
                <a:solidFill>
                  <a:srgbClr val="0070C0"/>
                </a:solidFill>
              </a:rPr>
              <a:t>PROCES</a:t>
            </a:r>
            <a:r>
              <a:rPr lang="cs-CZ" sz="2400" dirty="0"/>
              <a:t>, při kterém kouč podporuje klienta v dosažení konkrétních osobních nebo profesních cílů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Zvyšuje výkonnosti a schopností pomocí cílených otázek a reflexe</a:t>
            </a: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      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          </a:t>
            </a:r>
            <a:r>
              <a:rPr lang="cs-CZ" sz="1900" dirty="0">
                <a:solidFill>
                  <a:srgbClr val="FF0000"/>
                </a:solidFill>
              </a:rPr>
              <a:t>                                                                                                         </a:t>
            </a:r>
            <a:endParaRPr lang="cs-CZ" sz="19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84886" y="2"/>
            <a:ext cx="6107113" cy="101272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70C0"/>
                </a:solidFill>
              </a:rPr>
              <a:t>  MENTORING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83525" y="1582994"/>
            <a:ext cx="5701997" cy="4827638"/>
          </a:xfrm>
        </p:spPr>
        <p:txBody>
          <a:bodyPr/>
          <a:lstStyle/>
          <a:p>
            <a:endParaRPr lang="cs-CZ" sz="2400" b="1" dirty="0">
              <a:solidFill>
                <a:srgbClr val="0070C0"/>
              </a:solidFill>
            </a:endParaRPr>
          </a:p>
          <a:p>
            <a:r>
              <a:rPr lang="cs-CZ" sz="2400" b="1" dirty="0">
                <a:solidFill>
                  <a:srgbClr val="0070C0"/>
                </a:solidFill>
              </a:rPr>
              <a:t>VZTAH</a:t>
            </a:r>
            <a:r>
              <a:rPr lang="cs-CZ" sz="2400" dirty="0"/>
              <a:t>, ve kterém zkušenější mentor předává své znalosti, dovednosti a zkušenosti méně zkušenějšímu (mentorovanému)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Pomáhá v osobním a profesním rozvoji</a:t>
            </a:r>
          </a:p>
        </p:txBody>
      </p:sp>
    </p:spTree>
    <p:extLst>
      <p:ext uri="{BB962C8B-B14F-4D97-AF65-F5344CB8AC3E}">
        <p14:creationId xmlns:p14="http://schemas.microsoft.com/office/powerpoint/2010/main" val="121757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8489"/>
            <a:ext cx="12192000" cy="112087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r>
              <a:rPr lang="cs-CZ" sz="4000" b="1" dirty="0">
                <a:solidFill>
                  <a:srgbClr val="0070C0"/>
                </a:solidFill>
                <a:latin typeface="+mn-lt"/>
              </a:rPr>
              <a:t>KOUČINK / KOUČING / KOUČOVÁNÍ / COACHING</a:t>
            </a: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br>
              <a:rPr lang="cs-CZ" sz="4000" b="1" dirty="0">
                <a:solidFill>
                  <a:srgbClr val="0070C0"/>
                </a:solidFill>
                <a:latin typeface="+mn-lt"/>
              </a:rPr>
            </a:br>
            <a:endParaRPr lang="cs-CZ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" y="1711429"/>
            <a:ext cx="6096000" cy="638481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KOUČOVACÍ PRINCIPY DUO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35973" y="2851971"/>
            <a:ext cx="5936227" cy="4006029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Důvěra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Uvědomění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sz="800" b="1" dirty="0"/>
          </a:p>
          <a:p>
            <a:r>
              <a:rPr lang="cs-CZ" b="1" dirty="0"/>
              <a:t>Odpovědnost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200" dirty="0"/>
              <a:t> 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53781" y="1632155"/>
            <a:ext cx="6301607" cy="717755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JEJICH VÝZNAM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79923" y="2851972"/>
            <a:ext cx="6075464" cy="3745474"/>
          </a:xfrm>
        </p:spPr>
        <p:txBody>
          <a:bodyPr>
            <a:normAutofit/>
          </a:bodyPr>
          <a:lstStyle/>
          <a:p>
            <a:r>
              <a:rPr lang="cs-CZ" sz="2400" dirty="0"/>
              <a:t>Důvěrný vztah mezi koučovaným a koučem.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Kouč vede koučovaného k uvědomění si plánů, cílů a všech okolností dané situace.</a:t>
            </a:r>
          </a:p>
          <a:p>
            <a:endParaRPr lang="cs-CZ" sz="2400" dirty="0"/>
          </a:p>
          <a:p>
            <a:r>
              <a:rPr lang="cs-CZ" sz="2400" dirty="0"/>
              <a:t>Kouč odpovídá za </a:t>
            </a:r>
            <a:r>
              <a:rPr lang="cs-CZ" sz="2400" dirty="0" err="1"/>
              <a:t>koučovací</a:t>
            </a:r>
            <a:r>
              <a:rPr lang="cs-CZ" sz="2400" dirty="0"/>
              <a:t> proces. Koučovaný odpovídá za své cíle a jejich dosahování.</a:t>
            </a:r>
          </a:p>
        </p:txBody>
      </p:sp>
    </p:spTree>
    <p:extLst>
      <p:ext uri="{BB962C8B-B14F-4D97-AF65-F5344CB8AC3E}">
        <p14:creationId xmlns:p14="http://schemas.microsoft.com/office/powerpoint/2010/main" val="2354816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76982"/>
            <a:ext cx="12192000" cy="102255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70C0"/>
                </a:solidFill>
                <a:latin typeface="+mn-lt"/>
              </a:rPr>
              <a:t>    </a:t>
            </a:r>
            <a:r>
              <a:rPr lang="cs-CZ" sz="3600" b="1" dirty="0">
                <a:solidFill>
                  <a:srgbClr val="0070C0"/>
                </a:solidFill>
                <a:latin typeface="+mn-lt"/>
              </a:rPr>
              <a:t>KOUČOVACÍ PŘÍSTUP – KOUČOVACÍ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948" y="1278193"/>
            <a:ext cx="11248103" cy="543232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Rovnost kouče a koučovaného (vzdělavatele – vzdělávaného)</a:t>
            </a:r>
          </a:p>
          <a:p>
            <a:r>
              <a:rPr lang="cs-CZ" dirty="0"/>
              <a:t>Partnerský vztah</a:t>
            </a:r>
          </a:p>
          <a:p>
            <a:r>
              <a:rPr lang="cs-CZ" dirty="0"/>
              <a:t>Vzájemná důvěra</a:t>
            </a:r>
          </a:p>
          <a:p>
            <a:r>
              <a:rPr lang="cs-CZ" dirty="0"/>
              <a:t>Společné stanovení cíle</a:t>
            </a:r>
          </a:p>
          <a:p>
            <a:r>
              <a:rPr lang="cs-CZ" dirty="0"/>
              <a:t>Povzbuzování a zdůrazňování úspěchů</a:t>
            </a:r>
          </a:p>
          <a:p>
            <a:r>
              <a:rPr lang="cs-CZ" dirty="0"/>
              <a:t>Vzájemná inspirace a vazba</a:t>
            </a:r>
          </a:p>
          <a:p>
            <a:r>
              <a:rPr lang="cs-CZ" dirty="0"/>
              <a:t>Kouč v roli průvodce</a:t>
            </a:r>
          </a:p>
          <a:p>
            <a:r>
              <a:rPr lang="cs-CZ" dirty="0"/>
              <a:t>Odpovědnost koučovaného za vlastní vzdělávací, profesní i životní dráhu</a:t>
            </a:r>
          </a:p>
          <a:p>
            <a:r>
              <a:rPr lang="cs-CZ" dirty="0"/>
              <a:t>Volba individuální studijní cesty</a:t>
            </a:r>
          </a:p>
          <a:p>
            <a:r>
              <a:rPr lang="cs-CZ" dirty="0"/>
              <a:t>Schopnost a nutnost analyzovat realitu  z vlastního pohledu a podle ní pak volit </a:t>
            </a:r>
          </a:p>
          <a:p>
            <a:pPr marL="0" indent="0">
              <a:buNone/>
            </a:pPr>
            <a:r>
              <a:rPr lang="cs-CZ" dirty="0"/>
              <a:t>    cestu k dosažení cílů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               </a:t>
            </a:r>
            <a:r>
              <a:rPr lang="cs-CZ" sz="2400" dirty="0">
                <a:hlinkClick r:id="rId2"/>
              </a:rPr>
              <a:t>1. </a:t>
            </a:r>
            <a:r>
              <a:rPr lang="cs-CZ" sz="2400" dirty="0" err="1">
                <a:hlinkClick r:id="rId2"/>
              </a:rPr>
              <a:t>Koučovací</a:t>
            </a:r>
            <a:r>
              <a:rPr lang="cs-CZ" sz="2400" dirty="0">
                <a:hlinkClick r:id="rId2"/>
              </a:rPr>
              <a:t> přístup - </a:t>
            </a:r>
            <a:r>
              <a:rPr lang="cs-CZ" sz="2400" dirty="0" err="1">
                <a:hlinkClick r:id="rId2"/>
              </a:rPr>
              <a:t>YouTube</a:t>
            </a:r>
            <a:r>
              <a:rPr lang="cs-CZ" sz="2400" dirty="0">
                <a:hlinkClick r:id="rId2"/>
              </a:rPr>
              <a:t> 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70C0"/>
                </a:solidFill>
              </a:rPr>
              <a:t>/ 2:25</a:t>
            </a:r>
          </a:p>
          <a:p>
            <a:pPr marL="0" indent="0">
              <a:buNone/>
            </a:pPr>
            <a:endParaRPr lang="cs-CZ" sz="2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 descr="Impact of Poverty on the Society | The Borgen Projec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49" y="5653548"/>
            <a:ext cx="781666" cy="8652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2536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316" y="0"/>
            <a:ext cx="12192000" cy="16811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  <a:latin typeface="+mn-lt"/>
              </a:rPr>
              <a:t>  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ROZDÍLY MEZI KOUČINGEM A  MENTORINGEM</a:t>
            </a:r>
            <a:br>
              <a:rPr lang="cs-CZ" sz="2700" b="1" dirty="0">
                <a:latin typeface="+mn-lt"/>
              </a:rPr>
            </a:br>
            <a:br>
              <a:rPr lang="cs-CZ" sz="2700" b="1" dirty="0">
                <a:solidFill>
                  <a:srgbClr val="0070C0"/>
                </a:solidFill>
                <a:latin typeface="+mn-lt"/>
              </a:rPr>
            </a:br>
            <a:r>
              <a:rPr lang="cs-CZ" sz="3600" b="1" dirty="0">
                <a:solidFill>
                  <a:srgbClr val="0070C0"/>
                </a:solidFill>
                <a:latin typeface="+mn-lt"/>
              </a:rPr>
              <a:t> CÍLE A ČASOVÝ RÁMEC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681163"/>
            <a:ext cx="5997576" cy="1091534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 KOUČINK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0" y="2851355"/>
            <a:ext cx="6346821" cy="3338308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Krátkodobé cíle zaměřené na konkrétní                           </a:t>
            </a:r>
          </a:p>
          <a:p>
            <a:pPr marL="0" indent="0">
              <a:buNone/>
            </a:pPr>
            <a:r>
              <a:rPr lang="cs-CZ" dirty="0"/>
              <a:t>  výzvy nebo výsledky.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</a:t>
            </a:r>
            <a:r>
              <a:rPr lang="cs-CZ" sz="2000" dirty="0">
                <a:hlinkClick r:id="rId3"/>
              </a:rPr>
              <a:t>3. Jak definovat cíl (youtube.com)</a:t>
            </a:r>
            <a:r>
              <a:rPr lang="cs-CZ" sz="2000" dirty="0"/>
              <a:t> </a:t>
            </a:r>
            <a:r>
              <a:rPr lang="cs-CZ" sz="1800" dirty="0">
                <a:solidFill>
                  <a:srgbClr val="0070C0"/>
                </a:solidFill>
              </a:rPr>
              <a:t>/ 2:44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70C0"/>
                </a:solidFill>
              </a:rPr>
              <a:t>                   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95334" cy="1091534"/>
          </a:xfrm>
          <a:noFill/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  MENTORING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46822" y="2772697"/>
            <a:ext cx="5845178" cy="3416966"/>
          </a:xfrm>
          <a:noFill/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Dlouhodobý osobní nebo profesní   </a:t>
            </a:r>
          </a:p>
          <a:p>
            <a:pPr marL="0" indent="0">
              <a:buNone/>
            </a:pPr>
            <a:r>
              <a:rPr lang="cs-CZ" dirty="0"/>
              <a:t>rozvoj a růst.</a:t>
            </a:r>
          </a:p>
        </p:txBody>
      </p:sp>
      <p:pic>
        <p:nvPicPr>
          <p:cNvPr id="7" name="Picture 2" descr="Impact of Poverty on the Society | The Borgen Project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29" y="5211929"/>
            <a:ext cx="634181" cy="741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54493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68071</TotalTime>
  <Words>1965</Words>
  <Application>Microsoft Office PowerPoint</Application>
  <PresentationFormat>Širokoúhlá obrazovka</PresentationFormat>
  <Paragraphs>321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Motiv Office</vt:lpstr>
      <vt:lpstr>M12 KOUČINK A MENTORING JAKO NÁSTROJ PRO ZLEPŠENÍ VÝKONU UČITELE</vt:lpstr>
      <vt:lpstr>    </vt:lpstr>
      <vt:lpstr>   TRADIČNÍ METODY VZDĚLÁVÁNÍ DOSPĚLÝCH   </vt:lpstr>
      <vt:lpstr>    NEVHODNÉ REAKCE LEKTORŮ</vt:lpstr>
      <vt:lpstr>    JAK SE VYHNOUT NEVHODNÝM REAKCÍM LEKTORŮ       Nevhodné reakce lektorů mohou mít negativní dopad na motivaci, důvěru a práci účastníků.</vt:lpstr>
      <vt:lpstr> </vt:lpstr>
      <vt:lpstr> KOUČINK / KOUČING / KOUČOVÁNÍ / COACHING  </vt:lpstr>
      <vt:lpstr>    KOUČOVACÍ PŘÍSTUP – KOUČOVACÍ ZÁSADY</vt:lpstr>
      <vt:lpstr>   ROZDÍLY MEZI KOUČINGEM A  MENTORINGEM   CÍLE A ČASOVÝ RÁMEC</vt:lpstr>
      <vt:lpstr>          PRAVIDLO SMART        (z angl. smart - chytrý; jde tedy o chytré cíle)</vt:lpstr>
      <vt:lpstr>   ROZDÍLY MEZI KOUČINGEM A  MENTORINGEM   PŘÍSTUP A METODA</vt:lpstr>
      <vt:lpstr>                                             ROZDÍLY MEZI KOUČINGEM A  MENTORINGEM                                             ROLE KOUČE VS. MENTORA</vt:lpstr>
      <vt:lpstr>       KOUČOVACÍ OTÁZKY - koučovaný musí odpověď vymyslet (zkonstruovat).   </vt:lpstr>
      <vt:lpstr>   OTÁZKY ZJIŠŤOVACÍ</vt:lpstr>
      <vt:lpstr>   KOUČOVACÍ OTÁZKY</vt:lpstr>
      <vt:lpstr>        OTÁZKY KONSTRUKTIVNÍ</vt:lpstr>
      <vt:lpstr>   KOUČOVACÍ OTÁZKY</vt:lpstr>
      <vt:lpstr>      OTÁZKY INSTRUKTIVNÍ</vt:lpstr>
      <vt:lpstr>  MODEL GROW - PROCES KLADENÍ OTÁZEK</vt:lpstr>
      <vt:lpstr>PŘÍKLADY OTÁZEK  GOAL (cíl)</vt:lpstr>
      <vt:lpstr>PŘÍKLADY OTÁZEK  REALITY (realita)</vt:lpstr>
      <vt:lpstr>PŘÍKLADY OTÁZEK OPTIONS (možnosti)</vt:lpstr>
      <vt:lpstr>PŘÍKLADY OTÁZEK  WILL (VŮLE)</vt:lpstr>
      <vt:lpstr>                                                                  KONKRÉTNÍ PRAKTICKÝ ÚKOL  1. Zvýšení kybernetické bezpečnosti  ICT KOORDINÁTOR: „Jaký je tvůj konkrétní cíl pro tento projekt s kybernetickou bezpečností?“  ÚČASTNÍK: „Chci zavést systém, který by zvýšil bezpečnost o 50% během příštího půl roku.“  2. Implementace nového softwarového řešení pro správu projektů ve firmě.  → KOUČOVACÍ PŘÍSTUP - dvojice  →  MENTORSKÝ PŘÍSTUP - dvojice  →  METODA GROW – samostatně;  3. Diskuse k úkolu   </vt:lpstr>
      <vt:lpstr>     ZKUSTE NAHRADIT ZAVŘENÉ OTÁZKY OTEVŘENÝMI A ZANESTE DO PL VAŠE POTŘEBY</vt:lpstr>
      <vt:lpstr>Děkuji Vám za pozornost.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VE VZDĚÁVÁNÍ DOSPĚLÝCH</dc:title>
  <dc:creator>ZŠ jazyků</dc:creator>
  <cp:lastModifiedBy>Danuse Kubova</cp:lastModifiedBy>
  <cp:revision>215</cp:revision>
  <dcterms:created xsi:type="dcterms:W3CDTF">2024-03-13T23:00:50Z</dcterms:created>
  <dcterms:modified xsi:type="dcterms:W3CDTF">2024-06-05T19:14:26Z</dcterms:modified>
</cp:coreProperties>
</file>