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75" r:id="rId4"/>
    <p:sldId id="296" r:id="rId5"/>
    <p:sldId id="376" r:id="rId6"/>
    <p:sldId id="377" r:id="rId7"/>
    <p:sldId id="378" r:id="rId8"/>
    <p:sldId id="382" r:id="rId9"/>
    <p:sldId id="402" r:id="rId10"/>
    <p:sldId id="403" r:id="rId11"/>
    <p:sldId id="383" r:id="rId12"/>
    <p:sldId id="384" r:id="rId13"/>
    <p:sldId id="385" r:id="rId14"/>
    <p:sldId id="386" r:id="rId15"/>
    <p:sldId id="388" r:id="rId16"/>
    <p:sldId id="473" r:id="rId17"/>
    <p:sldId id="472" r:id="rId18"/>
    <p:sldId id="406" r:id="rId19"/>
    <p:sldId id="467" r:id="rId20"/>
    <p:sldId id="468" r:id="rId21"/>
    <p:sldId id="470" r:id="rId22"/>
    <p:sldId id="471" r:id="rId23"/>
    <p:sldId id="379" r:id="rId24"/>
    <p:sldId id="380" r:id="rId25"/>
    <p:sldId id="381" r:id="rId26"/>
    <p:sldId id="390" r:id="rId27"/>
    <p:sldId id="391" r:id="rId28"/>
    <p:sldId id="392" r:id="rId29"/>
    <p:sldId id="393" r:id="rId30"/>
    <p:sldId id="394" r:id="rId31"/>
    <p:sldId id="395" r:id="rId32"/>
    <p:sldId id="397" r:id="rId33"/>
    <p:sldId id="400" r:id="rId34"/>
    <p:sldId id="407" r:id="rId35"/>
    <p:sldId id="408" r:id="rId36"/>
    <p:sldId id="409" r:id="rId37"/>
    <p:sldId id="396" r:id="rId38"/>
    <p:sldId id="387" r:id="rId39"/>
    <p:sldId id="401" r:id="rId40"/>
    <p:sldId id="389" r:id="rId41"/>
    <p:sldId id="404" r:id="rId42"/>
    <p:sldId id="399" r:id="rId43"/>
    <p:sldId id="294" r:id="rId44"/>
    <p:sldId id="410" r:id="rId45"/>
    <p:sldId id="318" r:id="rId46"/>
    <p:sldId id="274" r:id="rId47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89" autoAdjust="0"/>
    <p:restoredTop sz="94660"/>
  </p:normalViewPr>
  <p:slideViewPr>
    <p:cSldViewPr snapToGrid="0">
      <p:cViewPr>
        <p:scale>
          <a:sx n="100" d="100"/>
          <a:sy n="100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0" cy="180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84C83-47EB-4ED1-84C8-C9172AC3F235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624483B3-99E6-450D-855A-04698657267F}">
      <dgm:prSet custT="1"/>
      <dgm:spPr/>
      <dgm:t>
        <a:bodyPr/>
        <a:lstStyle/>
        <a:p>
          <a:pPr rtl="0"/>
          <a:r>
            <a:rPr lang="cs-CZ" sz="2400" b="1" i="0" dirty="0">
              <a:latin typeface="Roboto"/>
              <a:ea typeface="Roboto"/>
              <a:cs typeface="Roboto"/>
            </a:rPr>
            <a:t>Doporučení</a:t>
          </a:r>
          <a:endParaRPr lang="cs-CZ" sz="2400" dirty="0">
            <a:latin typeface="Roboto"/>
            <a:ea typeface="Roboto"/>
            <a:cs typeface="Roboto"/>
          </a:endParaRPr>
        </a:p>
      </dgm:t>
    </dgm:pt>
    <dgm:pt modelId="{2B2F42CA-D392-4CE5-AC52-DBFFA7EABF9F}" type="parTrans" cxnId="{0ACF0BF2-7302-417D-8F68-BFD8EE807855}">
      <dgm:prSet/>
      <dgm:spPr/>
      <dgm:t>
        <a:bodyPr/>
        <a:lstStyle/>
        <a:p>
          <a:endParaRPr lang="cs-CZ"/>
        </a:p>
      </dgm:t>
    </dgm:pt>
    <dgm:pt modelId="{1B75DE15-665D-496B-9AD4-1BF71571FF18}" type="sibTrans" cxnId="{0ACF0BF2-7302-417D-8F68-BFD8EE807855}">
      <dgm:prSet/>
      <dgm:spPr/>
      <dgm:t>
        <a:bodyPr/>
        <a:lstStyle/>
        <a:p>
          <a:endParaRPr lang="cs-CZ"/>
        </a:p>
      </dgm:t>
    </dgm:pt>
    <dgm:pt modelId="{B91176A3-935E-4ED7-9A7C-232C4ED92E9C}">
      <dgm:prSet custT="1"/>
      <dgm:spPr/>
      <dgm:t>
        <a:bodyPr/>
        <a:lstStyle/>
        <a:p>
          <a:pPr rtl="0"/>
          <a:r>
            <a:rPr lang="cs-CZ" sz="2200" b="0" i="0" dirty="0">
              <a:solidFill>
                <a:srgbClr val="07477F"/>
              </a:solidFill>
              <a:latin typeface="Roboto"/>
              <a:ea typeface="Roboto"/>
              <a:cs typeface="Roboto"/>
            </a:rPr>
            <a:t>Žáci ještě nedosáhli věku 13 let &gt;</a:t>
          </a:r>
          <a:endParaRPr lang="cs-CZ" sz="2200" dirty="0">
            <a:solidFill>
              <a:srgbClr val="07477F"/>
            </a:solidFill>
            <a:latin typeface="Roboto"/>
            <a:ea typeface="Roboto"/>
            <a:cs typeface="Roboto"/>
          </a:endParaRPr>
        </a:p>
      </dgm:t>
    </dgm:pt>
    <dgm:pt modelId="{25387941-6671-4554-A395-802FBD1323F6}" type="parTrans" cxnId="{D967460E-2FE1-4609-847B-14C9CE9B3DA4}">
      <dgm:prSet/>
      <dgm:spPr/>
      <dgm:t>
        <a:bodyPr/>
        <a:lstStyle/>
        <a:p>
          <a:endParaRPr lang="cs-CZ"/>
        </a:p>
      </dgm:t>
    </dgm:pt>
    <dgm:pt modelId="{95B35AC5-4D0E-4D42-8FCF-9E6366113D76}" type="sibTrans" cxnId="{D967460E-2FE1-4609-847B-14C9CE9B3DA4}">
      <dgm:prSet/>
      <dgm:spPr/>
      <dgm:t>
        <a:bodyPr/>
        <a:lstStyle/>
        <a:p>
          <a:endParaRPr lang="cs-CZ"/>
        </a:p>
      </dgm:t>
    </dgm:pt>
    <dgm:pt modelId="{B05010C7-BE0A-4B06-8790-77A8CE7FBC47}">
      <dgm:prSet custT="1"/>
      <dgm:spPr/>
      <dgm:t>
        <a:bodyPr/>
        <a:lstStyle/>
        <a:p>
          <a:pPr rtl="0"/>
          <a:r>
            <a:rPr lang="cs-CZ" sz="2200" b="0" i="0" dirty="0">
              <a:solidFill>
                <a:srgbClr val="07477F"/>
              </a:solidFill>
              <a:latin typeface="Roboto"/>
              <a:ea typeface="Roboto"/>
              <a:cs typeface="Roboto"/>
            </a:rPr>
            <a:t>Žáci dosáhli věku 13 let &gt;</a:t>
          </a:r>
          <a:endParaRPr lang="cs-CZ" sz="2200" dirty="0">
            <a:solidFill>
              <a:srgbClr val="07477F"/>
            </a:solidFill>
            <a:latin typeface="Roboto"/>
            <a:ea typeface="Roboto"/>
            <a:cs typeface="Roboto"/>
          </a:endParaRPr>
        </a:p>
      </dgm:t>
    </dgm:pt>
    <dgm:pt modelId="{ACB74E0E-CD47-4AA2-B016-505DE415A2D5}" type="parTrans" cxnId="{7AC74686-CDE3-471C-BCDD-FAA4D6FDD945}">
      <dgm:prSet/>
      <dgm:spPr/>
      <dgm:t>
        <a:bodyPr/>
        <a:lstStyle/>
        <a:p>
          <a:endParaRPr lang="cs-CZ"/>
        </a:p>
      </dgm:t>
    </dgm:pt>
    <dgm:pt modelId="{84810C88-689F-4DD1-BE95-0858CC6817F2}" type="sibTrans" cxnId="{7AC74686-CDE3-471C-BCDD-FAA4D6FDD945}">
      <dgm:prSet/>
      <dgm:spPr/>
      <dgm:t>
        <a:bodyPr/>
        <a:lstStyle/>
        <a:p>
          <a:endParaRPr lang="cs-CZ"/>
        </a:p>
      </dgm:t>
    </dgm:pt>
    <dgm:pt modelId="{DFE4F219-B5ED-4F25-BFAD-016BB9757F5C}">
      <dgm:prSet custT="1"/>
      <dgm:spPr/>
      <dgm:t>
        <a:bodyPr/>
        <a:lstStyle/>
        <a:p>
          <a:pPr rtl="0"/>
          <a:r>
            <a:rPr lang="cs-CZ" sz="2200" b="1" i="0" dirty="0">
              <a:solidFill>
                <a:srgbClr val="07477F"/>
              </a:solidFill>
              <a:latin typeface="Roboto"/>
              <a:ea typeface="Roboto"/>
              <a:cs typeface="Roboto"/>
            </a:rPr>
            <a:t>pracujte skupinově </a:t>
          </a:r>
          <a:r>
            <a:rPr lang="cs-CZ" sz="2200" b="0" i="0" dirty="0">
              <a:solidFill>
                <a:srgbClr val="07477F"/>
              </a:solidFill>
              <a:latin typeface="Roboto"/>
              <a:ea typeface="Roboto"/>
              <a:cs typeface="Roboto"/>
            </a:rPr>
            <a:t>(pedagog ovládá aplikaci, žáci kladou dotazy).</a:t>
          </a:r>
          <a:endParaRPr lang="cs-CZ" sz="2200" dirty="0">
            <a:solidFill>
              <a:srgbClr val="07477F"/>
            </a:solidFill>
            <a:latin typeface="Roboto"/>
            <a:ea typeface="Roboto"/>
            <a:cs typeface="Roboto"/>
          </a:endParaRPr>
        </a:p>
      </dgm:t>
    </dgm:pt>
    <dgm:pt modelId="{722FE55F-C776-4A60-913D-8EF20B310458}" type="parTrans" cxnId="{E6E79124-C688-471A-9D2E-1B5BDE3A6D35}">
      <dgm:prSet/>
      <dgm:spPr/>
    </dgm:pt>
    <dgm:pt modelId="{D9144250-F000-4CD5-8A9F-792E2A720BDA}" type="sibTrans" cxnId="{E6E79124-C688-471A-9D2E-1B5BDE3A6D35}">
      <dgm:prSet/>
      <dgm:spPr/>
    </dgm:pt>
    <dgm:pt modelId="{FA2A4C12-5032-4C18-B5EC-FCB9C9E42DFB}">
      <dgm:prSet custT="1"/>
      <dgm:spPr/>
      <dgm:t>
        <a:bodyPr/>
        <a:lstStyle/>
        <a:p>
          <a:pPr rtl="0"/>
          <a:r>
            <a:rPr lang="cs-CZ" sz="2200" b="0" i="0" dirty="0">
              <a:solidFill>
                <a:srgbClr val="07477F"/>
              </a:solidFill>
              <a:latin typeface="Roboto"/>
              <a:ea typeface="Roboto"/>
              <a:cs typeface="Roboto"/>
            </a:rPr>
            <a:t>získejte </a:t>
          </a:r>
          <a:r>
            <a:rPr lang="cs-CZ" sz="2200" b="1" i="0" dirty="0">
              <a:solidFill>
                <a:srgbClr val="07477F"/>
              </a:solidFill>
              <a:latin typeface="Roboto"/>
              <a:ea typeface="Roboto"/>
              <a:cs typeface="Roboto"/>
            </a:rPr>
            <a:t>souhlas zákonných zástupců</a:t>
          </a:r>
          <a:r>
            <a:rPr lang="cs-CZ" sz="2200" b="0" i="0" dirty="0">
              <a:solidFill>
                <a:srgbClr val="07477F"/>
              </a:solidFill>
              <a:latin typeface="Roboto"/>
              <a:ea typeface="Roboto"/>
              <a:cs typeface="Roboto"/>
            </a:rPr>
            <a:t>. Není-li to možné, pracujte skupinově.</a:t>
          </a:r>
          <a:endParaRPr lang="cs-CZ" sz="2200" dirty="0">
            <a:solidFill>
              <a:srgbClr val="07477F"/>
            </a:solidFill>
            <a:latin typeface="Roboto"/>
            <a:ea typeface="Roboto"/>
            <a:cs typeface="Roboto"/>
          </a:endParaRPr>
        </a:p>
      </dgm:t>
    </dgm:pt>
    <dgm:pt modelId="{1A5095AD-B3D0-4B23-B29E-B8AF4A5E7EC8}" type="parTrans" cxnId="{380C2B64-0C8E-4221-90EF-2B6EF0EEE6C2}">
      <dgm:prSet/>
      <dgm:spPr/>
    </dgm:pt>
    <dgm:pt modelId="{1F664A19-7EF5-40F1-B766-7B09D5BFD78F}" type="sibTrans" cxnId="{380C2B64-0C8E-4221-90EF-2B6EF0EEE6C2}">
      <dgm:prSet/>
      <dgm:spPr/>
    </dgm:pt>
    <dgm:pt modelId="{185D33AE-06F3-453B-89DD-F44D536710C1}" type="pres">
      <dgm:prSet presAssocID="{C8D84C83-47EB-4ED1-84C8-C9172AC3F235}" presName="Name0" presStyleCnt="0">
        <dgm:presLayoutVars>
          <dgm:dir/>
          <dgm:animLvl val="lvl"/>
          <dgm:resizeHandles val="exact"/>
        </dgm:presLayoutVars>
      </dgm:prSet>
      <dgm:spPr/>
    </dgm:pt>
    <dgm:pt modelId="{15B35EBB-A3BF-4295-93FC-94EF11C8045D}" type="pres">
      <dgm:prSet presAssocID="{624483B3-99E6-450D-855A-04698657267F}" presName="linNode" presStyleCnt="0"/>
      <dgm:spPr/>
    </dgm:pt>
    <dgm:pt modelId="{7762F97B-6655-42D6-A713-DB2BA36DC2A5}" type="pres">
      <dgm:prSet presAssocID="{624483B3-99E6-450D-855A-04698657267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6BE3842-942E-42EF-9223-0BE23D4F6E66}" type="pres">
      <dgm:prSet presAssocID="{624483B3-99E6-450D-855A-04698657267F}" presName="descendantText" presStyleLbl="alignAccFollowNode1" presStyleIdx="0" presStyleCnt="1" custScaleX="115208">
        <dgm:presLayoutVars>
          <dgm:bulletEnabled val="1"/>
        </dgm:presLayoutVars>
      </dgm:prSet>
      <dgm:spPr/>
    </dgm:pt>
  </dgm:ptLst>
  <dgm:cxnLst>
    <dgm:cxn modelId="{D967460E-2FE1-4609-847B-14C9CE9B3DA4}" srcId="{624483B3-99E6-450D-855A-04698657267F}" destId="{B91176A3-935E-4ED7-9A7C-232C4ED92E9C}" srcOrd="0" destOrd="0" parTransId="{25387941-6671-4554-A395-802FBD1323F6}" sibTransId="{95B35AC5-4D0E-4D42-8FCF-9E6366113D76}"/>
    <dgm:cxn modelId="{E6E79124-C688-471A-9D2E-1B5BDE3A6D35}" srcId="{B91176A3-935E-4ED7-9A7C-232C4ED92E9C}" destId="{DFE4F219-B5ED-4F25-BFAD-016BB9757F5C}" srcOrd="0" destOrd="0" parTransId="{722FE55F-C776-4A60-913D-8EF20B310458}" sibTransId="{D9144250-F000-4CD5-8A9F-792E2A720BDA}"/>
    <dgm:cxn modelId="{ABF29E24-462B-473A-A6A9-D32B458A2C27}" type="presOf" srcId="{DFE4F219-B5ED-4F25-BFAD-016BB9757F5C}" destId="{96BE3842-942E-42EF-9223-0BE23D4F6E66}" srcOrd="0" destOrd="1" presId="urn:microsoft.com/office/officeart/2005/8/layout/vList5"/>
    <dgm:cxn modelId="{16B3AF27-AE30-40C1-ADE7-6A6A30C38895}" type="presOf" srcId="{FA2A4C12-5032-4C18-B5EC-FCB9C9E42DFB}" destId="{96BE3842-942E-42EF-9223-0BE23D4F6E66}" srcOrd="0" destOrd="3" presId="urn:microsoft.com/office/officeart/2005/8/layout/vList5"/>
    <dgm:cxn modelId="{380C2B64-0C8E-4221-90EF-2B6EF0EEE6C2}" srcId="{B05010C7-BE0A-4B06-8790-77A8CE7FBC47}" destId="{FA2A4C12-5032-4C18-B5EC-FCB9C9E42DFB}" srcOrd="0" destOrd="0" parTransId="{1A5095AD-B3D0-4B23-B29E-B8AF4A5E7EC8}" sibTransId="{1F664A19-7EF5-40F1-B766-7B09D5BFD78F}"/>
    <dgm:cxn modelId="{6ECD215A-598A-4A80-ACDF-41BE482B45FB}" type="presOf" srcId="{C8D84C83-47EB-4ED1-84C8-C9172AC3F235}" destId="{185D33AE-06F3-453B-89DD-F44D536710C1}" srcOrd="0" destOrd="0" presId="urn:microsoft.com/office/officeart/2005/8/layout/vList5"/>
    <dgm:cxn modelId="{7AC74686-CDE3-471C-BCDD-FAA4D6FDD945}" srcId="{624483B3-99E6-450D-855A-04698657267F}" destId="{B05010C7-BE0A-4B06-8790-77A8CE7FBC47}" srcOrd="1" destOrd="0" parTransId="{ACB74E0E-CD47-4AA2-B016-505DE415A2D5}" sibTransId="{84810C88-689F-4DD1-BE95-0858CC6817F2}"/>
    <dgm:cxn modelId="{9818A297-7E13-4337-9F4D-2B33CA2FDEAF}" type="presOf" srcId="{B91176A3-935E-4ED7-9A7C-232C4ED92E9C}" destId="{96BE3842-942E-42EF-9223-0BE23D4F6E66}" srcOrd="0" destOrd="0" presId="urn:microsoft.com/office/officeart/2005/8/layout/vList5"/>
    <dgm:cxn modelId="{B6628EB0-DC2D-47F8-B5DA-220521B8D574}" type="presOf" srcId="{B05010C7-BE0A-4B06-8790-77A8CE7FBC47}" destId="{96BE3842-942E-42EF-9223-0BE23D4F6E66}" srcOrd="0" destOrd="2" presId="urn:microsoft.com/office/officeart/2005/8/layout/vList5"/>
    <dgm:cxn modelId="{0ACF0BF2-7302-417D-8F68-BFD8EE807855}" srcId="{C8D84C83-47EB-4ED1-84C8-C9172AC3F235}" destId="{624483B3-99E6-450D-855A-04698657267F}" srcOrd="0" destOrd="0" parTransId="{2B2F42CA-D392-4CE5-AC52-DBFFA7EABF9F}" sibTransId="{1B75DE15-665D-496B-9AD4-1BF71571FF18}"/>
    <dgm:cxn modelId="{A79CDDFE-BA54-4958-B9F9-812C1BCC2C8B}" type="presOf" srcId="{624483B3-99E6-450D-855A-04698657267F}" destId="{7762F97B-6655-42D6-A713-DB2BA36DC2A5}" srcOrd="0" destOrd="0" presId="urn:microsoft.com/office/officeart/2005/8/layout/vList5"/>
    <dgm:cxn modelId="{DFECD2FC-47AA-41D6-965E-11A31B92CE24}" type="presParOf" srcId="{185D33AE-06F3-453B-89DD-F44D536710C1}" destId="{15B35EBB-A3BF-4295-93FC-94EF11C8045D}" srcOrd="0" destOrd="0" presId="urn:microsoft.com/office/officeart/2005/8/layout/vList5"/>
    <dgm:cxn modelId="{AD2AFA9E-6012-42B7-A007-6DF1646DAE42}" type="presParOf" srcId="{15B35EBB-A3BF-4295-93FC-94EF11C8045D}" destId="{7762F97B-6655-42D6-A713-DB2BA36DC2A5}" srcOrd="0" destOrd="0" presId="urn:microsoft.com/office/officeart/2005/8/layout/vList5"/>
    <dgm:cxn modelId="{EB0792C2-E639-4C61-B765-FAFC6831B44F}" type="presParOf" srcId="{15B35EBB-A3BF-4295-93FC-94EF11C8045D}" destId="{96BE3842-942E-42EF-9223-0BE23D4F6E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84C83-47EB-4ED1-84C8-C9172AC3F235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624483B3-99E6-450D-855A-04698657267F}">
      <dgm:prSet custT="1"/>
      <dgm:spPr/>
      <dgm:t>
        <a:bodyPr/>
        <a:lstStyle/>
        <a:p>
          <a:pPr rtl="0"/>
          <a:r>
            <a:rPr lang="cs-CZ" sz="2400" b="1" i="0" dirty="0">
              <a:latin typeface="Roboto"/>
              <a:ea typeface="Roboto"/>
              <a:cs typeface="Roboto"/>
            </a:rPr>
            <a:t>Komu patří vygenerovaný obsah</a:t>
          </a:r>
          <a:endParaRPr lang="cs-CZ" sz="2400" dirty="0">
            <a:latin typeface="Roboto"/>
            <a:ea typeface="Roboto"/>
            <a:cs typeface="Roboto"/>
          </a:endParaRPr>
        </a:p>
      </dgm:t>
    </dgm:pt>
    <dgm:pt modelId="{2B2F42CA-D392-4CE5-AC52-DBFFA7EABF9F}" type="parTrans" cxnId="{0ACF0BF2-7302-417D-8F68-BFD8EE807855}">
      <dgm:prSet/>
      <dgm:spPr/>
      <dgm:t>
        <a:bodyPr/>
        <a:lstStyle/>
        <a:p>
          <a:endParaRPr lang="cs-CZ"/>
        </a:p>
      </dgm:t>
    </dgm:pt>
    <dgm:pt modelId="{1B75DE15-665D-496B-9AD4-1BF71571FF18}" type="sibTrans" cxnId="{0ACF0BF2-7302-417D-8F68-BFD8EE807855}">
      <dgm:prSet/>
      <dgm:spPr/>
      <dgm:t>
        <a:bodyPr/>
        <a:lstStyle/>
        <a:p>
          <a:endParaRPr lang="cs-CZ"/>
        </a:p>
      </dgm:t>
    </dgm:pt>
    <dgm:pt modelId="{B91176A3-935E-4ED7-9A7C-232C4ED92E9C}">
      <dgm:prSet custT="1"/>
      <dgm:spPr/>
      <dgm:t>
        <a:bodyPr/>
        <a:lstStyle/>
        <a:p>
          <a:pPr rtl="0"/>
          <a:r>
            <a:rPr lang="cs-CZ" sz="2200" b="1" i="0" dirty="0">
              <a:solidFill>
                <a:srgbClr val="07477F"/>
              </a:solidFill>
              <a:latin typeface="Roboto"/>
              <a:ea typeface="Roboto"/>
              <a:cs typeface="Roboto"/>
            </a:rPr>
            <a:t>Obsah patří uživateli aplikace. </a:t>
          </a:r>
          <a:endParaRPr lang="cs-CZ" sz="2200" b="1" dirty="0">
            <a:solidFill>
              <a:srgbClr val="07477F"/>
            </a:solidFill>
            <a:latin typeface="Roboto"/>
            <a:ea typeface="Roboto"/>
            <a:cs typeface="Roboto"/>
          </a:endParaRPr>
        </a:p>
      </dgm:t>
    </dgm:pt>
    <dgm:pt modelId="{25387941-6671-4554-A395-802FBD1323F6}" type="parTrans" cxnId="{D967460E-2FE1-4609-847B-14C9CE9B3DA4}">
      <dgm:prSet/>
      <dgm:spPr/>
      <dgm:t>
        <a:bodyPr/>
        <a:lstStyle/>
        <a:p>
          <a:endParaRPr lang="cs-CZ"/>
        </a:p>
      </dgm:t>
    </dgm:pt>
    <dgm:pt modelId="{95B35AC5-4D0E-4D42-8FCF-9E6366113D76}" type="sibTrans" cxnId="{D967460E-2FE1-4609-847B-14C9CE9B3DA4}">
      <dgm:prSet/>
      <dgm:spPr/>
      <dgm:t>
        <a:bodyPr/>
        <a:lstStyle/>
        <a:p>
          <a:endParaRPr lang="cs-CZ"/>
        </a:p>
      </dgm:t>
    </dgm:pt>
    <dgm:pt modelId="{B05010C7-BE0A-4B06-8790-77A8CE7FBC47}">
      <dgm:prSet custT="1"/>
      <dgm:spPr/>
      <dgm:t>
        <a:bodyPr/>
        <a:lstStyle/>
        <a:p>
          <a:pPr rtl="0"/>
          <a:r>
            <a:rPr lang="cs-CZ" sz="2200" dirty="0">
              <a:solidFill>
                <a:srgbClr val="07477F"/>
              </a:solidFill>
              <a:latin typeface="Roboto"/>
              <a:ea typeface="Roboto"/>
              <a:cs typeface="Roboto"/>
            </a:rPr>
            <a:t>Ten je vždy povinen </a:t>
          </a:r>
          <a:r>
            <a:rPr lang="cs-CZ" sz="2200" b="1" dirty="0">
              <a:solidFill>
                <a:srgbClr val="07477F"/>
              </a:solidFill>
              <a:latin typeface="Roboto"/>
              <a:ea typeface="Roboto"/>
              <a:cs typeface="Roboto"/>
            </a:rPr>
            <a:t>uvést</a:t>
          </a:r>
          <a:r>
            <a:rPr lang="cs-CZ" sz="2200" dirty="0">
              <a:solidFill>
                <a:srgbClr val="07477F"/>
              </a:solidFill>
              <a:latin typeface="Roboto"/>
              <a:ea typeface="Roboto"/>
              <a:cs typeface="Roboto"/>
            </a:rPr>
            <a:t>, že </a:t>
          </a:r>
          <a:r>
            <a:rPr lang="cs-CZ" sz="2200" b="1" dirty="0">
              <a:solidFill>
                <a:srgbClr val="07477F"/>
              </a:solidFill>
              <a:latin typeface="Roboto"/>
              <a:ea typeface="Roboto"/>
              <a:cs typeface="Roboto"/>
            </a:rPr>
            <a:t>obsah byl vytvořen prostřednictvím aplikace</a:t>
          </a:r>
          <a:r>
            <a:rPr lang="cs-CZ" sz="2200" dirty="0">
              <a:solidFill>
                <a:srgbClr val="07477F"/>
              </a:solidFill>
              <a:latin typeface="Roboto"/>
              <a:ea typeface="Roboto"/>
              <a:cs typeface="Roboto"/>
            </a:rPr>
            <a:t>. Není dovolené vydávat obsah za své vlastní autorské dílo.</a:t>
          </a:r>
        </a:p>
      </dgm:t>
    </dgm:pt>
    <dgm:pt modelId="{ACB74E0E-CD47-4AA2-B016-505DE415A2D5}" type="parTrans" cxnId="{7AC74686-CDE3-471C-BCDD-FAA4D6FDD945}">
      <dgm:prSet/>
      <dgm:spPr/>
      <dgm:t>
        <a:bodyPr/>
        <a:lstStyle/>
        <a:p>
          <a:endParaRPr lang="cs-CZ"/>
        </a:p>
      </dgm:t>
    </dgm:pt>
    <dgm:pt modelId="{84810C88-689F-4DD1-BE95-0858CC6817F2}" type="sibTrans" cxnId="{7AC74686-CDE3-471C-BCDD-FAA4D6FDD945}">
      <dgm:prSet/>
      <dgm:spPr/>
      <dgm:t>
        <a:bodyPr/>
        <a:lstStyle/>
        <a:p>
          <a:endParaRPr lang="cs-CZ"/>
        </a:p>
      </dgm:t>
    </dgm:pt>
    <dgm:pt modelId="{A2F95680-E6D1-4FC8-AA5F-66A368F7D1F0}">
      <dgm:prSet custT="1"/>
      <dgm:spPr/>
      <dgm:t>
        <a:bodyPr/>
        <a:lstStyle/>
        <a:p>
          <a:pPr rtl="0"/>
          <a:r>
            <a:rPr lang="cs-CZ" sz="2200" dirty="0">
              <a:solidFill>
                <a:srgbClr val="07477F"/>
              </a:solidFill>
              <a:latin typeface="Roboto"/>
              <a:ea typeface="Roboto"/>
              <a:cs typeface="Roboto"/>
            </a:rPr>
            <a:t>Provozovatelé se zříkají jakékoli odpovědnosti za obsah. Každý uživatel by si měl výstup před publikováním zkontrolovat. </a:t>
          </a:r>
        </a:p>
      </dgm:t>
    </dgm:pt>
    <dgm:pt modelId="{9F18ED13-544A-49FF-8528-106D741B7908}" type="parTrans" cxnId="{B28AF873-FDFC-40A7-B9D4-FC6E0DA3FF55}">
      <dgm:prSet/>
      <dgm:spPr/>
      <dgm:t>
        <a:bodyPr/>
        <a:lstStyle/>
        <a:p>
          <a:endParaRPr lang="cs-CZ"/>
        </a:p>
      </dgm:t>
    </dgm:pt>
    <dgm:pt modelId="{18C7FE10-B455-4B8C-B3D2-7DCDE5F3662E}" type="sibTrans" cxnId="{B28AF873-FDFC-40A7-B9D4-FC6E0DA3FF55}">
      <dgm:prSet/>
      <dgm:spPr/>
      <dgm:t>
        <a:bodyPr/>
        <a:lstStyle/>
        <a:p>
          <a:endParaRPr lang="cs-CZ"/>
        </a:p>
      </dgm:t>
    </dgm:pt>
    <dgm:pt modelId="{185D33AE-06F3-453B-89DD-F44D536710C1}" type="pres">
      <dgm:prSet presAssocID="{C8D84C83-47EB-4ED1-84C8-C9172AC3F235}" presName="Name0" presStyleCnt="0">
        <dgm:presLayoutVars>
          <dgm:dir/>
          <dgm:animLvl val="lvl"/>
          <dgm:resizeHandles val="exact"/>
        </dgm:presLayoutVars>
      </dgm:prSet>
      <dgm:spPr/>
    </dgm:pt>
    <dgm:pt modelId="{15B35EBB-A3BF-4295-93FC-94EF11C8045D}" type="pres">
      <dgm:prSet presAssocID="{624483B3-99E6-450D-855A-04698657267F}" presName="linNode" presStyleCnt="0"/>
      <dgm:spPr/>
    </dgm:pt>
    <dgm:pt modelId="{7762F97B-6655-42D6-A713-DB2BA36DC2A5}" type="pres">
      <dgm:prSet presAssocID="{624483B3-99E6-450D-855A-04698657267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6BE3842-942E-42EF-9223-0BE23D4F6E66}" type="pres">
      <dgm:prSet presAssocID="{624483B3-99E6-450D-855A-04698657267F}" presName="descendantText" presStyleLbl="alignAccFollowNode1" presStyleIdx="0" presStyleCnt="1" custScaleX="115208">
        <dgm:presLayoutVars>
          <dgm:bulletEnabled val="1"/>
        </dgm:presLayoutVars>
      </dgm:prSet>
      <dgm:spPr/>
    </dgm:pt>
  </dgm:ptLst>
  <dgm:cxnLst>
    <dgm:cxn modelId="{D967460E-2FE1-4609-847B-14C9CE9B3DA4}" srcId="{624483B3-99E6-450D-855A-04698657267F}" destId="{B91176A3-935E-4ED7-9A7C-232C4ED92E9C}" srcOrd="0" destOrd="0" parTransId="{25387941-6671-4554-A395-802FBD1323F6}" sibTransId="{95B35AC5-4D0E-4D42-8FCF-9E6366113D76}"/>
    <dgm:cxn modelId="{B28AF873-FDFC-40A7-B9D4-FC6E0DA3FF55}" srcId="{624483B3-99E6-450D-855A-04698657267F}" destId="{A2F95680-E6D1-4FC8-AA5F-66A368F7D1F0}" srcOrd="2" destOrd="0" parTransId="{9F18ED13-544A-49FF-8528-106D741B7908}" sibTransId="{18C7FE10-B455-4B8C-B3D2-7DCDE5F3662E}"/>
    <dgm:cxn modelId="{6ECD215A-598A-4A80-ACDF-41BE482B45FB}" type="presOf" srcId="{C8D84C83-47EB-4ED1-84C8-C9172AC3F235}" destId="{185D33AE-06F3-453B-89DD-F44D536710C1}" srcOrd="0" destOrd="0" presId="urn:microsoft.com/office/officeart/2005/8/layout/vList5"/>
    <dgm:cxn modelId="{7AC74686-CDE3-471C-BCDD-FAA4D6FDD945}" srcId="{624483B3-99E6-450D-855A-04698657267F}" destId="{B05010C7-BE0A-4B06-8790-77A8CE7FBC47}" srcOrd="1" destOrd="0" parTransId="{ACB74E0E-CD47-4AA2-B016-505DE415A2D5}" sibTransId="{84810C88-689F-4DD1-BE95-0858CC6817F2}"/>
    <dgm:cxn modelId="{9818A297-7E13-4337-9F4D-2B33CA2FDEAF}" type="presOf" srcId="{B91176A3-935E-4ED7-9A7C-232C4ED92E9C}" destId="{96BE3842-942E-42EF-9223-0BE23D4F6E66}" srcOrd="0" destOrd="0" presId="urn:microsoft.com/office/officeart/2005/8/layout/vList5"/>
    <dgm:cxn modelId="{1296DCAE-49A1-4B86-AC84-3F7C7C621AE5}" type="presOf" srcId="{A2F95680-E6D1-4FC8-AA5F-66A368F7D1F0}" destId="{96BE3842-942E-42EF-9223-0BE23D4F6E66}" srcOrd="0" destOrd="2" presId="urn:microsoft.com/office/officeart/2005/8/layout/vList5"/>
    <dgm:cxn modelId="{B6628EB0-DC2D-47F8-B5DA-220521B8D574}" type="presOf" srcId="{B05010C7-BE0A-4B06-8790-77A8CE7FBC47}" destId="{96BE3842-942E-42EF-9223-0BE23D4F6E66}" srcOrd="0" destOrd="1" presId="urn:microsoft.com/office/officeart/2005/8/layout/vList5"/>
    <dgm:cxn modelId="{0ACF0BF2-7302-417D-8F68-BFD8EE807855}" srcId="{C8D84C83-47EB-4ED1-84C8-C9172AC3F235}" destId="{624483B3-99E6-450D-855A-04698657267F}" srcOrd="0" destOrd="0" parTransId="{2B2F42CA-D392-4CE5-AC52-DBFFA7EABF9F}" sibTransId="{1B75DE15-665D-496B-9AD4-1BF71571FF18}"/>
    <dgm:cxn modelId="{A79CDDFE-BA54-4958-B9F9-812C1BCC2C8B}" type="presOf" srcId="{624483B3-99E6-450D-855A-04698657267F}" destId="{7762F97B-6655-42D6-A713-DB2BA36DC2A5}" srcOrd="0" destOrd="0" presId="urn:microsoft.com/office/officeart/2005/8/layout/vList5"/>
    <dgm:cxn modelId="{DFECD2FC-47AA-41D6-965E-11A31B92CE24}" type="presParOf" srcId="{185D33AE-06F3-453B-89DD-F44D536710C1}" destId="{15B35EBB-A3BF-4295-93FC-94EF11C8045D}" srcOrd="0" destOrd="0" presId="urn:microsoft.com/office/officeart/2005/8/layout/vList5"/>
    <dgm:cxn modelId="{AD2AFA9E-6012-42B7-A007-6DF1646DAE42}" type="presParOf" srcId="{15B35EBB-A3BF-4295-93FC-94EF11C8045D}" destId="{7762F97B-6655-42D6-A713-DB2BA36DC2A5}" srcOrd="0" destOrd="0" presId="urn:microsoft.com/office/officeart/2005/8/layout/vList5"/>
    <dgm:cxn modelId="{EB0792C2-E639-4C61-B765-FAFC6831B44F}" type="presParOf" srcId="{15B35EBB-A3BF-4295-93FC-94EF11C8045D}" destId="{96BE3842-942E-42EF-9223-0BE23D4F6E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58FD5-1A19-44E5-978F-487030D0B5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58471-CC5B-4229-BDB7-31230DC917D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skupinky 4</a:t>
          </a:r>
        </a:p>
      </dgm:t>
    </dgm:pt>
    <dgm:pt modelId="{906F1933-AC46-438C-AFB4-BC8B4DD29C82}" type="parTrans" cxnId="{43F565B6-498B-4420-BEE3-32361F3FA0FC}">
      <dgm:prSet/>
      <dgm:spPr/>
      <dgm:t>
        <a:bodyPr/>
        <a:lstStyle/>
        <a:p>
          <a:endParaRPr lang="en-US"/>
        </a:p>
      </dgm:t>
    </dgm:pt>
    <dgm:pt modelId="{669215C5-56F4-41A4-9A47-2061B5D098A6}" type="sibTrans" cxnId="{43F565B6-498B-4420-BEE3-32361F3FA0FC}">
      <dgm:prSet/>
      <dgm:spPr/>
      <dgm:t>
        <a:bodyPr/>
        <a:lstStyle/>
        <a:p>
          <a:endParaRPr lang="en-US"/>
        </a:p>
      </dgm:t>
    </dgm:pt>
    <dgm:pt modelId="{74C94E83-C308-4387-8418-F38681CEA59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formulovat výhody a nevýhody cloud </a:t>
          </a:r>
          <a:r>
            <a:rPr lang="cs-CZ" dirty="0" err="1"/>
            <a:t>computing</a:t>
          </a:r>
          <a:endParaRPr lang="en-US" dirty="0"/>
        </a:p>
      </dgm:t>
    </dgm:pt>
    <dgm:pt modelId="{03A38616-7DA8-4B85-8BF8-6DB34BC565F7}" type="parTrans" cxnId="{4C2B8C95-F020-4794-9A31-2A211EFDE955}">
      <dgm:prSet/>
      <dgm:spPr/>
      <dgm:t>
        <a:bodyPr/>
        <a:lstStyle/>
        <a:p>
          <a:endParaRPr lang="en-US"/>
        </a:p>
      </dgm:t>
    </dgm:pt>
    <dgm:pt modelId="{AFDF6BA3-2B56-4A82-89BD-E000A6F0BBD6}" type="sibTrans" cxnId="{4C2B8C95-F020-4794-9A31-2A211EFDE955}">
      <dgm:prSet/>
      <dgm:spPr/>
      <dgm:t>
        <a:bodyPr/>
        <a:lstStyle/>
        <a:p>
          <a:endParaRPr lang="en-US"/>
        </a:p>
      </dgm:t>
    </dgm:pt>
    <dgm:pt modelId="{23E26373-8AD8-4219-BBE6-D996382713A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vypsat do </a:t>
          </a:r>
          <a:r>
            <a:rPr lang="cs-CZ" dirty="0" err="1"/>
            <a:t>Jambourdu</a:t>
          </a:r>
          <a:endParaRPr lang="en-US" dirty="0"/>
        </a:p>
      </dgm:t>
    </dgm:pt>
    <dgm:pt modelId="{FE0A4A35-C185-4EBE-8602-7F544A6D7147}" type="parTrans" cxnId="{AEF9AD53-D9C5-499C-8E36-66D0C63275B4}">
      <dgm:prSet/>
      <dgm:spPr/>
      <dgm:t>
        <a:bodyPr/>
        <a:lstStyle/>
        <a:p>
          <a:endParaRPr lang="en-US"/>
        </a:p>
      </dgm:t>
    </dgm:pt>
    <dgm:pt modelId="{C6F0BA65-1D25-459D-8B6F-60EA722BAAB5}" type="sibTrans" cxnId="{AEF9AD53-D9C5-499C-8E36-66D0C63275B4}">
      <dgm:prSet/>
      <dgm:spPr/>
      <dgm:t>
        <a:bodyPr/>
        <a:lstStyle/>
        <a:p>
          <a:endParaRPr lang="en-US"/>
        </a:p>
      </dgm:t>
    </dgm:pt>
    <dgm:pt modelId="{FC327CA5-3EC2-4D72-B6B3-6089F0A237A9}" type="pres">
      <dgm:prSet presAssocID="{02858FD5-1A19-44E5-978F-487030D0B50D}" presName="root" presStyleCnt="0">
        <dgm:presLayoutVars>
          <dgm:dir/>
          <dgm:resizeHandles val="exact"/>
        </dgm:presLayoutVars>
      </dgm:prSet>
      <dgm:spPr/>
    </dgm:pt>
    <dgm:pt modelId="{07F472D6-A7A5-4F0A-B503-D710303340A0}" type="pres">
      <dgm:prSet presAssocID="{E0258471-CC5B-4229-BDB7-31230DC917DE}" presName="compNode" presStyleCnt="0"/>
      <dgm:spPr/>
    </dgm:pt>
    <dgm:pt modelId="{929EFA28-7911-411C-B694-D23200D14E14}" type="pres">
      <dgm:prSet presAssocID="{E0258471-CC5B-4229-BDB7-31230DC917DE}" presName="bgRect" presStyleLbl="bgShp" presStyleIdx="0" presStyleCnt="3"/>
      <dgm:spPr/>
    </dgm:pt>
    <dgm:pt modelId="{0C575894-6242-4982-AA2C-9C323DCF1D22}" type="pres">
      <dgm:prSet presAssocID="{E0258471-CC5B-4229-BDB7-31230DC917D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F44627F0-CAEE-4F99-AE03-99AE618BAF26}" type="pres">
      <dgm:prSet presAssocID="{E0258471-CC5B-4229-BDB7-31230DC917DE}" presName="spaceRect" presStyleCnt="0"/>
      <dgm:spPr/>
    </dgm:pt>
    <dgm:pt modelId="{A4DFA765-B4F6-4022-9980-866A9B7D63B4}" type="pres">
      <dgm:prSet presAssocID="{E0258471-CC5B-4229-BDB7-31230DC917DE}" presName="parTx" presStyleLbl="revTx" presStyleIdx="0" presStyleCnt="3">
        <dgm:presLayoutVars>
          <dgm:chMax val="0"/>
          <dgm:chPref val="0"/>
        </dgm:presLayoutVars>
      </dgm:prSet>
      <dgm:spPr/>
    </dgm:pt>
    <dgm:pt modelId="{57E34245-AD1C-40F6-BF33-3174ADB1FE44}" type="pres">
      <dgm:prSet presAssocID="{669215C5-56F4-41A4-9A47-2061B5D098A6}" presName="sibTrans" presStyleCnt="0"/>
      <dgm:spPr/>
    </dgm:pt>
    <dgm:pt modelId="{D2C24891-907F-4448-A527-24C4C4EBF76C}" type="pres">
      <dgm:prSet presAssocID="{74C94E83-C308-4387-8418-F38681CEA59E}" presName="compNode" presStyleCnt="0"/>
      <dgm:spPr/>
    </dgm:pt>
    <dgm:pt modelId="{74C2D277-9CBE-4885-8BC6-4CB2735C6AFF}" type="pres">
      <dgm:prSet presAssocID="{74C94E83-C308-4387-8418-F38681CEA59E}" presName="bgRect" presStyleLbl="bgShp" presStyleIdx="1" presStyleCnt="3"/>
      <dgm:spPr/>
    </dgm:pt>
    <dgm:pt modelId="{9F534C38-1BE8-4F35-A9C6-BC989C6D3631}" type="pres">
      <dgm:prSet presAssocID="{74C94E83-C308-4387-8418-F38681CEA5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2578BB8A-6172-466E-8C00-787BBE75A2E2}" type="pres">
      <dgm:prSet presAssocID="{74C94E83-C308-4387-8418-F38681CEA59E}" presName="spaceRect" presStyleCnt="0"/>
      <dgm:spPr/>
    </dgm:pt>
    <dgm:pt modelId="{E880CDCC-319F-46AA-99E9-50D850AA2CDD}" type="pres">
      <dgm:prSet presAssocID="{74C94E83-C308-4387-8418-F38681CEA59E}" presName="parTx" presStyleLbl="revTx" presStyleIdx="1" presStyleCnt="3">
        <dgm:presLayoutVars>
          <dgm:chMax val="0"/>
          <dgm:chPref val="0"/>
        </dgm:presLayoutVars>
      </dgm:prSet>
      <dgm:spPr/>
    </dgm:pt>
    <dgm:pt modelId="{5FA70CF7-1A0E-4428-88FB-43858550820A}" type="pres">
      <dgm:prSet presAssocID="{AFDF6BA3-2B56-4A82-89BD-E000A6F0BBD6}" presName="sibTrans" presStyleCnt="0"/>
      <dgm:spPr/>
    </dgm:pt>
    <dgm:pt modelId="{C8FF8D29-82D5-494C-9B9E-79AA90D77902}" type="pres">
      <dgm:prSet presAssocID="{23E26373-8AD8-4219-BBE6-D996382713AC}" presName="compNode" presStyleCnt="0"/>
      <dgm:spPr/>
    </dgm:pt>
    <dgm:pt modelId="{EBAB5305-0886-4738-81A7-92302A77735D}" type="pres">
      <dgm:prSet presAssocID="{23E26373-8AD8-4219-BBE6-D996382713AC}" presName="bgRect" presStyleLbl="bgShp" presStyleIdx="2" presStyleCnt="3"/>
      <dgm:spPr/>
    </dgm:pt>
    <dgm:pt modelId="{27EA1002-ECCA-4E23-AB48-DF968741E2DA}" type="pres">
      <dgm:prSet presAssocID="{23E26373-8AD8-4219-BBE6-D996382713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623516B6-387F-4E6A-9ED8-44068F070BE9}" type="pres">
      <dgm:prSet presAssocID="{23E26373-8AD8-4219-BBE6-D996382713AC}" presName="spaceRect" presStyleCnt="0"/>
      <dgm:spPr/>
    </dgm:pt>
    <dgm:pt modelId="{E6AF64C2-B2CB-4D45-8AB4-281CCF45B67E}" type="pres">
      <dgm:prSet presAssocID="{23E26373-8AD8-4219-BBE6-D996382713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0B6BF68-8763-4A33-932B-01DCFE866D2D}" type="presOf" srcId="{02858FD5-1A19-44E5-978F-487030D0B50D}" destId="{FC327CA5-3EC2-4D72-B6B3-6089F0A237A9}" srcOrd="0" destOrd="0" presId="urn:microsoft.com/office/officeart/2018/2/layout/IconVerticalSolidList"/>
    <dgm:cxn modelId="{AEF9AD53-D9C5-499C-8E36-66D0C63275B4}" srcId="{02858FD5-1A19-44E5-978F-487030D0B50D}" destId="{23E26373-8AD8-4219-BBE6-D996382713AC}" srcOrd="2" destOrd="0" parTransId="{FE0A4A35-C185-4EBE-8602-7F544A6D7147}" sibTransId="{C6F0BA65-1D25-459D-8B6F-60EA722BAAB5}"/>
    <dgm:cxn modelId="{3A108182-0471-4B7B-8F1A-8D6DBABCBC75}" type="presOf" srcId="{74C94E83-C308-4387-8418-F38681CEA59E}" destId="{E880CDCC-319F-46AA-99E9-50D850AA2CDD}" srcOrd="0" destOrd="0" presId="urn:microsoft.com/office/officeart/2018/2/layout/IconVerticalSolidList"/>
    <dgm:cxn modelId="{8CB0948A-7341-460E-A444-F10D3C68530F}" type="presOf" srcId="{23E26373-8AD8-4219-BBE6-D996382713AC}" destId="{E6AF64C2-B2CB-4D45-8AB4-281CCF45B67E}" srcOrd="0" destOrd="0" presId="urn:microsoft.com/office/officeart/2018/2/layout/IconVerticalSolidList"/>
    <dgm:cxn modelId="{AE3E768B-FC55-4D33-B47C-9DF828B3871D}" type="presOf" srcId="{E0258471-CC5B-4229-BDB7-31230DC917DE}" destId="{A4DFA765-B4F6-4022-9980-866A9B7D63B4}" srcOrd="0" destOrd="0" presId="urn:microsoft.com/office/officeart/2018/2/layout/IconVerticalSolidList"/>
    <dgm:cxn modelId="{4C2B8C95-F020-4794-9A31-2A211EFDE955}" srcId="{02858FD5-1A19-44E5-978F-487030D0B50D}" destId="{74C94E83-C308-4387-8418-F38681CEA59E}" srcOrd="1" destOrd="0" parTransId="{03A38616-7DA8-4B85-8BF8-6DB34BC565F7}" sibTransId="{AFDF6BA3-2B56-4A82-89BD-E000A6F0BBD6}"/>
    <dgm:cxn modelId="{43F565B6-498B-4420-BEE3-32361F3FA0FC}" srcId="{02858FD5-1A19-44E5-978F-487030D0B50D}" destId="{E0258471-CC5B-4229-BDB7-31230DC917DE}" srcOrd="0" destOrd="0" parTransId="{906F1933-AC46-438C-AFB4-BC8B4DD29C82}" sibTransId="{669215C5-56F4-41A4-9A47-2061B5D098A6}"/>
    <dgm:cxn modelId="{2547684A-B3B6-4AC3-AF6E-246E0672E95A}" type="presParOf" srcId="{FC327CA5-3EC2-4D72-B6B3-6089F0A237A9}" destId="{07F472D6-A7A5-4F0A-B503-D710303340A0}" srcOrd="0" destOrd="0" presId="urn:microsoft.com/office/officeart/2018/2/layout/IconVerticalSolidList"/>
    <dgm:cxn modelId="{BD0F4AC3-1611-4E72-80EE-C2FFD3E81D02}" type="presParOf" srcId="{07F472D6-A7A5-4F0A-B503-D710303340A0}" destId="{929EFA28-7911-411C-B694-D23200D14E14}" srcOrd="0" destOrd="0" presId="urn:microsoft.com/office/officeart/2018/2/layout/IconVerticalSolidList"/>
    <dgm:cxn modelId="{AAA25558-4A41-4702-8FB9-9906D83EA66E}" type="presParOf" srcId="{07F472D6-A7A5-4F0A-B503-D710303340A0}" destId="{0C575894-6242-4982-AA2C-9C323DCF1D22}" srcOrd="1" destOrd="0" presId="urn:microsoft.com/office/officeart/2018/2/layout/IconVerticalSolidList"/>
    <dgm:cxn modelId="{B97C296B-D573-4366-A565-E1289425DDC9}" type="presParOf" srcId="{07F472D6-A7A5-4F0A-B503-D710303340A0}" destId="{F44627F0-CAEE-4F99-AE03-99AE618BAF26}" srcOrd="2" destOrd="0" presId="urn:microsoft.com/office/officeart/2018/2/layout/IconVerticalSolidList"/>
    <dgm:cxn modelId="{B2A0A006-308C-4FAB-8577-003BE4730568}" type="presParOf" srcId="{07F472D6-A7A5-4F0A-B503-D710303340A0}" destId="{A4DFA765-B4F6-4022-9980-866A9B7D63B4}" srcOrd="3" destOrd="0" presId="urn:microsoft.com/office/officeart/2018/2/layout/IconVerticalSolidList"/>
    <dgm:cxn modelId="{0A25B1B6-3864-4B71-9E8E-E64F339C77E3}" type="presParOf" srcId="{FC327CA5-3EC2-4D72-B6B3-6089F0A237A9}" destId="{57E34245-AD1C-40F6-BF33-3174ADB1FE44}" srcOrd="1" destOrd="0" presId="urn:microsoft.com/office/officeart/2018/2/layout/IconVerticalSolidList"/>
    <dgm:cxn modelId="{FD0AE03E-A780-418E-8339-388F25570760}" type="presParOf" srcId="{FC327CA5-3EC2-4D72-B6B3-6089F0A237A9}" destId="{D2C24891-907F-4448-A527-24C4C4EBF76C}" srcOrd="2" destOrd="0" presId="urn:microsoft.com/office/officeart/2018/2/layout/IconVerticalSolidList"/>
    <dgm:cxn modelId="{B8946FF7-B7B3-47BF-B744-E62179721FA0}" type="presParOf" srcId="{D2C24891-907F-4448-A527-24C4C4EBF76C}" destId="{74C2D277-9CBE-4885-8BC6-4CB2735C6AFF}" srcOrd="0" destOrd="0" presId="urn:microsoft.com/office/officeart/2018/2/layout/IconVerticalSolidList"/>
    <dgm:cxn modelId="{9E13E380-2682-47A8-AEAB-81EDEB8C0E06}" type="presParOf" srcId="{D2C24891-907F-4448-A527-24C4C4EBF76C}" destId="{9F534C38-1BE8-4F35-A9C6-BC989C6D3631}" srcOrd="1" destOrd="0" presId="urn:microsoft.com/office/officeart/2018/2/layout/IconVerticalSolidList"/>
    <dgm:cxn modelId="{089258A7-3977-40DC-AF68-292D28D6062F}" type="presParOf" srcId="{D2C24891-907F-4448-A527-24C4C4EBF76C}" destId="{2578BB8A-6172-466E-8C00-787BBE75A2E2}" srcOrd="2" destOrd="0" presId="urn:microsoft.com/office/officeart/2018/2/layout/IconVerticalSolidList"/>
    <dgm:cxn modelId="{B45871A0-0E2E-4A82-9E18-4FA369F33CDE}" type="presParOf" srcId="{D2C24891-907F-4448-A527-24C4C4EBF76C}" destId="{E880CDCC-319F-46AA-99E9-50D850AA2CDD}" srcOrd="3" destOrd="0" presId="urn:microsoft.com/office/officeart/2018/2/layout/IconVerticalSolidList"/>
    <dgm:cxn modelId="{7C6ADB0C-9430-4641-B337-9E309FA5DFF3}" type="presParOf" srcId="{FC327CA5-3EC2-4D72-B6B3-6089F0A237A9}" destId="{5FA70CF7-1A0E-4428-88FB-43858550820A}" srcOrd="3" destOrd="0" presId="urn:microsoft.com/office/officeart/2018/2/layout/IconVerticalSolidList"/>
    <dgm:cxn modelId="{5848EF49-7348-4C2F-8FF7-FBC1B450CC67}" type="presParOf" srcId="{FC327CA5-3EC2-4D72-B6B3-6089F0A237A9}" destId="{C8FF8D29-82D5-494C-9B9E-79AA90D77902}" srcOrd="4" destOrd="0" presId="urn:microsoft.com/office/officeart/2018/2/layout/IconVerticalSolidList"/>
    <dgm:cxn modelId="{11DBB57A-A9FA-431B-8BD3-0FDC82A8010F}" type="presParOf" srcId="{C8FF8D29-82D5-494C-9B9E-79AA90D77902}" destId="{EBAB5305-0886-4738-81A7-92302A77735D}" srcOrd="0" destOrd="0" presId="urn:microsoft.com/office/officeart/2018/2/layout/IconVerticalSolidList"/>
    <dgm:cxn modelId="{121D17E4-642C-4862-8229-F800A246E035}" type="presParOf" srcId="{C8FF8D29-82D5-494C-9B9E-79AA90D77902}" destId="{27EA1002-ECCA-4E23-AB48-DF968741E2DA}" srcOrd="1" destOrd="0" presId="urn:microsoft.com/office/officeart/2018/2/layout/IconVerticalSolidList"/>
    <dgm:cxn modelId="{15DBDE89-154B-4773-8A58-2E58B7E6E14B}" type="presParOf" srcId="{C8FF8D29-82D5-494C-9B9E-79AA90D77902}" destId="{623516B6-387F-4E6A-9ED8-44068F070BE9}" srcOrd="2" destOrd="0" presId="urn:microsoft.com/office/officeart/2018/2/layout/IconVerticalSolidList"/>
    <dgm:cxn modelId="{2E47E29D-E5AA-4E98-BA70-609AF35A0B30}" type="presParOf" srcId="{C8FF8D29-82D5-494C-9B9E-79AA90D77902}" destId="{E6AF64C2-B2CB-4D45-8AB4-281CCF45B6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E3842-942E-42EF-9223-0BE23D4F6E66}">
      <dsp:nvSpPr>
        <dsp:cNvPr id="0" name=""/>
        <dsp:cNvSpPr/>
      </dsp:nvSpPr>
      <dsp:spPr>
        <a:xfrm rot="5400000">
          <a:off x="3872963" y="-882906"/>
          <a:ext cx="2888137" cy="537951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i="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Žáci ještě nedosáhli věku 13 let &gt;</a:t>
          </a:r>
          <a:endParaRPr lang="cs-CZ" sz="2200" kern="1200" dirty="0">
            <a:solidFill>
              <a:srgbClr val="07477F"/>
            </a:solidFill>
            <a:latin typeface="Roboto"/>
            <a:ea typeface="Roboto"/>
            <a:cs typeface="Roboto"/>
          </a:endParaRP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i="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pracujte skupinově </a:t>
          </a:r>
          <a:r>
            <a:rPr lang="cs-CZ" sz="2200" b="0" i="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(pedagog ovládá aplikaci, žáci kladou dotazy).</a:t>
          </a:r>
          <a:endParaRPr lang="cs-CZ" sz="2200" kern="1200" dirty="0">
            <a:solidFill>
              <a:srgbClr val="07477F"/>
            </a:solidFill>
            <a:latin typeface="Roboto"/>
            <a:ea typeface="Roboto"/>
            <a:cs typeface="Roboto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i="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Žáci dosáhli věku 13 let &gt;</a:t>
          </a:r>
          <a:endParaRPr lang="cs-CZ" sz="2200" kern="1200" dirty="0">
            <a:solidFill>
              <a:srgbClr val="07477F"/>
            </a:solidFill>
            <a:latin typeface="Roboto"/>
            <a:ea typeface="Roboto"/>
            <a:cs typeface="Roboto"/>
          </a:endParaRP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i="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získejte </a:t>
          </a:r>
          <a:r>
            <a:rPr lang="cs-CZ" sz="2200" b="1" i="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souhlas zákonných zástupců</a:t>
          </a:r>
          <a:r>
            <a:rPr lang="cs-CZ" sz="2200" b="0" i="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. Není-li to možné, pracujte skupinově.</a:t>
          </a:r>
          <a:endParaRPr lang="cs-CZ" sz="2200" kern="1200" dirty="0">
            <a:solidFill>
              <a:srgbClr val="07477F"/>
            </a:solidFill>
            <a:latin typeface="Roboto"/>
            <a:ea typeface="Roboto"/>
            <a:cs typeface="Roboto"/>
          </a:endParaRPr>
        </a:p>
      </dsp:txBody>
      <dsp:txXfrm rot="-5400000">
        <a:off x="2627276" y="503768"/>
        <a:ext cx="5238526" cy="2606163"/>
      </dsp:txXfrm>
    </dsp:sp>
    <dsp:sp modelId="{7762F97B-6655-42D6-A713-DB2BA36DC2A5}">
      <dsp:nvSpPr>
        <dsp:cNvPr id="0" name=""/>
        <dsp:cNvSpPr/>
      </dsp:nvSpPr>
      <dsp:spPr>
        <a:xfrm>
          <a:off x="742" y="1764"/>
          <a:ext cx="2626533" cy="36101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>
              <a:latin typeface="Roboto"/>
              <a:ea typeface="Roboto"/>
              <a:cs typeface="Roboto"/>
            </a:rPr>
            <a:t>Doporučení</a:t>
          </a:r>
          <a:endParaRPr lang="cs-CZ" sz="2400" kern="1200" dirty="0">
            <a:latin typeface="Roboto"/>
            <a:ea typeface="Roboto"/>
            <a:cs typeface="Roboto"/>
          </a:endParaRPr>
        </a:p>
      </dsp:txBody>
      <dsp:txXfrm>
        <a:off x="128959" y="129981"/>
        <a:ext cx="2370099" cy="3353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E3842-942E-42EF-9223-0BE23D4F6E66}">
      <dsp:nvSpPr>
        <dsp:cNvPr id="0" name=""/>
        <dsp:cNvSpPr/>
      </dsp:nvSpPr>
      <dsp:spPr>
        <a:xfrm rot="5400000">
          <a:off x="3876770" y="-799353"/>
          <a:ext cx="3117502" cy="549939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i="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Obsah patří uživateli aplikace. </a:t>
          </a:r>
          <a:endParaRPr lang="cs-CZ" sz="2200" b="1" kern="1200" dirty="0">
            <a:solidFill>
              <a:srgbClr val="07477F"/>
            </a:solidFill>
            <a:latin typeface="Roboto"/>
            <a:ea typeface="Roboto"/>
            <a:cs typeface="Roboto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Ten je vždy povinen </a:t>
          </a:r>
          <a:r>
            <a:rPr lang="cs-CZ" sz="2200" b="1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uvést</a:t>
          </a:r>
          <a:r>
            <a:rPr lang="cs-CZ" sz="220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, že </a:t>
          </a:r>
          <a:r>
            <a:rPr lang="cs-CZ" sz="2200" b="1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obsah byl vytvořen prostřednictvím aplikace</a:t>
          </a:r>
          <a:r>
            <a:rPr lang="cs-CZ" sz="220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. Není dovolené vydávat obsah za své vlastní autorské dílo.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rgbClr val="07477F"/>
              </a:solidFill>
              <a:latin typeface="Roboto"/>
              <a:ea typeface="Roboto"/>
              <a:cs typeface="Roboto"/>
            </a:rPr>
            <a:t>Provozovatelé se zříkají jakékoli odpovědnosti za obsah. Každý uživatel by si měl výstup před publikováním zkontrolovat. </a:t>
          </a:r>
        </a:p>
      </dsp:txBody>
      <dsp:txXfrm rot="-5400000">
        <a:off x="2685824" y="543777"/>
        <a:ext cx="5347211" cy="2813134"/>
      </dsp:txXfrm>
    </dsp:sp>
    <dsp:sp modelId="{7762F97B-6655-42D6-A713-DB2BA36DC2A5}">
      <dsp:nvSpPr>
        <dsp:cNvPr id="0" name=""/>
        <dsp:cNvSpPr/>
      </dsp:nvSpPr>
      <dsp:spPr>
        <a:xfrm>
          <a:off x="759" y="1904"/>
          <a:ext cx="2685065" cy="38968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>
              <a:latin typeface="Roboto"/>
              <a:ea typeface="Roboto"/>
              <a:cs typeface="Roboto"/>
            </a:rPr>
            <a:t>Komu patří vygenerovaný obsah</a:t>
          </a:r>
          <a:endParaRPr lang="cs-CZ" sz="2400" kern="1200" dirty="0">
            <a:latin typeface="Roboto"/>
            <a:ea typeface="Roboto"/>
            <a:cs typeface="Roboto"/>
          </a:endParaRPr>
        </a:p>
      </dsp:txBody>
      <dsp:txXfrm>
        <a:off x="131833" y="132978"/>
        <a:ext cx="2422917" cy="3634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EFA28-7911-411C-B694-D23200D14E1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75894-6242-4982-AA2C-9C323DCF1D2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FA765-B4F6-4022-9980-866A9B7D63B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skupinky 4</a:t>
          </a:r>
        </a:p>
      </dsp:txBody>
      <dsp:txXfrm>
        <a:off x="1435590" y="531"/>
        <a:ext cx="9080009" cy="1242935"/>
      </dsp:txXfrm>
    </dsp:sp>
    <dsp:sp modelId="{74C2D277-9CBE-4885-8BC6-4CB2735C6AF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34C38-1BE8-4F35-A9C6-BC989C6D363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0CDCC-319F-46AA-99E9-50D850AA2CDD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formulovat výhody a nevýhody cloud </a:t>
          </a:r>
          <a:r>
            <a:rPr lang="cs-CZ" sz="2500" kern="1200" dirty="0" err="1"/>
            <a:t>computing</a:t>
          </a:r>
          <a:endParaRPr lang="en-US" sz="2500" kern="1200" dirty="0"/>
        </a:p>
      </dsp:txBody>
      <dsp:txXfrm>
        <a:off x="1435590" y="1554201"/>
        <a:ext cx="9080009" cy="1242935"/>
      </dsp:txXfrm>
    </dsp:sp>
    <dsp:sp modelId="{EBAB5305-0886-4738-81A7-92302A77735D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A1002-ECCA-4E23-AB48-DF968741E2DA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F64C2-B2CB-4D45-8AB4-281CCF45B67E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vypsat do </a:t>
          </a:r>
          <a:r>
            <a:rPr lang="cs-CZ" sz="2500" kern="1200" dirty="0" err="1"/>
            <a:t>Jambourdu</a:t>
          </a:r>
          <a:endParaRPr lang="en-US" sz="2500" kern="1200" dirty="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2159-149B-4B13-BB89-16F9409F437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F6AF7-7FF9-45BF-A132-EED04A6E25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1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482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995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535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V prvn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ř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ad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doporu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č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uji 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čí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st podm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nky u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ž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it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jednotliv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ý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ch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aplikac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. A ne jednou, ale pravideln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u t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ch, kter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chci pou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ží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vat. 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Jeden den si najdete aplikaci, kter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je zdarma a druh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ý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den na v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s vybafne s 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ú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tokem na Va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i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kreditku, 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ž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e m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te zaplatit 20 dolar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ů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. 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U 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ř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ady aplikac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ka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ž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dop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dn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plat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, 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ž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e d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ti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do 13 let je pou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ží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vat nesm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j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. Pokud d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tem je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t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nebylo 13, m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ůž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ete s aplikacemi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pracovat skupinov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- samotn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ý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chat ovl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d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u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č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itel, d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ti jen pom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haj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se zn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n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m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prompt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ů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, pom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haj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jej tvo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ř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it a dom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ýš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let. Ale nesm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j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jej zapisovat. 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Pokud u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ž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jim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13 let bylo, sm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j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s n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m pracovat samostatn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jen v tom p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ří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pad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, 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ž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e v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m dal rodi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č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d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t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ě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te souhlas. Lid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plnolet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r>
              <a:rPr lang="cs-CZ" sz="1100" kern="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mohou s aplikacemi AI pracovat bez omezen</a:t>
            </a:r>
            <a:r>
              <a:rPr lang="cs-CZ" sz="1100" kern="0" dirty="0">
                <a:effectLst/>
                <a:latin typeface="CIDFont+F1"/>
                <a:ea typeface="CIDFont+F1"/>
                <a:cs typeface="CIDFont+F1"/>
              </a:rPr>
              <a:t>í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76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5000000000000000000" pitchFamily="2" charset="2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1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DE3F7-A62E-E3B6-E595-8A53F1895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66251D-461E-9732-A8B5-20258A6D6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62CFA1-C1C5-CD44-A2A5-3A365BC6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8929EA-4FCE-3249-5AE3-9016DF51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2DA737-BB4B-D408-E08F-0D9A955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22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E737D-7970-803C-9ABA-16535511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A1CAD6-B62C-56C3-290C-3890C0662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AD2147-6855-81E4-FC0D-1EB8150E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FB90C9-3090-DC4C-64DB-6B214509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D0CECF-C4AA-6E15-9114-CB5BBD1E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5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148D6D-0288-08C3-93F0-6ED051478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4F5A73-DF7C-F586-7705-F43FFB81D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F0DF6A-7587-557D-D908-82ECBEFF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B6874B-874A-8F1B-5077-8AF27B54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81BBF6-A7D9-DCDF-4C7F-BE3BE489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05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zakladni slide">
  <p:cSld name="1_zakladni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15"/>
          <p:cNvSpPr/>
          <p:nvPr/>
        </p:nvSpPr>
        <p:spPr>
          <a:xfrm>
            <a:off x="1" y="0"/>
            <a:ext cx="3526970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6;p15"/>
          <p:cNvSpPr txBox="1">
            <a:spLocks noGrp="1"/>
          </p:cNvSpPr>
          <p:nvPr>
            <p:ph type="ctrTitle"/>
          </p:nvPr>
        </p:nvSpPr>
        <p:spPr>
          <a:xfrm>
            <a:off x="370114" y="609476"/>
            <a:ext cx="2947852" cy="563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ubTitle" idx="1"/>
          </p:nvPr>
        </p:nvSpPr>
        <p:spPr>
          <a:xfrm>
            <a:off x="3905794" y="609476"/>
            <a:ext cx="8007532" cy="563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7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02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CAC3C-3534-B3BA-798E-B6AF98CF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32737-9245-FFCE-B74A-E7B8BF6B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1EC6D3-0CDC-90E4-D4CB-A6C27C7B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71D036-981E-6D7A-211F-ACF2C319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889C87-43A4-42C0-F4E0-9AA87714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38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058C8-C014-9742-EC4F-7946560A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FAA9A7-D14E-488A-AF61-3219EB89A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DCB3D2-324E-F1E0-3165-108576493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49AA6E-AF8C-CC1F-0B73-60917E00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19AF22-0EC7-C46D-AEAC-6C12FABC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7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D5343-1EA8-1B74-8D9A-61A43C7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CEE41-649A-D4AE-4BE0-B22696C9C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CA86DF-0029-BA1E-91CF-3873B59BA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E0A75E-2872-BC10-7102-FC1C3EF3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84B3B4-C351-E979-B4EF-707B284B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AE23BE-3E5A-A940-94EF-F5B786A7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27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1BB81-F6E6-69E3-BB1D-9396D401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6F1965-404A-B6F9-A35A-9A1EE42F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913BF3-ACCB-CA0D-9C28-8C573D62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331991-E8F6-66C2-C17B-4284C97C4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2BE4F21-D5AC-72F3-FA44-EAF1ADC07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1B250FF-A3C8-3D1B-7A40-FE714093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4EE90A-4F5E-EC83-89CB-F59F7295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B666C04-8433-D70F-A019-3E27D86B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20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8639C-2F61-DC9D-706C-11D52911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28C3C7-AD86-9C2B-EA01-F587F5FE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64527A-786E-B0FF-2C05-F6792C9F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C21F3F-F280-09E2-BF6A-ADD05D32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42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A305119-729C-ABBA-75D3-82272F9C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C2B2043-8B7C-D13F-7F7E-9A50C06A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F934ED-E685-6BB8-4A04-9D9B01F1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03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0E4A6-2E6A-FB62-6C80-59B225402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10B4E5-8076-3A33-D585-0E5CFB1E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5412B5-05FE-27EC-A21A-D068872C7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0595E-88C4-70D3-2A7F-15166FDD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E9F588-53F0-2CBA-4CB1-D716227F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BC248A-CB0A-03D3-7099-DBAB8659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86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78E8B-C1B6-D12D-DC1D-9886EEF0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A68C828-DF65-F06B-6340-797764D7E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933D61-4CBE-7A77-F8D3-5A6DBCB1C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1A1809-C479-FE92-38BC-E4325A3E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8ABEF1-3A17-4B34-851C-94E43DF9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946DC2-8477-286C-BF47-13151E50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74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CBC8B0-AB99-5521-92FC-391ABD38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E879F0-56DE-84C3-DBFB-43D4BEAB1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945959-B390-FA94-0C26-854865E1D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BAE17-9524-4743-821E-0510FE7BDBB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20A363-FCA1-A9C2-D59E-F188384A0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5068A6-E297-60A4-BB08-291573CD1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04C8-BF7A-44CC-BD12-F198A5E6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64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commons.cz/licence-cc/licencni-prvky/" TargetMode="External"/><Relationship Id="rId2" Type="http://schemas.openxmlformats.org/officeDocument/2006/relationships/hyperlink" Target="https://search.creativecomm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eativecommons.cz/pro-uzivatele/nabyvani-licenc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ky.rvp.cz/wp-content/upload/prilohy/11387/vybrane_otazky_autorskeho_prava_pro_potreby_skol.pdf" TargetMode="External"/><Relationship Id="rId2" Type="http://schemas.openxmlformats.org/officeDocument/2006/relationships/hyperlink" Target="https://www.youtube.com/playlist?list=PLZLO1eImyjvsb7NhrQZm-lYhoEm52C3x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ilmvychova.cz/metodika/pravni-poradna-pro-ucitele-a-studenty/" TargetMode="External"/><Relationship Id="rId4" Type="http://schemas.openxmlformats.org/officeDocument/2006/relationships/hyperlink" Target="https://www.rizeniskoly.cz/aktuality/zakonne-a-nezakonne-uziti-ucebnic-odbornych-publikaci-a-literarnich-del-pri-vyuce-otevreny-clanek.a-3719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Speci%C3%A1ln%C3%AD:Citovat&amp;page=T%C5%99icetilet%C3%A1_v%C3%A1lka&amp;id=23283052&amp;wpFormIdentifier=title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cs.wikipedia.org/w/index.php?title=T%C5%99icetilet%C3%A1_v%C3%A1lka&amp;oldid=2328305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cs.wikipedia.org/wiki/Creative_Commons" TargetMode="External"/><Relationship Id="rId4" Type="http://schemas.openxmlformats.org/officeDocument/2006/relationships/hyperlink" Target="https://www.citace.com/blog/grafika-prispeve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19-110" TargetMode="External"/><Relationship Id="rId2" Type="http://schemas.openxmlformats.org/officeDocument/2006/relationships/hyperlink" Target="https://eur-lex.europa.eu/CS/legal-content/summary/general-data-protection-regulation-gdpr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oushop.osu.cz/prvni-zkusenosti-s-gdpr-ve-skolstvi-id430286-sk9002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vONTR_t3cmeNSwL8wvHGEcfBo6vnCTQ/edit" TargetMode="External"/><Relationship Id="rId2" Type="http://schemas.openxmlformats.org/officeDocument/2006/relationships/hyperlink" Target="https://aidetem.cz/vyuziti-generativni-umele-inteligence-ve-skolach-pravni-pohled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aidetem.cz/vyuziti-chatgpt-ve-skolach-pravni-pohled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www.pedagogicke.info/2023/04/jaroslav-masek-kdy-jak-citovat-ai-podle.html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s://aidetem.cz/vyuziti-chatgpt-ve-skolach-pravni-pohled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hyperlink" Target="https://jamboard.google.com/d/1X74StrBupKEOnTZkxJkndEd9OeLJ7giVW2L4kXLa8Pw/edit?usp=sharin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cieveskole.cz/6-variant-odpovednosti-za-skodu-zpusobenou-zake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3D5647-7643-328D-5DB6-2F1E827D8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1" y="4267832"/>
            <a:ext cx="5191763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tx2"/>
                </a:solidFill>
              </a:rPr>
              <a:t>ICT koordinátor 2023-24</a:t>
            </a:r>
            <a:br>
              <a:rPr lang="cs-CZ" sz="4000" b="1" dirty="0">
                <a:solidFill>
                  <a:schemeClr val="tx2"/>
                </a:solidFill>
              </a:rPr>
            </a:br>
            <a:r>
              <a:rPr lang="cs-CZ" sz="4000" b="1" dirty="0">
                <a:solidFill>
                  <a:schemeClr val="tx2"/>
                </a:solidFill>
              </a:rPr>
              <a:t>Karlovy Vary</a:t>
            </a:r>
            <a:br>
              <a:rPr lang="cs-CZ" sz="4000" b="1" dirty="0">
                <a:solidFill>
                  <a:schemeClr val="tx2"/>
                </a:solidFill>
              </a:rPr>
            </a:br>
            <a:r>
              <a:rPr lang="cs-CZ" sz="4000" b="1" dirty="0">
                <a:solidFill>
                  <a:schemeClr val="tx2"/>
                </a:solidFill>
              </a:rPr>
              <a:t>25. 4. 2024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1A0A28-5986-5653-20AA-6FB2EEB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2000">
                <a:solidFill>
                  <a:schemeClr val="tx2"/>
                </a:solidFill>
              </a:rPr>
              <a:t>studium	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LMS NPI ČR">
            <a:extLst>
              <a:ext uri="{FF2B5EF4-FFF2-40B4-BE49-F238E27FC236}">
                <a16:creationId xmlns:a16="http://schemas.microsoft.com/office/drawing/2014/main" id="{A0C9305C-EBE4-CCDA-04CB-5CCFADE5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333041"/>
            <a:ext cx="4141760" cy="310631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123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Výjimky z ochrany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096625" cy="4643628"/>
          </a:xfrm>
        </p:spPr>
        <p:txBody>
          <a:bodyPr>
            <a:normAutofit/>
          </a:bodyPr>
          <a:lstStyle/>
          <a:p>
            <a:r>
              <a:rPr lang="cs-CZ" dirty="0"/>
              <a:t>úřední dílo (např. právní předpis, rozhodnutí, veřejná listina, veřejně přístupný rejstřík, publikace, obecní kroniky, státní symbol apod.),</a:t>
            </a:r>
          </a:p>
          <a:p>
            <a:r>
              <a:rPr lang="cs-CZ" dirty="0"/>
              <a:t>výtvory tradiční lidové kultury, není-li pravé jméno autora obecně známo,</a:t>
            </a:r>
          </a:p>
          <a:p>
            <a:r>
              <a:rPr lang="cs-CZ" dirty="0"/>
              <a:t>politický projev a řeč pronesenou při úředním jednání.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17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Výjimky pro školy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096625" cy="46436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1. výjimka dle § 31 odst. 1 písm. c):</a:t>
            </a:r>
          </a:p>
          <a:p>
            <a:pPr marL="0" indent="0">
              <a:buNone/>
            </a:pPr>
            <a:r>
              <a:rPr lang="cs-CZ" i="1" dirty="0"/>
              <a:t>„Do práva autorského nezasahuje ten, kdo užije dílo při vyučování pro ilustrační účel nebo při vědeckém výzkumu, jejichž účelem není dosažení přímého nebo nepřímého hospodářského nebo obchodního prospěchu, a nepřesáhne rozsah odpovídající sledovanému účelu; vždy je však nutno uvést, je-li to možné, jméno autora, nejde-li o dílo anonymní, nebo jméno osoby, pod jejímž jménem se dílo uvádí na veřejnost, a dále název díla a pramen.“ 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Toto budou řešit učitelé často. Lze pro vyučování použít vybrané dílo, ale jen v takové délce, která je nutná pro účel, tedy naučení vybrané látky. Učitel by tedy neměl žákům např. kopírovat celou knihu, ale jen ukázku pro dané téma. 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00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Výjimky pro školy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096625" cy="46436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2. výjimka dle § 31a autorského zákona </a:t>
            </a:r>
          </a:p>
          <a:p>
            <a:pPr marL="0" indent="0">
              <a:buNone/>
            </a:pPr>
            <a:r>
              <a:rPr lang="cs-CZ" i="1" dirty="0"/>
              <a:t>(1) „…užije-li na vlastní odpovědnost digitální dílo </a:t>
            </a:r>
            <a:r>
              <a:rPr lang="cs-CZ" b="1" i="1" dirty="0"/>
              <a:t>při vyučování pro ilustrační účel </a:t>
            </a:r>
            <a:r>
              <a:rPr lang="cs-CZ" i="1" dirty="0"/>
              <a:t>nikoli za účelem dosažení přímého nebo nepřímého hospodářského nebo obchodního prospěchu, pokud se tak děje v prostorách této školy nebo zařízení nebo na jiných místech anebo </a:t>
            </a:r>
            <a:r>
              <a:rPr lang="cs-CZ" b="1" i="1" dirty="0"/>
              <a:t>v rámci zabezpečeného elektronického prostředí přístupného pouze žákům nebo studentům a vyučujícím této školy </a:t>
            </a:r>
            <a:r>
              <a:rPr lang="cs-CZ" i="1" dirty="0"/>
              <a:t>nebo zařízení a pokud je </a:t>
            </a:r>
            <a:r>
              <a:rPr lang="cs-CZ" b="1" i="1" dirty="0"/>
              <a:t>uvedeno jméno autora, název díla a pramen, je-li to možné</a:t>
            </a:r>
            <a:r>
              <a:rPr lang="cs-CZ" i="1" dirty="0"/>
              <a:t>.“ </a:t>
            </a:r>
          </a:p>
          <a:p>
            <a:pPr marL="0" indent="0">
              <a:buNone/>
            </a:pPr>
            <a:r>
              <a:rPr lang="cs-CZ" i="1" dirty="0"/>
              <a:t>(2) Ustanovení odstavce 1 se </a:t>
            </a:r>
            <a:r>
              <a:rPr lang="cs-CZ" b="1" i="1" dirty="0"/>
              <a:t>nevztahuje</a:t>
            </a:r>
            <a:r>
              <a:rPr lang="cs-CZ" i="1" dirty="0"/>
              <a:t> </a:t>
            </a:r>
            <a:r>
              <a:rPr lang="cs-CZ" b="1" i="1" dirty="0"/>
              <a:t>na užití díla primárně určeného pro vzdělávací účely a na užití vydaného notového záznamu díla hudebního či hudebně dramatického</a:t>
            </a:r>
            <a:r>
              <a:rPr lang="cs-CZ" i="1" dirty="0"/>
              <a:t>. Dílem primárně určeným pro vzdělávací účely se rozumí dílo, kterému byla udělena </a:t>
            </a:r>
            <a:r>
              <a:rPr lang="cs-CZ" b="1" i="1" dirty="0"/>
              <a:t>schvalovací doložka podle školského zákona</a:t>
            </a:r>
            <a:r>
              <a:rPr lang="cs-CZ" i="1" dirty="0"/>
              <a:t>, a jiné takové učebnice nebo učební texty. </a:t>
            </a:r>
          </a:p>
        </p:txBody>
      </p:sp>
    </p:spTree>
    <p:extLst>
      <p:ext uri="{BB962C8B-B14F-4D97-AF65-F5344CB8AC3E}">
        <p14:creationId xmlns:p14="http://schemas.microsoft.com/office/powerpoint/2010/main" val="104793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Licence k užití díla ve škole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Pokud škola nemá výjimku pro použití díla, </a:t>
            </a:r>
            <a:r>
              <a:rPr lang="cs-CZ" b="1" dirty="0"/>
              <a:t>potřebuje licenci</a:t>
            </a:r>
            <a:r>
              <a:rPr lang="cs-CZ" dirty="0"/>
              <a:t>, </a:t>
            </a:r>
            <a:r>
              <a:rPr lang="cs-CZ" b="1" dirty="0"/>
              <a:t>neboli svolení autora k užití díla:</a:t>
            </a:r>
          </a:p>
          <a:p>
            <a:pPr marL="514350" indent="-514350">
              <a:buAutoNum type="alphaLcParenR"/>
            </a:pPr>
            <a:r>
              <a:rPr lang="cs-CZ" dirty="0"/>
              <a:t>individuální sjednávání (fotograf),</a:t>
            </a:r>
          </a:p>
          <a:p>
            <a:pPr marL="514350" indent="-514350">
              <a:buAutoNum type="alphaLcParenR"/>
            </a:pPr>
            <a:r>
              <a:rPr lang="cs-CZ" dirty="0"/>
              <a:t>kolektivní správce (např. OSA),</a:t>
            </a:r>
          </a:p>
          <a:p>
            <a:pPr marL="514350" indent="-514350">
              <a:buAutoNum type="alphaLcParenR"/>
            </a:pPr>
            <a:r>
              <a:rPr lang="cs-CZ" dirty="0"/>
              <a:t>CC licence (podmínka uvést autora, ale lze použít k nekomerčním účelům).</a:t>
            </a:r>
          </a:p>
          <a:p>
            <a:pPr marL="0" indent="0">
              <a:buNone/>
            </a:pPr>
            <a:r>
              <a:rPr lang="cs-CZ" dirty="0"/>
              <a:t>Vyhledávání děl s CC licencí: </a:t>
            </a:r>
            <a:r>
              <a:rPr lang="cs-CZ" dirty="0">
                <a:hlinkClick r:id="rId2"/>
              </a:rPr>
              <a:t>https://search.creativecommons.org/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Další informace k CC licencím zde: </a:t>
            </a:r>
            <a:r>
              <a:rPr lang="cs-CZ" dirty="0">
                <a:hlinkClick r:id="rId3"/>
              </a:rPr>
              <a:t>https://www.creativecommons.cz/licence-cc/licencni-prvky/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Citování: </a:t>
            </a:r>
            <a:r>
              <a:rPr lang="cs-CZ" dirty="0">
                <a:hlinkClick r:id="rId4"/>
              </a:rPr>
              <a:t>https://www.creativecommons.cz/pro-uzivatele/nabyvani-licence/</a:t>
            </a: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0345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Praktické rady pro učitele - odkazy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Podcast</a:t>
            </a:r>
            <a:r>
              <a:rPr lang="cs-CZ" dirty="0"/>
              <a:t> Václava Maněny: </a:t>
            </a:r>
            <a:r>
              <a:rPr lang="cs-CZ" dirty="0">
                <a:hlinkClick r:id="rId2"/>
              </a:rPr>
              <a:t>https://www.youtube.com/playlist?list=PLZLO1eImyjvsb7NhrQZm-lYhoEm52C3x2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Adéla </a:t>
            </a:r>
            <a:r>
              <a:rPr lang="cs-CZ" dirty="0" err="1"/>
              <a:t>Faladová</a:t>
            </a:r>
            <a:r>
              <a:rPr lang="cs-CZ" dirty="0"/>
              <a:t> (kapitola 3.17): </a:t>
            </a:r>
            <a:r>
              <a:rPr lang="cs-CZ" dirty="0">
                <a:hlinkClick r:id="rId3"/>
              </a:rPr>
              <a:t>https://clanky.rvp.cz/wp-content/upload/prilohy/11387/vybrane_otazky_autorskeho_prava_pro_potreby_skol.pdf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Tištěná díla: </a:t>
            </a:r>
            <a:r>
              <a:rPr lang="cs-CZ" dirty="0">
                <a:hlinkClick r:id="rId4"/>
              </a:rPr>
              <a:t>https://www.rizeniskoly.cz/aktuality/zakonne-a-nezakonne-uziti-ucebnic-odbornych-publikaci-a-literarnich-del-pri-vyuce-otevreny-clanek.a-3719.html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Audiovizuální záznamy: </a:t>
            </a:r>
            <a:r>
              <a:rPr lang="cs-CZ" dirty="0">
                <a:hlinkClick r:id="rId5"/>
              </a:rPr>
              <a:t>https://www.filmvychova.cz/metodika/pravni-poradna-pro-ucitele-a-studenty/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44848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latin typeface="-apple-system"/>
              </a:rPr>
              <a:t>Role ICT koordinátora v oblasti </a:t>
            </a:r>
            <a:br>
              <a:rPr lang="pl-PL" sz="5400" b="1" dirty="0">
                <a:latin typeface="-apple-system"/>
              </a:rPr>
            </a:br>
            <a:r>
              <a:rPr lang="pl-PL" sz="5400" b="1" dirty="0">
                <a:latin typeface="-apple-system"/>
              </a:rPr>
              <a:t>autorských práv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/>
          </a:bodyPr>
          <a:lstStyle/>
          <a:p>
            <a:r>
              <a:rPr lang="cs-CZ" sz="3200" dirty="0"/>
              <a:t>Licencování softwaru – zda jsou softwary licencovány a je dodržování licence. </a:t>
            </a:r>
          </a:p>
          <a:p>
            <a:r>
              <a:rPr lang="cs-CZ" sz="3200" dirty="0"/>
              <a:t>Digitální obsah školy je v souladu s autorskými právy (zajišťujte školení kolegů, aby s digitálním obsahem nakládalo správně).</a:t>
            </a:r>
          </a:p>
          <a:p>
            <a:r>
              <a:rPr lang="cs-CZ" sz="3200" dirty="0"/>
              <a:t>Dodržování autorských práv (nenesete odpovědnost za ostatní, můžete je proškolit; zaměřte se však např. na kontrolu webu apod.). </a:t>
            </a:r>
          </a:p>
          <a:p>
            <a:r>
              <a:rPr lang="cs-CZ" sz="3200" dirty="0"/>
              <a:t>Zajištění proti kopírování nelegálního obsahu (můžete zabezpečit některé technologie). </a:t>
            </a:r>
            <a:endParaRPr lang="cs-CZ" sz="3200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8932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Druhy licencí PC programů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OEM software</a:t>
            </a:r>
          </a:p>
          <a:p>
            <a:pPr marL="0" indent="0">
              <a:buNone/>
            </a:pPr>
            <a:r>
              <a:rPr lang="cs-CZ" dirty="0"/>
              <a:t>-při koupi nového počítače </a:t>
            </a:r>
          </a:p>
          <a:p>
            <a:pPr marL="0" indent="0">
              <a:buNone/>
            </a:pPr>
            <a:r>
              <a:rPr lang="cs-CZ" dirty="0"/>
              <a:t>-nové verze programů, které jsou nabízeny pouze s novým hardwarem</a:t>
            </a:r>
          </a:p>
          <a:p>
            <a:pPr marL="0" indent="0">
              <a:buNone/>
            </a:pPr>
            <a:r>
              <a:rPr lang="cs-CZ" dirty="0"/>
              <a:t>(např. OS Windows)</a:t>
            </a:r>
          </a:p>
          <a:p>
            <a:pPr marL="0" indent="0">
              <a:buNone/>
            </a:pPr>
            <a:r>
              <a:rPr lang="cs-CZ" dirty="0"/>
              <a:t>-nemůžeme jej prodávat, kopírovat ani přenášet na jiné počítače</a:t>
            </a:r>
          </a:p>
          <a:p>
            <a:pPr marL="0" indent="0">
              <a:buNone/>
            </a:pPr>
            <a:r>
              <a:rPr lang="cs-CZ" b="1" dirty="0"/>
              <a:t>Retail </a:t>
            </a:r>
          </a:p>
          <a:p>
            <a:pPr marL="0" indent="0">
              <a:buNone/>
            </a:pPr>
            <a:r>
              <a:rPr lang="cs-CZ" dirty="0"/>
              <a:t>-krabicová verze softwaru, kterou lze libovolně instalovat i </a:t>
            </a:r>
            <a:r>
              <a:rPr lang="cs-CZ" dirty="0" err="1"/>
              <a:t>odinstalovávat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-po instalaci je nutné ji registrovat a je možné ji přenášet ze starého počítače na nový</a:t>
            </a:r>
          </a:p>
          <a:p>
            <a:pPr marL="0" indent="0">
              <a:buNone/>
            </a:pPr>
            <a:r>
              <a:rPr lang="cs-CZ" b="1" dirty="0" err="1"/>
              <a:t>Volume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dirty="0"/>
              <a:t>-je vázaná na konkrétní počítače v dané firmě/úřadu</a:t>
            </a:r>
          </a:p>
        </p:txBody>
      </p:sp>
    </p:spTree>
    <p:extLst>
      <p:ext uri="{BB962C8B-B14F-4D97-AF65-F5344CB8AC3E}">
        <p14:creationId xmlns:p14="http://schemas.microsoft.com/office/powerpoint/2010/main" val="183883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Druhy licencí PC programů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Demoverze a zkušební verze programů</a:t>
            </a:r>
          </a:p>
          <a:p>
            <a:pPr marL="0" indent="0">
              <a:buNone/>
            </a:pPr>
            <a:r>
              <a:rPr lang="cs-CZ" dirty="0"/>
              <a:t>-ostré programy, které mají zablokované některé funkce</a:t>
            </a:r>
          </a:p>
          <a:p>
            <a:pPr marL="0" indent="0">
              <a:buNone/>
            </a:pPr>
            <a:r>
              <a:rPr lang="cs-CZ" dirty="0"/>
              <a:t>-zdarma nebo za malý poplatek</a:t>
            </a:r>
          </a:p>
          <a:p>
            <a:pPr marL="0" indent="0">
              <a:buNone/>
            </a:pPr>
            <a:r>
              <a:rPr lang="cs-CZ" b="1" dirty="0"/>
              <a:t>Zkušební (trial) verze </a:t>
            </a:r>
          </a:p>
          <a:p>
            <a:pPr marL="0" indent="0">
              <a:buNone/>
            </a:pPr>
            <a:r>
              <a:rPr lang="cs-CZ" b="1" dirty="0"/>
              <a:t>-</a:t>
            </a:r>
            <a:r>
              <a:rPr lang="cs-CZ" dirty="0"/>
              <a:t>většinou umožňují plnohodnotnou práci včetně ukládání i tisku, ale jen pro určitou dobu</a:t>
            </a:r>
          </a:p>
          <a:p>
            <a:pPr marL="0" indent="0">
              <a:buNone/>
            </a:pPr>
            <a:r>
              <a:rPr lang="cs-CZ" dirty="0"/>
              <a:t>-po uplynutí této doby program nelze spustit ani znovu nainstalovat</a:t>
            </a:r>
          </a:p>
        </p:txBody>
      </p:sp>
    </p:spTree>
    <p:extLst>
      <p:ext uri="{BB962C8B-B14F-4D97-AF65-F5344CB8AC3E}">
        <p14:creationId xmlns:p14="http://schemas.microsoft.com/office/powerpoint/2010/main" val="354887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Druhy licencí PC programů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1929384"/>
            <a:ext cx="11455465" cy="4643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Shareware</a:t>
            </a:r>
          </a:p>
          <a:p>
            <a:pPr marL="0" indent="0">
              <a:buNone/>
            </a:pPr>
            <a:r>
              <a:rPr lang="cs-CZ" dirty="0"/>
              <a:t>-můžeme nainstalovat, pracovat s ním a po určité době jsme povinní zaslat jeho autorovi uvedený poplatek (tzv. registrační poplatek), většinou je nízký</a:t>
            </a:r>
          </a:p>
          <a:p>
            <a:pPr marL="0" indent="0">
              <a:buNone/>
            </a:pPr>
            <a:r>
              <a:rPr lang="cs-CZ" b="1" dirty="0"/>
              <a:t>Freeware</a:t>
            </a:r>
          </a:p>
          <a:p>
            <a:pPr marL="0" indent="0">
              <a:buNone/>
            </a:pPr>
            <a:r>
              <a:rPr lang="cs-CZ" b="1" dirty="0"/>
              <a:t>-</a:t>
            </a:r>
            <a:r>
              <a:rPr lang="cs-CZ" dirty="0"/>
              <a:t>volné zboží. Program</a:t>
            </a:r>
          </a:p>
          <a:p>
            <a:pPr marL="0" indent="0">
              <a:buNone/>
            </a:pPr>
            <a:r>
              <a:rPr lang="cs-CZ" dirty="0"/>
              <a:t>-můžeme používat a rozšiřovat zdarma, dodržování autorských práv (nesmí se zahrnovat do komerčně šířených programů a nesmí být změněn</a:t>
            </a:r>
          </a:p>
          <a:p>
            <a:pPr marL="0" indent="0">
              <a:buNone/>
            </a:pPr>
            <a:r>
              <a:rPr lang="cs-CZ" b="1" dirty="0"/>
              <a:t>Public </a:t>
            </a:r>
            <a:r>
              <a:rPr lang="cs-CZ" b="1" dirty="0" err="1"/>
              <a:t>domain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-program k volnému užití, lze používat, volně šířit i upravovat</a:t>
            </a:r>
          </a:p>
          <a:p>
            <a:pPr marL="0" indent="0">
              <a:buNone/>
            </a:pPr>
            <a:r>
              <a:rPr lang="cs-CZ" dirty="0"/>
              <a:t>-autoři se vzdávají některých svých práv k programu a nechají uživatele a s ním nakládat podle libosti.</a:t>
            </a:r>
          </a:p>
        </p:txBody>
      </p:sp>
    </p:spTree>
    <p:extLst>
      <p:ext uri="{BB962C8B-B14F-4D97-AF65-F5344CB8AC3E}">
        <p14:creationId xmlns:p14="http://schemas.microsoft.com/office/powerpoint/2010/main" val="192231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/>
        </p:nvSpPr>
        <p:spPr>
          <a:xfrm>
            <a:off x="0" y="386350"/>
            <a:ext cx="12144020" cy="90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        Citace zdrojů</a:t>
            </a:r>
            <a:endParaRPr lang="cs-CZ" sz="4800" b="0" i="0" u="none" strike="noStrike" cap="none" dirty="0">
              <a:solidFill>
                <a:schemeClr val="bg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127819" y="1553943"/>
            <a:ext cx="12016201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https://www.citace.com/</a:t>
            </a:r>
            <a:endParaRPr lang="cs-CZ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přímo na stránce Wikipedie: </a:t>
            </a: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lang="cs-CZ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lang="cs-CZ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lang="cs-CZ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lang="cs-CZ" sz="2400"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sz="2400"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15BD55-A9ED-2991-0F79-6A59F8013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18"/>
          <a:stretch/>
        </p:blipFill>
        <p:spPr>
          <a:xfrm>
            <a:off x="606712" y="2753419"/>
            <a:ext cx="8211796" cy="410458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E30148-24A0-EBA6-9515-5740EF2CF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5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7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923627-C506-BA21-5BF4-C2045DC9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497562"/>
            <a:ext cx="4036334" cy="39114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8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M15 </a:t>
            </a:r>
            <a:r>
              <a:rPr lang="pt-BR" sz="38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Legislativa spojená s provozem ICT</a:t>
            </a:r>
            <a:br>
              <a:rPr lang="cs-CZ" sz="38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6B1E4D-E39B-BD8B-DC91-96459DF35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068" y="746614"/>
            <a:ext cx="4373601" cy="53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06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/>
        </p:nvSpPr>
        <p:spPr>
          <a:xfrm>
            <a:off x="0" y="386350"/>
            <a:ext cx="12144020" cy="90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        Citace zdrojů</a:t>
            </a:r>
            <a:endParaRPr lang="cs-CZ" sz="4800" b="0" i="0" u="none" strike="noStrike" cap="none" dirty="0">
              <a:solidFill>
                <a:schemeClr val="bg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127819" y="1937401"/>
            <a:ext cx="12016201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https://cs.wikipedia.org/w/index.php?title=Speci%C3%A1ln%C3%AD:Citovat&amp;page=T%C5%99icetilet%C3%A1_v%C3%A1lka&amp;id=23283052&amp;wpFormIdentifier=titleform</a:t>
            </a:r>
            <a:endParaRPr lang="cs-CZ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937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ISO 690-2 (2)</a:t>
            </a:r>
          </a:p>
          <a:p>
            <a:pPr marL="508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Příklad:</a:t>
            </a:r>
          </a:p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r>
              <a:rPr lang="cs-CZ" sz="2400" b="0" i="1" dirty="0">
                <a:solidFill>
                  <a:srgbClr val="2021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Wikipedie: Otevřená encyklopedie: Třicetiletá válka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[online]. c2023 [citováno 22. 10. 2023]. Dostupný z WWW: &lt;</a:t>
            </a:r>
            <a:r>
              <a:rPr lang="cs-CZ" sz="2400" b="0" i="0" u="none" strike="noStrike" dirty="0">
                <a:solidFill>
                  <a:srgbClr val="3366C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https://cs.wikipedia.org/w/</a:t>
            </a:r>
            <a:r>
              <a:rPr lang="cs-CZ" sz="2400" b="0" i="0" u="none" strike="noStrike" dirty="0" err="1">
                <a:solidFill>
                  <a:srgbClr val="3366C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index.php?title</a:t>
            </a:r>
            <a:r>
              <a:rPr lang="cs-CZ" sz="2400" b="0" i="0" u="none" strike="noStrike" dirty="0">
                <a:solidFill>
                  <a:srgbClr val="3366C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=T%C5%99icetilet%C3%A1_v%C3%A1lka&amp;oldid=23283052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</a:t>
            </a:r>
            <a:endParaRPr lang="cs-CZ" sz="1800" dirty="0">
              <a:solidFill>
                <a:srgbClr val="4343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lang="cs-CZ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lang="cs-CZ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lang="cs-CZ" sz="2400"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sz="2400"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FF6787-0D94-4F6F-B319-811213B88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5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81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/>
        </p:nvSpPr>
        <p:spPr>
          <a:xfrm>
            <a:off x="0" y="386350"/>
            <a:ext cx="12144020" cy="90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        Citace zdrojů - obrázek</a:t>
            </a:r>
            <a:endParaRPr lang="cs-CZ" sz="4800" b="0" i="0" u="none" strike="noStrike" cap="none" dirty="0">
              <a:solidFill>
                <a:schemeClr val="bg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140248" y="1750588"/>
            <a:ext cx="12016201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https://www.citace.com/</a:t>
            </a:r>
            <a:endParaRPr lang="cs-CZ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https://www.citace.com/blog/grafika-prispevek</a:t>
            </a:r>
            <a:endParaRPr lang="cs-CZ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r>
              <a:rPr lang="cs-CZ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Licence:</a:t>
            </a:r>
          </a:p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r>
              <a:rPr lang="cs-CZ" sz="2400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Creative</a:t>
            </a: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cs-CZ" sz="2400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Commons</a:t>
            </a: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– musí se citovat, uvést autora (</a:t>
            </a: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https://cs.wikipedia.org/wiki/</a:t>
            </a:r>
            <a:r>
              <a:rPr lang="cs-CZ" sz="2400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Creative_Commons</a:t>
            </a: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Public – není potřeba citovat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lang="cs-CZ" sz="24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lang="cs-CZ" sz="24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r>
              <a:rPr lang="cs-CZ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Zdroj: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Wikipedie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r>
              <a:rPr lang="cs-CZ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Vyhledávač Google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Southern wall fresco of church of the Virgin. In: , </a:t>
            </a:r>
            <a:r>
              <a:rPr lang="en-US" sz="16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přezd</a:t>
            </a:r>
            <a:r>
              <a:rPr lang="cs-CZ" sz="16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ív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ka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en-US" sz="16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Wikimedia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1357 [cit. 2023-10-22].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Dostupné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z: https://commons.wikimedia.org/wiki/File:Karel_IV.,_3._ostatkov%C3%A1_sc%C3%A9na_%28vpravo%29,_Karl%C5%A1tejn,_kaple_svat%C3%A9_Kate%C5%99iny.jpg</a:t>
            </a:r>
            <a:endParaRPr lang="cs-CZ" sz="16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lang="cs-CZ" sz="2400"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</a:pPr>
            <a:endParaRPr sz="2400"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A533AF-B4E7-691D-BE08-10134C6B7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645" y="3645044"/>
            <a:ext cx="7283107" cy="211006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A5ED363-3812-EDC3-15DD-8DB4D1373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15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9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76DE4E3-C7DB-A8D4-51F0-2027F34F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87" y="0"/>
            <a:ext cx="8173355" cy="41092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34D5541-5F23-D575-48A5-26873430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88" y="4030735"/>
            <a:ext cx="10188823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0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ŘEŠENÍ PRAKTICKÝCH SITUACÍ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096625" cy="4643628"/>
          </a:xfrm>
        </p:spPr>
        <p:txBody>
          <a:bodyPr>
            <a:normAutofit/>
          </a:bodyPr>
          <a:lstStyle/>
          <a:p>
            <a:r>
              <a:rPr lang="cs-CZ" dirty="0"/>
              <a:t>Chci pustit YouTube video v hodině, co mohu a co už ne?</a:t>
            </a:r>
          </a:p>
          <a:p>
            <a:r>
              <a:rPr lang="cs-CZ" dirty="0"/>
              <a:t>Mohu pustit film?</a:t>
            </a:r>
          </a:p>
          <a:p>
            <a:r>
              <a:rPr lang="cs-CZ" dirty="0"/>
              <a:t>Mohu okopírovat pracovní listy a rozdat je žákům domů?</a:t>
            </a:r>
          </a:p>
          <a:p>
            <a:r>
              <a:rPr lang="cs-CZ" dirty="0"/>
              <a:t>Co když žák rozbije tablet? Co když učitel ztratí tablet?</a:t>
            </a:r>
          </a:p>
        </p:txBody>
      </p:sp>
    </p:spTree>
    <p:extLst>
      <p:ext uri="{BB962C8B-B14F-4D97-AF65-F5344CB8AC3E}">
        <p14:creationId xmlns:p14="http://schemas.microsoft.com/office/powerpoint/2010/main" val="2663370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Další témata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096625" cy="4643628"/>
          </a:xfrm>
        </p:spPr>
        <p:txBody>
          <a:bodyPr>
            <a:normAutofit/>
          </a:bodyPr>
          <a:lstStyle/>
          <a:p>
            <a:r>
              <a:rPr lang="cs-CZ" dirty="0"/>
              <a:t>Kopírování materiálů pro výuku</a:t>
            </a:r>
          </a:p>
          <a:p>
            <a:r>
              <a:rPr lang="cs-CZ" dirty="0"/>
              <a:t>Digitální zdroje a jejich užívání (obrázky, texty, videa) v různých situacích</a:t>
            </a:r>
          </a:p>
          <a:p>
            <a:r>
              <a:rPr lang="cs-CZ" dirty="0"/>
              <a:t>Studentská tvorba a publikování studentských děl</a:t>
            </a:r>
          </a:p>
          <a:p>
            <a:r>
              <a:rPr lang="cs-CZ" dirty="0"/>
              <a:t>Online vzdělávání, tvorba a sdílení online, streamování</a:t>
            </a:r>
          </a:p>
          <a:p>
            <a:r>
              <a:rPr lang="cs-CZ" dirty="0"/>
              <a:t>Ochrana osobních údajů žáků</a:t>
            </a:r>
          </a:p>
          <a:p>
            <a:r>
              <a:rPr lang="cs-CZ" dirty="0"/>
              <a:t>Placené zdroje a licencování (počet uživatelů, způsob použití a délku doby, po kterou mohou být materiály používány...)</a:t>
            </a:r>
          </a:p>
        </p:txBody>
      </p:sp>
    </p:spTree>
    <p:extLst>
      <p:ext uri="{BB962C8B-B14F-4D97-AF65-F5344CB8AC3E}">
        <p14:creationId xmlns:p14="http://schemas.microsoft.com/office/powerpoint/2010/main" val="3150557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Další témata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096625" cy="4643628"/>
          </a:xfrm>
        </p:spPr>
        <p:txBody>
          <a:bodyPr>
            <a:normAutofit/>
          </a:bodyPr>
          <a:lstStyle/>
          <a:p>
            <a:r>
              <a:rPr lang="cs-CZ" dirty="0"/>
              <a:t>Odkazy a citace</a:t>
            </a:r>
          </a:p>
          <a:p>
            <a:r>
              <a:rPr lang="cs-CZ" dirty="0"/>
              <a:t>Licence pro digitální obsah</a:t>
            </a:r>
          </a:p>
          <a:p>
            <a:r>
              <a:rPr lang="cs-CZ" dirty="0"/>
              <a:t>Open Access zdroje</a:t>
            </a:r>
          </a:p>
          <a:p>
            <a:r>
              <a:rPr lang="cs-CZ" dirty="0"/>
              <a:t>Digitální portfolio</a:t>
            </a:r>
          </a:p>
        </p:txBody>
      </p:sp>
    </p:spTree>
    <p:extLst>
      <p:ext uri="{BB962C8B-B14F-4D97-AF65-F5344CB8AC3E}">
        <p14:creationId xmlns:p14="http://schemas.microsoft.com/office/powerpoint/2010/main" val="1461442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GDPR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/>
          </a:bodyPr>
          <a:lstStyle/>
          <a:p>
            <a:r>
              <a:rPr lang="cs-CZ" sz="3200" dirty="0"/>
              <a:t>Týká se osobních údajů o žácích, o jejich rodičích a zaměstnancích; v elektronické nebo listinné podobě. </a:t>
            </a:r>
          </a:p>
          <a:p>
            <a:r>
              <a:rPr lang="cs-CZ" sz="3200" dirty="0"/>
              <a:t>Základním právním předpisem upravujícím ochranu osobních údajů je </a:t>
            </a:r>
            <a:r>
              <a:rPr lang="cs-CZ" sz="3200" b="1" dirty="0">
                <a:hlinkClick r:id="rId2"/>
              </a:rPr>
              <a:t>Obecné nařízení o ochraně osobních údajů</a:t>
            </a:r>
            <a:r>
              <a:rPr lang="cs-CZ" sz="3200" dirty="0"/>
              <a:t>, tzv. GDPR (schváleno EU, závazný pro všechny státy EU, přednost před českými zákony).</a:t>
            </a:r>
          </a:p>
          <a:p>
            <a:r>
              <a:rPr lang="cs-CZ" sz="3200" dirty="0"/>
              <a:t>V ČR je GDPR doplněno </a:t>
            </a:r>
            <a:r>
              <a:rPr lang="cs-CZ" sz="3200" b="1" dirty="0">
                <a:hlinkClick r:id="rId3"/>
              </a:rPr>
              <a:t>zákonem o zpracování osobních údajů</a:t>
            </a:r>
            <a:r>
              <a:rPr lang="cs-CZ" sz="3200" b="1" dirty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45928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Zveřejňování fotografií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/>
          </a:bodyPr>
          <a:lstStyle/>
          <a:p>
            <a:r>
              <a:rPr lang="cs-CZ" sz="3200" dirty="0"/>
              <a:t>Týká se zveřejňování fotografií na nástěnkách, webových stránkách školy a sociálních sítích. </a:t>
            </a:r>
          </a:p>
          <a:p>
            <a:r>
              <a:rPr lang="cs-CZ" sz="3200" dirty="0"/>
              <a:t>Je třeba souhlasu zákonného zástupce nebo žáka (podle věku a vyspělosti). </a:t>
            </a:r>
          </a:p>
          <a:p>
            <a:r>
              <a:rPr lang="cs-CZ" sz="3200" dirty="0"/>
              <a:t>Souhlas nemusí být udělen zvlášť pro každou fotografii, ale např. pro docházku na celý první stupeň základní školy. </a:t>
            </a:r>
          </a:p>
        </p:txBody>
      </p:sp>
    </p:spTree>
    <p:extLst>
      <p:ext uri="{BB962C8B-B14F-4D97-AF65-F5344CB8AC3E}">
        <p14:creationId xmlns:p14="http://schemas.microsoft.com/office/powerpoint/2010/main" val="876371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Povinnosti školy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    jmenovat pověřence pro ochranu osobních údajů, </a:t>
            </a:r>
          </a:p>
          <a:p>
            <a:r>
              <a:rPr lang="cs-CZ" sz="3200" dirty="0"/>
              <a:t>    zabezpečit osobní údaje, </a:t>
            </a:r>
          </a:p>
          <a:p>
            <a:r>
              <a:rPr lang="cs-CZ" sz="3200" dirty="0"/>
              <a:t>    hlásit porušení zabezpečení osobních údajů, </a:t>
            </a:r>
          </a:p>
          <a:p>
            <a:r>
              <a:rPr lang="cs-CZ" sz="3200" dirty="0"/>
              <a:t>    </a:t>
            </a:r>
            <a:r>
              <a:rPr lang="cs-CZ" sz="3200" dirty="0">
                <a:solidFill>
                  <a:srgbClr val="FF0000"/>
                </a:solidFill>
              </a:rPr>
              <a:t>vést záznamy o činnostech zpracování osobních údajů,</a:t>
            </a:r>
          </a:p>
          <a:p>
            <a:r>
              <a:rPr lang="cs-CZ" sz="3200" dirty="0"/>
              <a:t>    mít uzavřené smlouvy se zpracovateli (např. </a:t>
            </a:r>
            <a:r>
              <a:rPr lang="cs-CZ" sz="3200" dirty="0" err="1"/>
              <a:t>Edupage</a:t>
            </a:r>
            <a:r>
              <a:rPr lang="cs-CZ" sz="3200" dirty="0"/>
              <a:t>, Bakaláři), </a:t>
            </a:r>
          </a:p>
          <a:p>
            <a:r>
              <a:rPr lang="cs-CZ" sz="3200" dirty="0"/>
              <a:t>    </a:t>
            </a:r>
            <a:r>
              <a:rPr lang="cs-CZ" sz="3200" dirty="0">
                <a:solidFill>
                  <a:srgbClr val="FF0000"/>
                </a:solidFill>
              </a:rPr>
              <a:t>pokud předává osobní údaje do třetích zemí, nastavit pravidla souladná s GDPR, </a:t>
            </a:r>
          </a:p>
          <a:p>
            <a:r>
              <a:rPr lang="cs-CZ" sz="3200" dirty="0">
                <a:solidFill>
                  <a:srgbClr val="FF0000"/>
                </a:solidFill>
              </a:rPr>
              <a:t>    plnit vůči žákům, rodičům a zaměstnancům informační povinnosti a zajistit práva subjektů údajů. </a:t>
            </a:r>
          </a:p>
        </p:txBody>
      </p:sp>
    </p:spTree>
    <p:extLst>
      <p:ext uri="{BB962C8B-B14F-4D97-AF65-F5344CB8AC3E}">
        <p14:creationId xmlns:p14="http://schemas.microsoft.com/office/powerpoint/2010/main" val="549717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latin typeface="-apple-system"/>
              </a:rPr>
              <a:t>Pověřenec školy pro ochranu osobních údajů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/>
          </a:bodyPr>
          <a:lstStyle/>
          <a:p>
            <a:r>
              <a:rPr lang="cs-CZ" sz="3200" dirty="0"/>
              <a:t>může být zaměstnanec </a:t>
            </a:r>
          </a:p>
          <a:p>
            <a:r>
              <a:rPr lang="cs-CZ" sz="3200" dirty="0"/>
              <a:t>osoba, která má smlouvu o poskytování služeb</a:t>
            </a:r>
          </a:p>
          <a:p>
            <a:r>
              <a:rPr lang="cs-CZ" sz="3200" dirty="0"/>
              <a:t>pověřencem nemůže být statutární orgán, tj. ředitel</a:t>
            </a:r>
          </a:p>
          <a:p>
            <a:r>
              <a:rPr lang="cs-CZ" sz="3200" dirty="0"/>
              <a:t>nezávislost pověřence</a:t>
            </a:r>
          </a:p>
          <a:p>
            <a:r>
              <a:rPr lang="cs-CZ" sz="3200" dirty="0"/>
              <a:t>musí být uveden na školním webu</a:t>
            </a:r>
          </a:p>
          <a:p>
            <a:r>
              <a:rPr lang="cs-CZ" sz="3200" dirty="0"/>
              <a:t>ohlašuje porušení zabezpečení osobních údajů do 72 hodin Úřadu pro ochranu osobních údajů (jen v případě, pokud došlo k ohrožení práva a svobody dle </a:t>
            </a:r>
            <a:r>
              <a:rPr lang="pl-PL" sz="3200" dirty="0"/>
              <a:t>čl. 33 odst. 1 GDPR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2766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latin typeface="-apple-system"/>
              </a:rPr>
              <a:t>V rámci školy byste měli (materiál pro lektory)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826747"/>
            <a:ext cx="11439330" cy="47237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 Navrhnout a implementovat správu ICT politiky a postupů v souladu s platnou legislativou. </a:t>
            </a:r>
          </a:p>
          <a:p>
            <a:r>
              <a:rPr lang="cs-CZ" dirty="0"/>
              <a:t> Školit učitele a zaměstnance ohledně dodržování bezpečnostních a právních pravidel. </a:t>
            </a:r>
          </a:p>
          <a:p>
            <a:r>
              <a:rPr lang="cs-CZ" dirty="0"/>
              <a:t> </a:t>
            </a:r>
            <a:r>
              <a:rPr lang="cs-CZ" b="1" dirty="0"/>
              <a:t>Sledovat a implementovat aktualizace v oblasti legislativy týkající se ICT. </a:t>
            </a:r>
          </a:p>
          <a:p>
            <a:r>
              <a:rPr lang="cs-CZ" dirty="0"/>
              <a:t> Spolupracovat s dalšími odděleními školy, např. s personálním oddělením ohledně správy údajů zaměstnanců. </a:t>
            </a:r>
          </a:p>
          <a:p>
            <a:r>
              <a:rPr lang="cs-CZ" dirty="0"/>
              <a:t> Zajišťovat bezpečnost školní sítě a ochranu před kybernetickými hrozbami. </a:t>
            </a:r>
          </a:p>
        </p:txBody>
      </p:sp>
    </p:spTree>
    <p:extLst>
      <p:ext uri="{BB962C8B-B14F-4D97-AF65-F5344CB8AC3E}">
        <p14:creationId xmlns:p14="http://schemas.microsoft.com/office/powerpoint/2010/main" val="1335597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Zabezpečení osobních údajů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Doporučení týkajících se zabezpečení osobních údajů:</a:t>
            </a:r>
          </a:p>
          <a:p>
            <a:r>
              <a:rPr lang="cs-CZ" sz="3200" dirty="0"/>
              <a:t>pravidelně zálohujte data včetně dat, která jsou uložena lokálně na PC v rámci školy, </a:t>
            </a:r>
          </a:p>
          <a:p>
            <a:r>
              <a:rPr lang="cs-CZ" sz="3200" dirty="0"/>
              <a:t>využívejte vždy aktualizované antivirové programy, aktualizujte i ostatní programy jako např. MS Office, </a:t>
            </a:r>
          </a:p>
          <a:p>
            <a:r>
              <a:rPr lang="cs-CZ" sz="3200" dirty="0"/>
              <a:t>nastavte všem zaměstnancům vlastní účty do školního informačního systému a nastavte/odlište jednotlivá oprávnění podle pracovního zařazení (např. třídní učitel má více oprávnění než učitel). </a:t>
            </a:r>
          </a:p>
        </p:txBody>
      </p:sp>
    </p:spTree>
    <p:extLst>
      <p:ext uri="{BB962C8B-B14F-4D97-AF65-F5344CB8AC3E}">
        <p14:creationId xmlns:p14="http://schemas.microsoft.com/office/powerpoint/2010/main" val="3198534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Záznamy o činnostech zpracování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/>
          </a:bodyPr>
          <a:lstStyle/>
          <a:p>
            <a:r>
              <a:rPr lang="cs-CZ" sz="3200" dirty="0"/>
              <a:t>Záznam o činnostech zpracování je písemný dokument, který definuje, jakým způsobem škola zpracovává osobní údaje. </a:t>
            </a:r>
          </a:p>
          <a:p>
            <a:r>
              <a:rPr lang="cs-CZ" sz="3200" dirty="0"/>
              <a:t>Pro každý typ zpracování musí být veden samostatný záznam (není nutné zaznamenávat každého konkrétního člověka). </a:t>
            </a:r>
          </a:p>
          <a:p>
            <a:pPr marL="0" indent="0">
              <a:buNone/>
            </a:pPr>
            <a:r>
              <a:rPr lang="cs-CZ" sz="3200" dirty="0"/>
              <a:t>Př. záznam o činnostech zpracování nazvaný „</a:t>
            </a:r>
            <a:r>
              <a:rPr lang="cs-CZ" sz="3200" b="1" dirty="0"/>
              <a:t>personální agenda</a:t>
            </a:r>
            <a:r>
              <a:rPr lang="cs-CZ" sz="3200" dirty="0"/>
              <a:t>“, ve kterém je obecně popsáno, se kterými údaji zaměstnanců se pracuje. </a:t>
            </a:r>
          </a:p>
          <a:p>
            <a:r>
              <a:rPr lang="cs-CZ" sz="3200" dirty="0"/>
              <a:t>Záznamy o činnostech zpracování je nutné vést písemně, za písemnou podobu se považují i záznamy v elektronické podobě. </a:t>
            </a:r>
          </a:p>
        </p:txBody>
      </p:sp>
    </p:spTree>
    <p:extLst>
      <p:ext uri="{BB962C8B-B14F-4D97-AF65-F5344CB8AC3E}">
        <p14:creationId xmlns:p14="http://schemas.microsoft.com/office/powerpoint/2010/main" val="750196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latin typeface="-apple-system"/>
              </a:rPr>
              <a:t>Plnění informační povinnosti a zajištění práv subjektů údajů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Škola by měla zaměstnanci či žákovi (zákonnému zástupci), jehož osobní údaje zpracovává, sdělit svoje identifikační údaje, dále informaci o tom, zda jmenovala pověřence pro ochranu osobních údajů a kdo jím je, pro jaký účel osobní údaje zpracovává a na jakém právním základě. </a:t>
            </a:r>
          </a:p>
          <a:p>
            <a:r>
              <a:rPr lang="cs-CZ" sz="3200" dirty="0"/>
              <a:t>Dále by měla subjekty (zákonný zástupce, zaměstnanec) údajů informovat o případných příjemcích či kategoriích příjemců osobních údajů (např. cestovní kancelář, soutěže).</a:t>
            </a:r>
          </a:p>
          <a:p>
            <a:r>
              <a:rPr lang="cs-CZ" sz="3200" dirty="0"/>
              <a:t>Škola by měla subjekt poučit o možnosti (i) uplatnit právo na přístup k osobním údajům, (</a:t>
            </a:r>
            <a:r>
              <a:rPr lang="cs-CZ" sz="3200" dirty="0" err="1"/>
              <a:t>ii</a:t>
            </a:r>
            <a:r>
              <a:rPr lang="cs-CZ" sz="3200" dirty="0"/>
              <a:t>) uplatnit právo být zapomenut, (</a:t>
            </a:r>
            <a:r>
              <a:rPr lang="cs-CZ" sz="3200" dirty="0" err="1"/>
              <a:t>iii</a:t>
            </a:r>
            <a:r>
              <a:rPr lang="cs-CZ" sz="3200" dirty="0"/>
              <a:t>) uplatnit právo na opravu osobních údajů a (</a:t>
            </a:r>
            <a:r>
              <a:rPr lang="cs-CZ" sz="3200" dirty="0" err="1"/>
              <a:t>iv</a:t>
            </a:r>
            <a:r>
              <a:rPr lang="cs-CZ" sz="3200" dirty="0"/>
              <a:t>) uplatnit právo na omezení osobních údajů. </a:t>
            </a:r>
          </a:p>
        </p:txBody>
      </p:sp>
    </p:spTree>
    <p:extLst>
      <p:ext uri="{BB962C8B-B14F-4D97-AF65-F5344CB8AC3E}">
        <p14:creationId xmlns:p14="http://schemas.microsoft.com/office/powerpoint/2010/main" val="4095695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latin typeface="-apple-system"/>
              </a:rPr>
              <a:t>4 skupiny subjektů údajů, vůči má škola plnit informační povinnost: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žáky a jejich rodiče v souvislosti se zpracováním osobních údajů při poskytování vzdělávání;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zaměstnance školy v souvislosti s pracovní agendou;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uživatelé webových stránek v souvislosti s využíváním tzv. cookies a obdobných nástrojů;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fyzické osoby, které mohou být zaznamenány na kamerovém záznamu. </a:t>
            </a:r>
          </a:p>
          <a:p>
            <a:pPr marL="0" indent="0">
              <a:buNone/>
            </a:pPr>
            <a:r>
              <a:rPr lang="cs-CZ" dirty="0"/>
              <a:t>Proto </a:t>
            </a:r>
            <a:r>
              <a:rPr lang="cs-CZ" b="1" dirty="0"/>
              <a:t>je nutné vhodně nastavit, jakým způsobem bude informační povinnost plněna, zda na webových stránkách, v interní směrnici nebo jiným způsobem.  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První zkušenosti s GDPR ve školství, Alice Frýbová a kol. a zde: </a:t>
            </a:r>
            <a:r>
              <a:rPr lang="cs-CZ" dirty="0">
                <a:hlinkClick r:id="rId2"/>
              </a:rPr>
              <a:t>https://oushop.osu.cz/prvni-zkusenosti-s-gdpr-ve-skolstvi-id430286-sk9002.html</a:t>
            </a:r>
            <a:r>
              <a:rPr lang="cs-CZ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606986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85459A-32A6-A0C1-42F1-057FEE54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62" y="111595"/>
            <a:ext cx="11590340" cy="66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64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215159-2F9D-EBC8-8636-161BA8D4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4" y="1132807"/>
            <a:ext cx="11481486" cy="40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51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8F8F68-8922-CB11-39C5-609BE0770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6" y="119566"/>
            <a:ext cx="10853928" cy="66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85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7870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latin typeface="-apple-system"/>
              </a:rPr>
              <a:t>Role ICT koordinátora v ochraně osobních údajů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/>
          </a:bodyPr>
          <a:lstStyle/>
          <a:p>
            <a:r>
              <a:rPr lang="cs-CZ" sz="3200" dirty="0"/>
              <a:t>Školení kolegů a kolegyň v této oblasti, podpora v bezpečné manipulaci s osobními údaji (může provést pověřenec).</a:t>
            </a:r>
          </a:p>
          <a:p>
            <a:r>
              <a:rPr lang="cs-CZ" sz="3200" dirty="0"/>
              <a:t>Hodnocení rizik se zpracováním osobních údajů ve škole a vytváření strategií, jak tato rizika minimalizovat. </a:t>
            </a:r>
          </a:p>
          <a:p>
            <a:r>
              <a:rPr lang="cs-CZ" sz="3200" dirty="0"/>
              <a:t> Zajištění bezpečnosti dat (šifrování, zálohování, omezování přístupu...), více v modulu M16. </a:t>
            </a:r>
          </a:p>
          <a:p>
            <a:endParaRPr lang="cs-CZ" sz="3200" dirty="0"/>
          </a:p>
          <a:p>
            <a:r>
              <a:rPr lang="cs-CZ" sz="3200" dirty="0"/>
              <a:t>První dvě činnosti by mohl provést pověřenec.</a:t>
            </a:r>
          </a:p>
        </p:txBody>
      </p:sp>
    </p:spTree>
    <p:extLst>
      <p:ext uri="{BB962C8B-B14F-4D97-AF65-F5344CB8AC3E}">
        <p14:creationId xmlns:p14="http://schemas.microsoft.com/office/powerpoint/2010/main" val="1643255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Úloha vedení školy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/>
          </a:bodyPr>
          <a:lstStyle/>
          <a:p>
            <a:r>
              <a:rPr lang="cs-CZ" sz="3200" dirty="0"/>
              <a:t>provést poučení pedagogického sboru (popř. školení)</a:t>
            </a:r>
          </a:p>
          <a:p>
            <a:r>
              <a:rPr lang="cs-CZ" sz="3200" dirty="0"/>
              <a:t>mít o tom zápis včetně </a:t>
            </a:r>
            <a:r>
              <a:rPr lang="cs-CZ" sz="3200" dirty="0" err="1"/>
              <a:t>prezeční</a:t>
            </a:r>
            <a:r>
              <a:rPr lang="cs-CZ" sz="3200" dirty="0"/>
              <a:t> listiny (např. během pedagogické rady, zvláštní školení)</a:t>
            </a:r>
          </a:p>
          <a:p>
            <a:r>
              <a:rPr lang="cs-CZ" sz="3200" dirty="0">
                <a:solidFill>
                  <a:srgbClr val="FF0000"/>
                </a:solidFill>
              </a:rPr>
              <a:t>„oprávněný zájem školy“ – nezmiňuje se v souhlasu s GDPR, oprávněný zájem školy významně převyšuje práva subjektu údajů plynoucí z daného účelu zpracování (např. kamerový systém – není potřeba souhlas, ale je dobré informovat o tom)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6756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viz dokument Legislativa spojená s ICT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Legislativa spojená s provozem elektrických zařízení v oblasti ICT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Legislativa BOZP vyplývající z provozu ICT ve škole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Legislativa spojená s dodržením hygienickými norem v učebně s ICT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Legislativa řešící ochranu majetku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Legislativa pro ochranu osobních údajů a povinnost poskytovat informace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1729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latin typeface="-apple-system"/>
              </a:rPr>
              <a:t>Cíle dnešního semináře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dirty="0"/>
              <a:t>Dozvíte se, jaká je aktuálně platná legislativa vztahující se ke ochraně osobních údajů, hardwaru a autorským právům.</a:t>
            </a:r>
          </a:p>
          <a:p>
            <a:r>
              <a:rPr lang="cs-CZ" dirty="0"/>
              <a:t>Proniknete do problematiky autorských práv a dozvíte se, jak řešit situace, které se ve škole k autorským právům váží.</a:t>
            </a:r>
          </a:p>
          <a:p>
            <a:r>
              <a:rPr lang="cs-CZ" dirty="0"/>
              <a:t>Pochopíte, jakou roli v ochraně osobních údajů a autorských práv hraje ICT koordinátor.</a:t>
            </a:r>
          </a:p>
          <a:p>
            <a:r>
              <a:rPr lang="cs-CZ" dirty="0"/>
              <a:t>Proniknete do zásad GDPR.</a:t>
            </a:r>
          </a:p>
        </p:txBody>
      </p:sp>
    </p:spTree>
    <p:extLst>
      <p:ext uri="{BB962C8B-B14F-4D97-AF65-F5344CB8AC3E}">
        <p14:creationId xmlns:p14="http://schemas.microsoft.com/office/powerpoint/2010/main" val="3870688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F1E9CA8-B57E-E5EA-C36B-C9717B60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27" y="66585"/>
            <a:ext cx="8847348" cy="66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0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8A8BD51-C976-81D7-97E4-2815B87D2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49" t="11030" r="5002" b="4798"/>
          <a:stretch/>
        </p:blipFill>
        <p:spPr>
          <a:xfrm>
            <a:off x="2593908" y="569166"/>
            <a:ext cx="7822231" cy="55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3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Umělá inteligence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364686" cy="464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https://aidetem.cz/vyuziti-generativni-umele-inteligence-ve-skolach-pravni-pohled/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vzor souhlasu pro rodiče ke stažení: </a:t>
            </a:r>
            <a:r>
              <a:rPr lang="cs-CZ" dirty="0">
                <a:hlinkClick r:id="rId3"/>
              </a:rPr>
              <a:t>https://docs.google.com/document/d/1xvONTR_t3cmeNSwL8wvHGEcfBo6vnCTQ/edit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5079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1386" y="581767"/>
            <a:ext cx="3126580" cy="5634569"/>
          </a:xfrm>
        </p:spPr>
        <p:txBody>
          <a:bodyPr/>
          <a:lstStyle/>
          <a:p>
            <a:pPr algn="ctr"/>
            <a:r>
              <a:rPr lang="cs-CZ"/>
              <a:t>Právní pohled, podmínky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65813" y="142901"/>
            <a:ext cx="8007532" cy="2346142"/>
          </a:xfrm>
        </p:spPr>
        <p:txBody>
          <a:bodyPr>
            <a:normAutofit fontScale="92500" lnSpcReduction="20000"/>
          </a:bodyPr>
          <a:lstStyle/>
          <a:p>
            <a:pPr marL="5080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7477F"/>
                </a:solidFill>
              </a:rPr>
              <a:t>číst podmínky užití jednotlivých aplikací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7477F"/>
                </a:solidFill>
              </a:rPr>
              <a:t>dávat pozor na osobní údaje</a:t>
            </a:r>
          </a:p>
          <a:p>
            <a:pPr marL="50800" indent="0"/>
            <a:r>
              <a:rPr lang="cs-CZ" sz="2400" b="1" dirty="0" err="1">
                <a:solidFill>
                  <a:srgbClr val="07477F"/>
                </a:solidFill>
              </a:rPr>
              <a:t>ChatGPT</a:t>
            </a:r>
            <a:endParaRPr lang="cs-CZ" sz="2400" b="1" dirty="0">
              <a:solidFill>
                <a:srgbClr val="07477F"/>
              </a:solidFill>
            </a:endParaRP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7477F"/>
                </a:solidFill>
              </a:rPr>
              <a:t>13+ se souhlasem zákonného zástupce</a:t>
            </a:r>
          </a:p>
          <a:p>
            <a:pPr marL="50800" indent="0"/>
            <a:r>
              <a:rPr lang="cs-CZ" sz="2400" b="1" dirty="0" err="1">
                <a:solidFill>
                  <a:srgbClr val="07477F"/>
                </a:solidFill>
              </a:rPr>
              <a:t>Copilot</a:t>
            </a:r>
            <a:r>
              <a:rPr lang="cs-CZ" sz="2400" b="1" dirty="0">
                <a:solidFill>
                  <a:srgbClr val="07477F"/>
                </a:solidFill>
              </a:rPr>
              <a:t>, </a:t>
            </a:r>
            <a:r>
              <a:rPr lang="cs-CZ" sz="2400" b="1" dirty="0" err="1">
                <a:solidFill>
                  <a:srgbClr val="07477F"/>
                </a:solidFill>
              </a:rPr>
              <a:t>Gemini</a:t>
            </a:r>
            <a:r>
              <a:rPr lang="cs-CZ" sz="2400" b="1" dirty="0">
                <a:solidFill>
                  <a:srgbClr val="07477F"/>
                </a:solidFill>
              </a:rPr>
              <a:t>, generování obrázků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7477F"/>
                </a:solidFill>
              </a:rPr>
              <a:t>18+ užití bez omezení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547159" y="6216336"/>
            <a:ext cx="8644841" cy="49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7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cs-CZ" sz="1400">
                <a:hlinkClick r:id="rId3"/>
              </a:rPr>
              <a:t>zdroj: Využití generativní AI ve školách</a:t>
            </a:r>
            <a:endParaRPr lang="cs-CZ" sz="1400"/>
          </a:p>
          <a:p>
            <a:pPr algn="ctr"/>
            <a:endParaRPr lang="cs-CZ"/>
          </a:p>
        </p:txBody>
      </p:sp>
      <p:graphicFrame>
        <p:nvGraphicFramePr>
          <p:cNvPr id="6" name="Diagram 5"/>
          <p:cNvGraphicFramePr/>
          <p:nvPr/>
        </p:nvGraphicFramePr>
        <p:xfrm>
          <a:off x="3865813" y="2489043"/>
          <a:ext cx="8007532" cy="3613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74" y="59950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36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865812" y="1223593"/>
          <a:ext cx="8185979" cy="39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E310E802-33EF-4DB7-BF3E-9993EA0B1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86" y="581767"/>
            <a:ext cx="3126580" cy="5634569"/>
          </a:xfrm>
        </p:spPr>
        <p:txBody>
          <a:bodyPr/>
          <a:lstStyle/>
          <a:p>
            <a:pPr algn="ctr"/>
            <a:r>
              <a:rPr lang="cs-CZ"/>
              <a:t>Právní pohled, podmínky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74" y="5995099"/>
            <a:ext cx="720000" cy="720000"/>
          </a:xfrm>
          <a:prstGeom prst="rect">
            <a:avLst/>
          </a:prstGeom>
        </p:spPr>
      </p:pic>
      <p:sp>
        <p:nvSpPr>
          <p:cNvPr id="17" name="Podnadpis 2">
            <a:extLst>
              <a:ext uri="{FF2B5EF4-FFF2-40B4-BE49-F238E27FC236}">
                <a16:creationId xmlns:a16="http://schemas.microsoft.com/office/drawing/2014/main" id="{8D5ECABA-85C6-1DA5-0F06-915BE150BD21}"/>
              </a:ext>
            </a:extLst>
          </p:cNvPr>
          <p:cNvSpPr txBox="1">
            <a:spLocks/>
          </p:cNvSpPr>
          <p:nvPr/>
        </p:nvSpPr>
        <p:spPr>
          <a:xfrm>
            <a:off x="3547159" y="6216336"/>
            <a:ext cx="8644841" cy="49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7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F718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cs-CZ" sz="1400">
                <a:hlinkClick r:id="rId9"/>
              </a:rPr>
              <a:t>zdroj: Využití generativní AI ve školách</a:t>
            </a:r>
            <a:endParaRPr lang="cs-CZ" sz="1400"/>
          </a:p>
          <a:p>
            <a:pPr algn="ctr"/>
            <a:endParaRPr lang="cs-CZ"/>
          </a:p>
        </p:txBody>
      </p:sp>
      <p:sp>
        <p:nvSpPr>
          <p:cNvPr id="3" name="TextovéPole 2">
            <a:hlinkClick r:id="rId10"/>
            <a:extLst>
              <a:ext uri="{FF2B5EF4-FFF2-40B4-BE49-F238E27FC236}">
                <a16:creationId xmlns:a16="http://schemas.microsoft.com/office/drawing/2014/main" id="{01A9A30F-6BAE-491B-BD23-B4803FAD4602}"/>
              </a:ext>
            </a:extLst>
          </p:cNvPr>
          <p:cNvSpPr txBox="1"/>
          <p:nvPr/>
        </p:nvSpPr>
        <p:spPr>
          <a:xfrm>
            <a:off x="4399836" y="5408698"/>
            <a:ext cx="7651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10"/>
              </a:rPr>
              <a:t>https://www.pedagogicke.info/2023/04/jaroslav-masek-kdy-jak-citovat-ai-podle.html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301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-apple-system"/>
              </a:rPr>
              <a:t>Evokace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dirty="0"/>
              <a:t>Zkušenosti lektora s cloudem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6ED1F9B-F977-B202-DFC3-D0BD81957E8C}"/>
              </a:ext>
            </a:extLst>
          </p:cNvPr>
          <p:cNvGrpSpPr/>
          <p:nvPr/>
        </p:nvGrpSpPr>
        <p:grpSpPr>
          <a:xfrm>
            <a:off x="239517" y="3193825"/>
            <a:ext cx="11709918" cy="1574118"/>
            <a:chOff x="0" y="0"/>
            <a:chExt cx="11709918" cy="1216800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0A5E5DC2-3183-2DC4-5ADC-E381988F8693}"/>
                </a:ext>
              </a:extLst>
            </p:cNvPr>
            <p:cNvSpPr/>
            <p:nvPr/>
          </p:nvSpPr>
          <p:spPr>
            <a:xfrm>
              <a:off x="0" y="0"/>
              <a:ext cx="11709918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Obdélník: se zakulacenými rohy 4">
              <a:extLst>
                <a:ext uri="{FF2B5EF4-FFF2-40B4-BE49-F238E27FC236}">
                  <a16:creationId xmlns:a16="http://schemas.microsoft.com/office/drawing/2014/main" id="{D7E08CC8-9FE9-D237-4C22-5DBDB00B100F}"/>
                </a:ext>
              </a:extLst>
            </p:cNvPr>
            <p:cNvSpPr txBox="1"/>
            <p:nvPr/>
          </p:nvSpPr>
          <p:spPr>
            <a:xfrm>
              <a:off x="59399" y="59399"/>
              <a:ext cx="11591120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4000" b="1" kern="1200" dirty="0">
                  <a:latin typeface="-apple-system"/>
                </a:rPr>
                <a:t>C</a:t>
              </a:r>
              <a:r>
                <a:rPr lang="cs-CZ" sz="4000" b="1" dirty="0">
                  <a:latin typeface="-apple-system"/>
                </a:rPr>
                <a:t>o je to cloud?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4000" b="1" kern="1200" dirty="0">
                  <a:latin typeface="-apple-system"/>
                </a:rPr>
                <a:t>Jaké máte  zkušenosti s cloudem? </a:t>
              </a:r>
              <a:r>
                <a:rPr lang="cs-CZ" sz="4000" b="1" dirty="0">
                  <a:latin typeface="-apple-system"/>
                </a:rPr>
                <a:t>(obecně)</a:t>
              </a:r>
              <a:endParaRPr lang="en-US" sz="4000" kern="1200" dirty="0"/>
            </a:p>
          </p:txBody>
        </p:sp>
      </p:grpSp>
      <p:sp>
        <p:nvSpPr>
          <p:cNvPr id="7" name="Nadpis 1">
            <a:extLst>
              <a:ext uri="{FF2B5EF4-FFF2-40B4-BE49-F238E27FC236}">
                <a16:creationId xmlns:a16="http://schemas.microsoft.com/office/drawing/2014/main" id="{A8FE0387-EA0B-5316-E4EF-685BDB88D48C}"/>
              </a:ext>
            </a:extLst>
          </p:cNvPr>
          <p:cNvSpPr txBox="1">
            <a:spLocks/>
          </p:cNvSpPr>
          <p:nvPr/>
        </p:nvSpPr>
        <p:spPr>
          <a:xfrm>
            <a:off x="202195" y="4986517"/>
            <a:ext cx="117845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err="1">
                <a:latin typeface="-apple-system"/>
              </a:rPr>
              <a:t>Slido</a:t>
            </a:r>
            <a:endParaRPr lang="cs-CZ" b="1" dirty="0">
              <a:latin typeface="-apple-system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0E7E2BB-6F41-B3C4-241B-62A6DA96D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52" y="4607350"/>
            <a:ext cx="2068684" cy="20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43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CDB45-C943-82D3-0379-5FDECCC0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latin typeface="-apple-system"/>
              </a:rPr>
              <a:t>Aktivita ve skupinách: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D6E6650-A58E-3378-ECEB-B95F7A06D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684142"/>
              </p:ext>
            </p:extLst>
          </p:nvPr>
        </p:nvGraphicFramePr>
        <p:xfrm>
          <a:off x="838200" y="152704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hlinkClick r:id="rId7"/>
            <a:extLst>
              <a:ext uri="{FF2B5EF4-FFF2-40B4-BE49-F238E27FC236}">
                <a16:creationId xmlns:a16="http://schemas.microsoft.com/office/drawing/2014/main" id="{B4BE8204-96DE-041A-1995-67C8EE26EFE5}"/>
              </a:ext>
            </a:extLst>
          </p:cNvPr>
          <p:cNvSpPr txBox="1"/>
          <p:nvPr/>
        </p:nvSpPr>
        <p:spPr>
          <a:xfrm>
            <a:off x="706794" y="6026316"/>
            <a:ext cx="7037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https://jamboard.google.com/d/1X74StrBupKEOnTZkxJkndEd9OeLJ7giVW2L4kXLa8Pw/edit?usp=sharing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1ADCF59-B011-FBEC-7B1E-188DABC7F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3019" y="4223997"/>
            <a:ext cx="2370659" cy="23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latin typeface="-apple-system"/>
              </a:rPr>
              <a:t>Odpovědnost za škodu na hardware -zaměstnanec</a:t>
            </a:r>
            <a:endParaRPr lang="cs-CZ" sz="5400" b="1" dirty="0">
              <a:latin typeface="-apple-system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096625" cy="4643628"/>
          </a:xfrm>
        </p:spPr>
        <p:txBody>
          <a:bodyPr>
            <a:normAutofit/>
          </a:bodyPr>
          <a:lstStyle/>
          <a:p>
            <a:r>
              <a:rPr lang="cs-CZ" dirty="0"/>
              <a:t>Zaměstnanec za škodu odpovídá, pokud ji </a:t>
            </a:r>
            <a:r>
              <a:rPr lang="cs-CZ" b="1" dirty="0"/>
              <a:t>způsobil zaviněně </a:t>
            </a:r>
            <a:r>
              <a:rPr lang="cs-CZ" dirty="0"/>
              <a:t>(tedy nedbalostně nebo úmyslně), a to v případě nedbalosti do 4,5násobku svého platu a v případě úmyslu neomezeně. </a:t>
            </a:r>
          </a:p>
          <a:p>
            <a:pPr marL="0" indent="0">
              <a:buNone/>
            </a:pPr>
            <a:r>
              <a:rPr lang="cs-CZ" dirty="0"/>
              <a:t>Příklad:</a:t>
            </a:r>
          </a:p>
          <a:p>
            <a:r>
              <a:rPr lang="cs-CZ" dirty="0"/>
              <a:t>Pokud například zaměstnanec </a:t>
            </a:r>
            <a:r>
              <a:rPr lang="cs-CZ" b="1" dirty="0"/>
              <a:t>úmyslně založí ve škole požár </a:t>
            </a:r>
            <a:r>
              <a:rPr lang="cs-CZ" dirty="0"/>
              <a:t>a způsobí škodu (na hardware i dalším majetku), bude povinen nahradit veškerou škodu i v řádu milionů korun. </a:t>
            </a:r>
          </a:p>
          <a:p>
            <a:r>
              <a:rPr lang="cs-CZ" dirty="0"/>
              <a:t>Pokud však například zaměstnanec </a:t>
            </a:r>
            <a:r>
              <a:rPr lang="cs-CZ" b="1" dirty="0"/>
              <a:t>zapomene zamknout vchod </a:t>
            </a:r>
            <a:r>
              <a:rPr lang="cs-CZ" dirty="0"/>
              <a:t>do školy a dojde ke krádeži hardwaru, zaplatí maximální 4,5násobek svého průměrného výdělku.</a:t>
            </a:r>
          </a:p>
        </p:txBody>
      </p:sp>
    </p:spTree>
    <p:extLst>
      <p:ext uri="{BB962C8B-B14F-4D97-AF65-F5344CB8AC3E}">
        <p14:creationId xmlns:p14="http://schemas.microsoft.com/office/powerpoint/2010/main" val="311935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latin typeface="-apple-system"/>
              </a:rPr>
              <a:t>Odpovědnost za škodu na hardware - žák</a:t>
            </a:r>
            <a:endParaRPr lang="cs-CZ" sz="5400" b="1" dirty="0">
              <a:latin typeface="-apple-system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096625" cy="46436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Žáci také odpovídají za škodu, tedy i za poškození hardwaru, ale má se za to, že </a:t>
            </a:r>
            <a:r>
              <a:rPr lang="cs-CZ" b="1" dirty="0"/>
              <a:t>každý nezletilý, který nenabyl plné svéprávnosti, je způsobilý k právním jednáním co do povahy přiměřeným rozumové a volní vyspělosti nezletilých jeho věku </a:t>
            </a:r>
            <a:r>
              <a:rPr lang="cs-CZ" dirty="0"/>
              <a:t>(zletilý od 18 let). </a:t>
            </a:r>
          </a:p>
          <a:p>
            <a:r>
              <a:rPr lang="cs-CZ" dirty="0"/>
              <a:t>Např. dítě v mateřské školce či 1. třídě vůbec nebude za prokopnutí tabletu odpovědné (v některých případech může odpovídat učitel, konal dohled), naopak žáci středních škol již budou dostatečně rozumově a mravně vyspělí, aby za toto jednání odpovídali. </a:t>
            </a:r>
            <a:r>
              <a:rPr lang="cs-CZ" b="1" dirty="0"/>
              <a:t>Finanční hranice se zde liší podle věku a toho, zda byl či nebyl zanedbán náležitý dohled.  </a:t>
            </a:r>
          </a:p>
          <a:p>
            <a:r>
              <a:rPr lang="cs-CZ" dirty="0"/>
              <a:t> Ve školním řádu je vhodné upravit podmínky a zacházení s majetkem školy, tedy i hardware a dalšími zařízeními.</a:t>
            </a:r>
          </a:p>
          <a:p>
            <a:r>
              <a:rPr lang="cs-CZ" dirty="0">
                <a:hlinkClick r:id="rId2"/>
              </a:rPr>
              <a:t>https://policieveskole.cz/6-variant-odpovednosti-za-skodu-zpusobenou-zakem/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58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latin typeface="-apple-system"/>
              </a:rPr>
              <a:t>Odpovědnost za škodu na hardware - žák</a:t>
            </a:r>
            <a:endParaRPr lang="cs-CZ" sz="5400" b="1" dirty="0">
              <a:latin typeface="-apple-system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096625" cy="4643628"/>
          </a:xfrm>
        </p:spPr>
        <p:txBody>
          <a:bodyPr>
            <a:normAutofit/>
          </a:bodyPr>
          <a:lstStyle/>
          <a:p>
            <a:r>
              <a:rPr lang="cs-CZ" dirty="0"/>
              <a:t>Právní předpisy nezakazují, aby žáci nebo učitelé využívali vlastní zařízení ať již během výuky nebo o přestávkách. Ve školním řádu je však možné omezit nebo zakázat využívání mobilních telefonů a jiných elektronických zařízeních </a:t>
            </a:r>
            <a:r>
              <a:rPr lang="cs-CZ" dirty="0">
                <a:solidFill>
                  <a:srgbClr val="FF0000"/>
                </a:solidFill>
              </a:rPr>
              <a:t>(§ 30 odst. 3 školského zákona</a:t>
            </a:r>
            <a:r>
              <a:rPr lang="cs-CZ" dirty="0"/>
              <a:t>). </a:t>
            </a:r>
          </a:p>
          <a:p>
            <a:r>
              <a:rPr lang="cs-CZ" dirty="0"/>
              <a:t>Je vhodné, aby byl hardware stejně jako další majetek pojištěn. </a:t>
            </a:r>
          </a:p>
        </p:txBody>
      </p:sp>
    </p:spTree>
    <p:extLst>
      <p:ext uri="{BB962C8B-B14F-4D97-AF65-F5344CB8AC3E}">
        <p14:creationId xmlns:p14="http://schemas.microsoft.com/office/powerpoint/2010/main" val="125339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Autorské právo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096625" cy="4643628"/>
          </a:xfrm>
        </p:spPr>
        <p:txBody>
          <a:bodyPr>
            <a:normAutofit/>
          </a:bodyPr>
          <a:lstStyle/>
          <a:p>
            <a:r>
              <a:rPr lang="cs-CZ" b="1" dirty="0"/>
              <a:t>Autorské právo </a:t>
            </a:r>
            <a:r>
              <a:rPr lang="cs-CZ" dirty="0"/>
              <a:t>je výlučné právo náležející autorovi, které chrání autorské dílo před neoprávněným užitím. V ČR může být autorem pouze fyzická osoba. Z ochrany jsou vyňata díla úřední (př. školní řád, správní rozhodnutí vydaná školou). </a:t>
            </a:r>
          </a:p>
          <a:p>
            <a:r>
              <a:rPr lang="cs-CZ" b="1" dirty="0"/>
              <a:t>Autorským dílem </a:t>
            </a:r>
            <a:r>
              <a:rPr lang="cs-CZ" dirty="0"/>
              <a:t>je dílo literární, umělecké a vědecké (platí také pro elektronickou podobu).</a:t>
            </a:r>
          </a:p>
          <a:p>
            <a:r>
              <a:rPr lang="cs-CZ" dirty="0"/>
              <a:t>Autorská díla: knihy, hudba, filmy, obrazy, počítačové programy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57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A3DE2-EEC7-EBEB-D704-5A3B5C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65125"/>
            <a:ext cx="11364686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-apple-system"/>
              </a:rPr>
              <a:t>Co není autorské dílo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3ECDC-805A-D9BF-BF6D-21C9503B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384"/>
            <a:ext cx="11096625" cy="4643628"/>
          </a:xfrm>
        </p:spPr>
        <p:txBody>
          <a:bodyPr>
            <a:normAutofit/>
          </a:bodyPr>
          <a:lstStyle/>
          <a:p>
            <a:r>
              <a:rPr lang="cs-CZ" dirty="0"/>
              <a:t>námět díla sám o sobě,</a:t>
            </a:r>
          </a:p>
          <a:p>
            <a:r>
              <a:rPr lang="cs-CZ" dirty="0"/>
              <a:t>denní zpráva nebo jiný údaj sám o sobě,</a:t>
            </a:r>
          </a:p>
          <a:p>
            <a:r>
              <a:rPr lang="cs-CZ" dirty="0"/>
              <a:t>myšlenka, postup, princip, metoda, objev, vědecká teorie, matematický a obdobný vzorec,</a:t>
            </a:r>
          </a:p>
          <a:p>
            <a:r>
              <a:rPr lang="cs-CZ" dirty="0"/>
              <a:t>statistický graf a podobný předmět sám o sobě,</a:t>
            </a:r>
          </a:p>
          <a:p>
            <a:r>
              <a:rPr lang="cs-CZ" dirty="0"/>
              <a:t>výsledek restaurátorské činnosti.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5490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3005</Words>
  <Application>Microsoft Office PowerPoint</Application>
  <PresentationFormat>Širokoúhlá obrazovka</PresentationFormat>
  <Paragraphs>244</Paragraphs>
  <Slides>46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6" baseType="lpstr">
      <vt:lpstr>-apple-system</vt:lpstr>
      <vt:lpstr>Aptos</vt:lpstr>
      <vt:lpstr>Arial</vt:lpstr>
      <vt:lpstr>Bitter</vt:lpstr>
      <vt:lpstr>Calibri</vt:lpstr>
      <vt:lpstr>Calibri Light</vt:lpstr>
      <vt:lpstr>CIDFont+F1</vt:lpstr>
      <vt:lpstr>Open Sans</vt:lpstr>
      <vt:lpstr>Roboto</vt:lpstr>
      <vt:lpstr>Motiv Office</vt:lpstr>
      <vt:lpstr>ICT koordinátor 2023-24 Karlovy Vary 25. 4. 2024</vt:lpstr>
      <vt:lpstr>M15 Legislativa spojená s provozem ICT </vt:lpstr>
      <vt:lpstr>V rámci školy byste měli (materiál pro lektory)</vt:lpstr>
      <vt:lpstr>Cíle dnešního semináře</vt:lpstr>
      <vt:lpstr>Odpovědnost za škodu na hardware -zaměstnanec</vt:lpstr>
      <vt:lpstr>Odpovědnost za škodu na hardware - žák</vt:lpstr>
      <vt:lpstr>Odpovědnost za škodu na hardware - žák</vt:lpstr>
      <vt:lpstr>Autorské právo</vt:lpstr>
      <vt:lpstr>Co není autorské dílo</vt:lpstr>
      <vt:lpstr>Výjimky z ochrany</vt:lpstr>
      <vt:lpstr>Výjimky pro školy</vt:lpstr>
      <vt:lpstr>Výjimky pro školy</vt:lpstr>
      <vt:lpstr>Licence k užití díla ve škole</vt:lpstr>
      <vt:lpstr>Praktické rady pro učitele - odkazy</vt:lpstr>
      <vt:lpstr>Role ICT koordinátora v oblasti  autorských práv</vt:lpstr>
      <vt:lpstr>Druhy licencí PC programů</vt:lpstr>
      <vt:lpstr>Druhy licencí PC programů</vt:lpstr>
      <vt:lpstr>Druhy licencí PC programů</vt:lpstr>
      <vt:lpstr>Prezentace aplikace PowerPoint</vt:lpstr>
      <vt:lpstr>Prezentace aplikace PowerPoint</vt:lpstr>
      <vt:lpstr>Prezentace aplikace PowerPoint</vt:lpstr>
      <vt:lpstr>Prezentace aplikace PowerPoint</vt:lpstr>
      <vt:lpstr>ŘEŠENÍ PRAKTICKÝCH SITUACÍ</vt:lpstr>
      <vt:lpstr>Další témata</vt:lpstr>
      <vt:lpstr>Další témata</vt:lpstr>
      <vt:lpstr>GDPR</vt:lpstr>
      <vt:lpstr>Zveřejňování fotografií</vt:lpstr>
      <vt:lpstr>Povinnosti školy</vt:lpstr>
      <vt:lpstr>Pověřenec školy pro ochranu osobních údajů</vt:lpstr>
      <vt:lpstr>Zabezpečení osobních údajů</vt:lpstr>
      <vt:lpstr>Záznamy o činnostech zpracování</vt:lpstr>
      <vt:lpstr>Plnění informační povinnosti a zajištění práv subjektů údajů</vt:lpstr>
      <vt:lpstr>4 skupiny subjektů údajů, vůči má škola plnit informační povinnost:</vt:lpstr>
      <vt:lpstr>Prezentace aplikace PowerPoint</vt:lpstr>
      <vt:lpstr>Prezentace aplikace PowerPoint</vt:lpstr>
      <vt:lpstr>Prezentace aplikace PowerPoint</vt:lpstr>
      <vt:lpstr>Role ICT koordinátora v ochraně osobních údajů</vt:lpstr>
      <vt:lpstr>Úloha vedení školy</vt:lpstr>
      <vt:lpstr>viz dokument Legislativa spojená s ICT</vt:lpstr>
      <vt:lpstr>Prezentace aplikace PowerPoint</vt:lpstr>
      <vt:lpstr>Prezentace aplikace PowerPoint</vt:lpstr>
      <vt:lpstr>Umělá inteligence</vt:lpstr>
      <vt:lpstr>Právní pohled, podmínky</vt:lpstr>
      <vt:lpstr>Právní pohled, podmínky</vt:lpstr>
      <vt:lpstr>Evokace</vt:lpstr>
      <vt:lpstr>Aktivita ve skupinách: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koordinátor 2023-24 Karlovy Vary</dc:title>
  <dc:creator>Danuse Kubova</dc:creator>
  <cp:lastModifiedBy>Danuse Kubova</cp:lastModifiedBy>
  <cp:revision>72</cp:revision>
  <cp:lastPrinted>2023-10-04T17:38:18Z</cp:lastPrinted>
  <dcterms:created xsi:type="dcterms:W3CDTF">2023-09-30T02:57:40Z</dcterms:created>
  <dcterms:modified xsi:type="dcterms:W3CDTF">2024-04-25T14:49:39Z</dcterms:modified>
</cp:coreProperties>
</file>